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71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6858000" type="screen4x3"/>
  <p:notesSz cx="6858000" cy="9144000"/>
  <p:defaultTextStyle>
    <a:defPPr>
      <a:defRPr lang="ro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presProps" Target="presProps.xml" /><Relationship Id="rId3" Type="http://schemas.openxmlformats.org/officeDocument/2006/relationships/slide" Target="slides/slide2.xml" /><Relationship Id="rId21" Type="http://schemas.openxmlformats.org/officeDocument/2006/relationships/tableStyles" Target="tableStyles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theme" Target="theme/them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10" Type="http://schemas.openxmlformats.org/officeDocument/2006/relationships/slide" Target="slides/slide9.xml" /><Relationship Id="rId19" Type="http://schemas.openxmlformats.org/officeDocument/2006/relationships/viewProps" Target="viewProps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D0267-BF0D-465A-A101-16D7FA88C901}" type="datetimeFigureOut">
              <a:rPr lang="ro-RO" smtClean="0"/>
              <a:pPr/>
              <a:t>03.08.2025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429DC-D184-479B-8452-E7445B5645B8}" type="slidenum">
              <a:rPr lang="ro-RO" smtClean="0"/>
              <a:pPr/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D0267-BF0D-465A-A101-16D7FA88C901}" type="datetimeFigureOut">
              <a:rPr lang="ro-RO" smtClean="0"/>
              <a:pPr/>
              <a:t>03.08.2025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429DC-D184-479B-8452-E7445B5645B8}" type="slidenum">
              <a:rPr lang="ro-RO" smtClean="0"/>
              <a:pPr/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D0267-BF0D-465A-A101-16D7FA88C901}" type="datetimeFigureOut">
              <a:rPr lang="ro-RO" smtClean="0"/>
              <a:pPr/>
              <a:t>03.08.2025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429DC-D184-479B-8452-E7445B5645B8}" type="slidenum">
              <a:rPr lang="ro-RO" smtClean="0"/>
              <a:pPr/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D0267-BF0D-465A-A101-16D7FA88C901}" type="datetimeFigureOut">
              <a:rPr lang="ro-RO" smtClean="0"/>
              <a:pPr/>
              <a:t>03.08.2025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429DC-D184-479B-8452-E7445B5645B8}" type="slidenum">
              <a:rPr lang="ro-RO" smtClean="0"/>
              <a:pPr/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D0267-BF0D-465A-A101-16D7FA88C901}" type="datetimeFigureOut">
              <a:rPr lang="ro-RO" smtClean="0"/>
              <a:pPr/>
              <a:t>03.08.2025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429DC-D184-479B-8452-E7445B5645B8}" type="slidenum">
              <a:rPr lang="ro-RO" smtClean="0"/>
              <a:pPr/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D0267-BF0D-465A-A101-16D7FA88C901}" type="datetimeFigureOut">
              <a:rPr lang="ro-RO" smtClean="0"/>
              <a:pPr/>
              <a:t>03.08.2025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429DC-D184-479B-8452-E7445B5645B8}" type="slidenum">
              <a:rPr lang="ro-RO" smtClean="0"/>
              <a:pPr/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D0267-BF0D-465A-A101-16D7FA88C901}" type="datetimeFigureOut">
              <a:rPr lang="ro-RO" smtClean="0"/>
              <a:pPr/>
              <a:t>03.08.2025</a:t>
            </a:fld>
            <a:endParaRPr lang="ro-R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429DC-D184-479B-8452-E7445B5645B8}" type="slidenum">
              <a:rPr lang="ro-RO" smtClean="0"/>
              <a:pPr/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D0267-BF0D-465A-A101-16D7FA88C901}" type="datetimeFigureOut">
              <a:rPr lang="ro-RO" smtClean="0"/>
              <a:pPr/>
              <a:t>03.08.2025</a:t>
            </a:fld>
            <a:endParaRPr lang="ro-R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429DC-D184-479B-8452-E7445B5645B8}" type="slidenum">
              <a:rPr lang="ro-RO" smtClean="0"/>
              <a:pPr/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D0267-BF0D-465A-A101-16D7FA88C901}" type="datetimeFigureOut">
              <a:rPr lang="ro-RO" smtClean="0"/>
              <a:pPr/>
              <a:t>03.08.2025</a:t>
            </a:fld>
            <a:endParaRPr lang="ro-R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429DC-D184-479B-8452-E7445B5645B8}" type="slidenum">
              <a:rPr lang="ro-RO" smtClean="0"/>
              <a:pPr/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D0267-BF0D-465A-A101-16D7FA88C901}" type="datetimeFigureOut">
              <a:rPr lang="ro-RO" smtClean="0"/>
              <a:pPr/>
              <a:t>03.08.2025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429DC-D184-479B-8452-E7445B5645B8}" type="slidenum">
              <a:rPr lang="ro-RO" smtClean="0"/>
              <a:pPr/>
              <a:t>‹#›</a:t>
            </a:fld>
            <a:endParaRPr lang="ro-R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D0267-BF0D-465A-A101-16D7FA88C901}" type="datetimeFigureOut">
              <a:rPr lang="ro-RO" smtClean="0"/>
              <a:pPr/>
              <a:t>03.08.2025</a:t>
            </a:fld>
            <a:endParaRPr lang="ro-R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6429DC-D184-479B-8452-E7445B5645B8}" type="slidenum">
              <a:rPr lang="ro-RO" smtClean="0"/>
              <a:pPr/>
              <a:t>‹#›</a:t>
            </a:fld>
            <a:endParaRPr lang="ro-R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0D0267-BF0D-465A-A101-16D7FA88C901}" type="datetimeFigureOut">
              <a:rPr lang="ro-RO" smtClean="0"/>
              <a:pPr/>
              <a:t>03.08.2025</a:t>
            </a:fld>
            <a:endParaRPr lang="ro-R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o-R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6429DC-D184-479B-8452-E7445B5645B8}" type="slidenum">
              <a:rPr lang="ro-RO" smtClean="0"/>
              <a:pPr/>
              <a:t>‹#›</a:t>
            </a:fld>
            <a:endParaRPr lang="ro-R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 /><Relationship Id="rId7" Type="http://schemas.openxmlformats.org/officeDocument/2006/relationships/image" Target="../media/image3.png" /><Relationship Id="rId2" Type="http://schemas.openxmlformats.org/officeDocument/2006/relationships/slideLayout" Target="../slideLayouts/slideLayout1.xml" /><Relationship Id="rId1" Type="http://schemas.openxmlformats.org/officeDocument/2006/relationships/audio" Target="file:///E:/Folder%20nou%20(2)/Muzica%20Piratii%20din%20Caraibe%20%5b%20DOWNLOAD%20%5d.mp3" TargetMode="External" /><Relationship Id="rId6" Type="http://schemas.openxmlformats.org/officeDocument/2006/relationships/image" Target="../media/image2.png" /><Relationship Id="rId5" Type="http://schemas.openxmlformats.org/officeDocument/2006/relationships/slide" Target="slide2.xml" /><Relationship Id="rId4" Type="http://schemas.openxmlformats.org/officeDocument/2006/relationships/slide" Target="slide3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 /><Relationship Id="rId2" Type="http://schemas.openxmlformats.org/officeDocument/2006/relationships/hyperlink" Target="https://www.google.ro/url?sa=i&amp;rct=j&amp;q=&amp;esrc=s&amp;source=images&amp;cd=&amp;cad=rja&amp;uact=8&amp;ved=2ahUKEwiVk8DFl4_cAhVIM-wKHQ28Ax0QjRx6BAgBEAU&amp;url=http://clubpenguin.wikia.com/wiki/File:Pirate_Party_2014_Treasure_Defending_Crabs.gif&amp;psig=AOvVaw0oOSlTNoRVcfHhc3eAKfir&amp;ust=1531128227775508" TargetMode="External" /><Relationship Id="rId1" Type="http://schemas.openxmlformats.org/officeDocument/2006/relationships/slideLayout" Target="../slideLayouts/slideLayout2.xml" /><Relationship Id="rId5" Type="http://schemas.openxmlformats.org/officeDocument/2006/relationships/slide" Target="slide11.xml" /><Relationship Id="rId4" Type="http://schemas.openxmlformats.org/officeDocument/2006/relationships/slide" Target="slide12.xml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ro/url?sa=i&amp;rct=j&amp;q=&amp;esrc=s&amp;source=images&amp;cd=&amp;cad=rja&amp;uact=8&amp;ved=2ahUKEwjh_NCIhY_cAhVCYVAKHTgjDCEQjRx6BAgBEAU&amp;url=https://www.colourbox.de/vektor/pirat-und-papagei-vektor-8946642&amp;psig=AOvVaw2rpDryWylEABVKaTTG1pGj&amp;ust=1531123333959330" TargetMode="External" /><Relationship Id="rId2" Type="http://schemas.openxmlformats.org/officeDocument/2006/relationships/image" Target="../media/image6.gif" /><Relationship Id="rId1" Type="http://schemas.openxmlformats.org/officeDocument/2006/relationships/slideLayout" Target="../slideLayouts/slideLayout2.xml" /><Relationship Id="rId5" Type="http://schemas.openxmlformats.org/officeDocument/2006/relationships/slide" Target="slide3.xml" /><Relationship Id="rId4" Type="http://schemas.openxmlformats.org/officeDocument/2006/relationships/image" Target="../media/image7.jpeg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 /><Relationship Id="rId2" Type="http://schemas.openxmlformats.org/officeDocument/2006/relationships/hyperlink" Target="https://www.google.ro/url?sa=i&amp;rct=j&amp;q=&amp;esrc=s&amp;source=images&amp;cd=&amp;cad=rja&amp;uact=8&amp;ved=2ahUKEwjg9tuxhY_cAhUNalAKHS8HCh0QjRx6BAgBEAU&amp;url=https://www.dcnews.ro/bancul-zilei-un-marinar-si-un-pirat-la-un-pahar-de-whisky_325400.html&amp;psig=AOvVaw2rpDryWylEABVKaTTG1pGj&amp;ust=1531123333959330" TargetMode="External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9.gif" /><Relationship Id="rId4" Type="http://schemas.openxmlformats.org/officeDocument/2006/relationships/slide" Target="slide10.xml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4.xml" /><Relationship Id="rId2" Type="http://schemas.openxmlformats.org/officeDocument/2006/relationships/slide" Target="slide15.xml" /><Relationship Id="rId1" Type="http://schemas.openxmlformats.org/officeDocument/2006/relationships/slideLayout" Target="../slideLayouts/slideLayout2.xml" /><Relationship Id="rId4" Type="http://schemas.openxmlformats.org/officeDocument/2006/relationships/slide" Target="slide16.xml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ro/url?sa=i&amp;rct=j&amp;q=&amp;esrc=s&amp;source=images&amp;cd=&amp;cad=rja&amp;uact=8&amp;ved=2ahUKEwjh_NCIhY_cAhVCYVAKHTgjDCEQjRx6BAgBEAU&amp;url=https://www.colourbox.de/vektor/pirat-und-papagei-vektor-8946642&amp;psig=AOvVaw2rpDryWylEABVKaTTG1pGj&amp;ust=1531123333959330" TargetMode="External" /><Relationship Id="rId2" Type="http://schemas.openxmlformats.org/officeDocument/2006/relationships/image" Target="../media/image6.gif" /><Relationship Id="rId1" Type="http://schemas.openxmlformats.org/officeDocument/2006/relationships/slideLayout" Target="../slideLayouts/slideLayout2.xml" /><Relationship Id="rId5" Type="http://schemas.openxmlformats.org/officeDocument/2006/relationships/slide" Target="slide13.xml" /><Relationship Id="rId4" Type="http://schemas.openxmlformats.org/officeDocument/2006/relationships/image" Target="../media/image7.jpeg" 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 /><Relationship Id="rId2" Type="http://schemas.openxmlformats.org/officeDocument/2006/relationships/hyperlink" Target="https://www.google.ro/url?sa=i&amp;rct=j&amp;q=&amp;esrc=s&amp;source=images&amp;cd=&amp;cad=rja&amp;uact=8&amp;ved=2ahUKEwjg9tuxhY_cAhUNalAKHS8HCh0QjRx6BAgBEAU&amp;url=https://www.dcnews.ro/bancul-zilei-un-marinar-si-un-pirat-la-un-pahar-de-whisky_325400.html&amp;psig=AOvVaw2rpDryWylEABVKaTTG1pGj&amp;ust=1531123333959330" TargetMode="External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9.gif" /><Relationship Id="rId4" Type="http://schemas.openxmlformats.org/officeDocument/2006/relationships/slide" Target="slide13.xml" 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 /><Relationship Id="rId2" Type="http://schemas.openxmlformats.org/officeDocument/2006/relationships/audio" Target="../media/audio1.wav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3.xml" /><Relationship Id="rId3" Type="http://schemas.openxmlformats.org/officeDocument/2006/relationships/slide" Target="slide7.xml" /><Relationship Id="rId7" Type="http://schemas.openxmlformats.org/officeDocument/2006/relationships/image" Target="../media/image5.png" /><Relationship Id="rId2" Type="http://schemas.openxmlformats.org/officeDocument/2006/relationships/slideLayout" Target="../slideLayouts/slideLayout2.xml" /><Relationship Id="rId1" Type="http://schemas.openxmlformats.org/officeDocument/2006/relationships/audio" Target="file:///E:/Folder%20nou%20(2)/Muzica%20Piratii%20din%20Caraibe%20%5b%20DOWNLOAD%20%5d.mp3" TargetMode="External" /><Relationship Id="rId6" Type="http://schemas.openxmlformats.org/officeDocument/2006/relationships/slide" Target="slide10.xml" /><Relationship Id="rId5" Type="http://schemas.openxmlformats.org/officeDocument/2006/relationships/slide" Target="slide4.xml" /><Relationship Id="rId4" Type="http://schemas.openxmlformats.org/officeDocument/2006/relationships/image" Target="../media/image4.jpeg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5.xml" /><Relationship Id="rId2" Type="http://schemas.openxmlformats.org/officeDocument/2006/relationships/slide" Target="slide6.xml" /><Relationship Id="rId1" Type="http://schemas.openxmlformats.org/officeDocument/2006/relationships/slideLayout" Target="../slideLayouts/slideLayout2.xml" /><Relationship Id="rId4" Type="http://schemas.openxmlformats.org/officeDocument/2006/relationships/slide" Target="slide3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ro/url?sa=i&amp;rct=j&amp;q=&amp;esrc=s&amp;source=images&amp;cd=&amp;cad=rja&amp;uact=8&amp;ved=2ahUKEwjh_NCIhY_cAhVCYVAKHTgjDCEQjRx6BAgBEAU&amp;url=https://www.colourbox.de/vektor/pirat-und-papagei-vektor-8946642&amp;psig=AOvVaw2rpDryWylEABVKaTTG1pGj&amp;ust=1531123333959330" TargetMode="External" /><Relationship Id="rId2" Type="http://schemas.openxmlformats.org/officeDocument/2006/relationships/image" Target="../media/image6.gif" /><Relationship Id="rId1" Type="http://schemas.openxmlformats.org/officeDocument/2006/relationships/slideLayout" Target="../slideLayouts/slideLayout2.xml" /><Relationship Id="rId5" Type="http://schemas.openxmlformats.org/officeDocument/2006/relationships/slide" Target="slide4.xml" /><Relationship Id="rId4" Type="http://schemas.openxmlformats.org/officeDocument/2006/relationships/image" Target="../media/image7.jpeg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 /><Relationship Id="rId2" Type="http://schemas.openxmlformats.org/officeDocument/2006/relationships/hyperlink" Target="https://www.google.ro/url?sa=i&amp;rct=j&amp;q=&amp;esrc=s&amp;source=images&amp;cd=&amp;cad=rja&amp;uact=8&amp;ved=2ahUKEwjg9tuxhY_cAhUNalAKHS8HCh0QjRx6BAgBEAU&amp;url=https://www.dcnews.ro/bancul-zilei-un-marinar-si-un-pirat-la-un-pahar-de-whisky_325400.html&amp;psig=AOvVaw2rpDryWylEABVKaTTG1pGj&amp;ust=1531123333959330" TargetMode="External" /><Relationship Id="rId1" Type="http://schemas.openxmlformats.org/officeDocument/2006/relationships/slideLayout" Target="../slideLayouts/slideLayout2.xml" /><Relationship Id="rId5" Type="http://schemas.openxmlformats.org/officeDocument/2006/relationships/slide" Target="slide4.xml" /><Relationship Id="rId4" Type="http://schemas.openxmlformats.org/officeDocument/2006/relationships/image" Target="../media/image9.gif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8.xml" /><Relationship Id="rId2" Type="http://schemas.openxmlformats.org/officeDocument/2006/relationships/slide" Target="slide9.xml" /><Relationship Id="rId1" Type="http://schemas.openxmlformats.org/officeDocument/2006/relationships/slideLayout" Target="../slideLayouts/slideLayout2.xml" /><Relationship Id="rId4" Type="http://schemas.openxmlformats.org/officeDocument/2006/relationships/slide" Target="slide3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ro/url?sa=i&amp;rct=j&amp;q=&amp;esrc=s&amp;source=images&amp;cd=&amp;cad=rja&amp;uact=8&amp;ved=2ahUKEwjh_NCIhY_cAhVCYVAKHTgjDCEQjRx6BAgBEAU&amp;url=https://www.colourbox.de/vektor/pirat-und-papagei-vektor-8946642&amp;psig=AOvVaw2rpDryWylEABVKaTTG1pGj&amp;ust=1531123333959330" TargetMode="External" /><Relationship Id="rId2" Type="http://schemas.openxmlformats.org/officeDocument/2006/relationships/image" Target="../media/image6.gif" /><Relationship Id="rId1" Type="http://schemas.openxmlformats.org/officeDocument/2006/relationships/slideLayout" Target="../slideLayouts/slideLayout2.xml" /><Relationship Id="rId5" Type="http://schemas.openxmlformats.org/officeDocument/2006/relationships/slide" Target="slide7.xml" /><Relationship Id="rId4" Type="http://schemas.openxmlformats.org/officeDocument/2006/relationships/image" Target="../media/image7.jpeg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 /><Relationship Id="rId2" Type="http://schemas.openxmlformats.org/officeDocument/2006/relationships/hyperlink" Target="https://www.google.ro/url?sa=i&amp;rct=j&amp;q=&amp;esrc=s&amp;source=images&amp;cd=&amp;cad=rja&amp;uact=8&amp;ved=2ahUKEwjg9tuxhY_cAhUNalAKHS8HCh0QjRx6BAgBEAU&amp;url=https://www.dcnews.ro/bancul-zilei-un-marinar-si-un-pirat-la-un-pahar-de-whisky_325400.html&amp;psig=AOvVaw2rpDryWylEABVKaTTG1pGj&amp;ust=1531123333959330" TargetMode="External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9.gif" /><Relationship Id="rId4" Type="http://schemas.openxmlformats.org/officeDocument/2006/relationships/slide" Target="slide7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irate-kid-and-his-big-war-ship-vector-175796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1746" y="0"/>
            <a:ext cx="6120507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 rot="1062468">
            <a:off x="7775372" y="3196272"/>
            <a:ext cx="230308" cy="3429874"/>
          </a:xfrm>
          <a:prstGeom prst="rect">
            <a:avLst/>
          </a:prstGeom>
          <a:effectLst>
            <a:innerShdw blurRad="63500" dist="50800">
              <a:prstClr val="black">
                <a:alpha val="50000"/>
              </a:prstClr>
            </a:innerShdw>
          </a:effectLst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hevron 5">
            <a:hlinkClick r:id="rId4" action="ppaction://hlinksldjump"/>
          </p:cNvPr>
          <p:cNvSpPr/>
          <p:nvPr/>
        </p:nvSpPr>
        <p:spPr>
          <a:xfrm rot="705309">
            <a:off x="7286644" y="3143248"/>
            <a:ext cx="1714512" cy="714380"/>
          </a:xfrm>
          <a:prstGeom prst="chevron">
            <a:avLst>
              <a:gd name="adj" fmla="val 36196"/>
            </a:avLst>
          </a:prstGeom>
          <a:effectLst>
            <a:innerShdw blurRad="63500" dist="50800">
              <a:prstClr val="black">
                <a:alpha val="50000"/>
              </a:prstClr>
            </a:innerShdw>
          </a:effectLst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dirty="0">
                <a:solidFill>
                  <a:schemeClr val="tx1"/>
                </a:solidFill>
                <a:latin typeface="Algerian" pitchFamily="82" charset="0"/>
              </a:rPr>
              <a:t>start</a:t>
            </a:r>
            <a:endParaRPr lang="en-US" dirty="0">
              <a:solidFill>
                <a:schemeClr val="tx1"/>
              </a:solidFill>
              <a:latin typeface="Algerian" pitchFamily="82" charset="0"/>
            </a:endParaRPr>
          </a:p>
        </p:txBody>
      </p:sp>
      <p:sp>
        <p:nvSpPr>
          <p:cNvPr id="7" name="Chevron 6">
            <a:hlinkClick r:id="rId5" action="ppaction://hlinksldjump"/>
          </p:cNvPr>
          <p:cNvSpPr/>
          <p:nvPr/>
        </p:nvSpPr>
        <p:spPr>
          <a:xfrm rot="792697">
            <a:off x="6980571" y="4410233"/>
            <a:ext cx="1879898" cy="714380"/>
          </a:xfrm>
          <a:prstGeom prst="chevron">
            <a:avLst>
              <a:gd name="adj" fmla="val 38706"/>
            </a:avLst>
          </a:prstGeom>
          <a:effectLst>
            <a:innerShdw blurRad="63500" dist="50800">
              <a:prstClr val="black">
                <a:alpha val="50000"/>
              </a:prstClr>
            </a:innerShdw>
          </a:effectLst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dirty="0">
                <a:solidFill>
                  <a:schemeClr val="tx1"/>
                </a:solidFill>
                <a:latin typeface="Algerian" pitchFamily="82" charset="0"/>
              </a:rPr>
              <a:t>Reguli de utilizare</a:t>
            </a:r>
            <a:endParaRPr lang="en-US" dirty="0">
              <a:solidFill>
                <a:schemeClr val="tx1"/>
              </a:solidFill>
              <a:latin typeface="Algerian" pitchFamily="8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14282" y="142852"/>
            <a:ext cx="4429156" cy="6429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3200" dirty="0">
                <a:solidFill>
                  <a:schemeClr val="tx1"/>
                </a:solidFill>
                <a:latin typeface="Matura MT Script Capitals" pitchFamily="66" charset="0"/>
              </a:rPr>
              <a:t>Comoara piraților</a:t>
            </a:r>
            <a:endParaRPr lang="en-US" sz="3200" dirty="0">
              <a:solidFill>
                <a:schemeClr val="tx1"/>
              </a:solidFill>
              <a:latin typeface="Matura MT Script Capitals" pitchFamily="66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072198" y="1214422"/>
            <a:ext cx="2928958" cy="3571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o-RO" dirty="0">
                <a:solidFill>
                  <a:schemeClr val="tx1"/>
                </a:solidFill>
                <a:latin typeface="Matura MT Script Capitals" pitchFamily="66" charset="0"/>
              </a:rPr>
              <a:t>Matematica pentru clasa </a:t>
            </a:r>
            <a:r>
              <a:rPr lang="ro-RO" i="1" dirty="0">
                <a:solidFill>
                  <a:schemeClr val="tx1"/>
                </a:solidFill>
                <a:latin typeface="Algerian" pitchFamily="82" charset="0"/>
              </a:rPr>
              <a:t>I</a:t>
            </a:r>
            <a:endParaRPr lang="en-US" dirty="0">
              <a:solidFill>
                <a:schemeClr val="tx1"/>
              </a:solidFill>
              <a:latin typeface="Matura MT Script Capitals" pitchFamily="66" charset="0"/>
            </a:endParaRPr>
          </a:p>
        </p:txBody>
      </p:sp>
      <p:pic>
        <p:nvPicPr>
          <p:cNvPr id="11" name="Muzica Piratii din Caraibe [ DOWNLOAD ]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/>
          <a:stretch>
            <a:fillRect/>
          </a:stretch>
        </p:blipFill>
        <p:spPr>
          <a:xfrm>
            <a:off x="285720" y="6429396"/>
            <a:ext cx="304800" cy="304800"/>
          </a:xfrm>
          <a:prstGeom prst="rect">
            <a:avLst/>
          </a:prstGeom>
        </p:spPr>
      </p:pic>
      <p:pic>
        <p:nvPicPr>
          <p:cNvPr id="10" name="Muzica Piratii din Caraibe [ DOWNLOAD ]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8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3"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78000" numSld="3" showWhenStopped="0">
                <p:cTn id="8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o-RO" sz="3200" dirty="0">
                <a:latin typeface="Arial Black" pitchFamily="34" charset="0"/>
              </a:rPr>
              <a:t>Scoate din cufăr numărul care nu respectă regula</a:t>
            </a:r>
            <a:r>
              <a:rPr lang="ro-RO" sz="3200" dirty="0">
                <a:latin typeface="Algerian" pitchFamily="82" charset="0"/>
              </a:rPr>
              <a:t>:</a:t>
            </a:r>
            <a:br>
              <a:rPr lang="ro-RO" dirty="0"/>
            </a:br>
            <a:endParaRPr lang="ro-RO" dirty="0"/>
          </a:p>
        </p:txBody>
      </p:sp>
      <p:pic>
        <p:nvPicPr>
          <p:cNvPr id="1026" name="Picture 2" descr="Imagine similară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124744"/>
            <a:ext cx="7992888" cy="4896544"/>
          </a:xfrm>
          <a:prstGeom prst="rect">
            <a:avLst/>
          </a:prstGeom>
          <a:noFill/>
        </p:spPr>
      </p:pic>
      <p:sp>
        <p:nvSpPr>
          <p:cNvPr id="5" name="Cloud 4">
            <a:hlinkClick r:id="rId4" action="ppaction://hlinksldjump"/>
          </p:cNvPr>
          <p:cNvSpPr/>
          <p:nvPr/>
        </p:nvSpPr>
        <p:spPr>
          <a:xfrm>
            <a:off x="2500298" y="4714884"/>
            <a:ext cx="1080120" cy="792088"/>
          </a:xfrm>
          <a:prstGeom prst="cloud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3200" dirty="0">
                <a:solidFill>
                  <a:schemeClr val="tx1"/>
                </a:solidFill>
                <a:latin typeface="Algerian" pitchFamily="82" charset="0"/>
              </a:rPr>
              <a:t>38</a:t>
            </a:r>
          </a:p>
        </p:txBody>
      </p:sp>
      <p:sp>
        <p:nvSpPr>
          <p:cNvPr id="7" name="Cloud 6">
            <a:hlinkClick r:id="rId4" action="ppaction://hlinksldjump"/>
          </p:cNvPr>
          <p:cNvSpPr/>
          <p:nvPr/>
        </p:nvSpPr>
        <p:spPr>
          <a:xfrm>
            <a:off x="3071802" y="2571744"/>
            <a:ext cx="1080120" cy="648072"/>
          </a:xfrm>
          <a:prstGeom prst="cloud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3200" dirty="0">
                <a:solidFill>
                  <a:schemeClr val="tx1"/>
                </a:solidFill>
                <a:latin typeface="Algerian" pitchFamily="82" charset="0"/>
              </a:rPr>
              <a:t>22</a:t>
            </a:r>
          </a:p>
        </p:txBody>
      </p:sp>
      <p:sp>
        <p:nvSpPr>
          <p:cNvPr id="8" name="Cloud 7">
            <a:hlinkClick r:id="rId5" action="ppaction://hlinksldjump"/>
          </p:cNvPr>
          <p:cNvSpPr/>
          <p:nvPr/>
        </p:nvSpPr>
        <p:spPr>
          <a:xfrm>
            <a:off x="5357818" y="5072074"/>
            <a:ext cx="1071570" cy="648072"/>
          </a:xfrm>
          <a:prstGeom prst="cloud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3200" dirty="0">
                <a:solidFill>
                  <a:schemeClr val="tx1"/>
                </a:solidFill>
                <a:latin typeface="Algerian" pitchFamily="82" charset="0"/>
              </a:rPr>
              <a:t>15</a:t>
            </a:r>
          </a:p>
        </p:txBody>
      </p:sp>
      <p:sp>
        <p:nvSpPr>
          <p:cNvPr id="9" name="Cloud 8">
            <a:hlinkClick r:id="rId4" action="ppaction://hlinksldjump"/>
          </p:cNvPr>
          <p:cNvSpPr/>
          <p:nvPr/>
        </p:nvSpPr>
        <p:spPr>
          <a:xfrm>
            <a:off x="4143372" y="3286124"/>
            <a:ext cx="1152128" cy="720080"/>
          </a:xfrm>
          <a:prstGeom prst="cloud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3200" dirty="0">
                <a:solidFill>
                  <a:schemeClr val="tx1"/>
                </a:solidFill>
                <a:latin typeface="Algerian" pitchFamily="82" charset="0"/>
              </a:rPr>
              <a:t>46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giphy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059832" y="4581128"/>
            <a:ext cx="2895600" cy="1647825"/>
          </a:xfrm>
        </p:spPr>
      </p:pic>
      <p:pic>
        <p:nvPicPr>
          <p:cNvPr id="5" name="Picture 2" descr="Imagini pentru pirat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99792" y="0"/>
            <a:ext cx="3240360" cy="4312626"/>
          </a:xfrm>
          <a:prstGeom prst="rect">
            <a:avLst/>
          </a:prstGeom>
          <a:noFill/>
        </p:spPr>
      </p:pic>
      <p:sp>
        <p:nvSpPr>
          <p:cNvPr id="6" name="Action Button: Forward or Next 5">
            <a:hlinkClick r:id="rId5" action="ppaction://hlinksldjump" highlightClick="1"/>
          </p:cNvPr>
          <p:cNvSpPr/>
          <p:nvPr/>
        </p:nvSpPr>
        <p:spPr>
          <a:xfrm>
            <a:off x="8215338" y="6429396"/>
            <a:ext cx="642942" cy="285752"/>
          </a:xfrm>
          <a:prstGeom prst="actionButtonForwardNex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Imagini pentru pirat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0"/>
            <a:ext cx="3534018" cy="3861048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539552" y="404664"/>
            <a:ext cx="3816424" cy="8640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3200" dirty="0">
                <a:solidFill>
                  <a:srgbClr val="FF0000"/>
                </a:solidFill>
                <a:latin typeface="Algerian" pitchFamily="82" charset="0"/>
              </a:rPr>
              <a:t>Mai  incearca !</a:t>
            </a:r>
          </a:p>
        </p:txBody>
      </p:sp>
      <p:sp>
        <p:nvSpPr>
          <p:cNvPr id="7" name="Circular Arrow 6">
            <a:hlinkClick r:id="rId4" action="ppaction://hlinksldjump"/>
          </p:cNvPr>
          <p:cNvSpPr/>
          <p:nvPr/>
        </p:nvSpPr>
        <p:spPr>
          <a:xfrm rot="5400000">
            <a:off x="7596336" y="5661248"/>
            <a:ext cx="792088" cy="1368152"/>
          </a:xfrm>
          <a:prstGeom prst="circular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>
              <a:solidFill>
                <a:schemeClr val="tx1"/>
              </a:solidFill>
            </a:endParaRPr>
          </a:p>
        </p:txBody>
      </p:sp>
      <p:pic>
        <p:nvPicPr>
          <p:cNvPr id="8" name="Picture 7" descr="facepalm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987824" y="4000500"/>
            <a:ext cx="2857500" cy="28575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err="1">
                <a:latin typeface="+mn-lt"/>
              </a:rPr>
              <a:t>Compar</a:t>
            </a:r>
            <a:r>
              <a:rPr lang="ro-RO" sz="3200" b="1" dirty="0">
                <a:latin typeface="+mn-lt"/>
              </a:rPr>
              <a:t>ă numerele din perechi</a:t>
            </a:r>
            <a:r>
              <a:rPr lang="en-US" sz="3200" dirty="0">
                <a:latin typeface="+mn-lt"/>
              </a:rPr>
              <a:t>:</a:t>
            </a:r>
          </a:p>
        </p:txBody>
      </p:sp>
      <p:sp>
        <p:nvSpPr>
          <p:cNvPr id="4" name="Rectangle 3"/>
          <p:cNvSpPr/>
          <p:nvPr/>
        </p:nvSpPr>
        <p:spPr>
          <a:xfrm>
            <a:off x="571472" y="2071678"/>
            <a:ext cx="928694" cy="357190"/>
          </a:xfrm>
          <a:prstGeom prst="rect">
            <a:avLst/>
          </a:prstGeom>
          <a:ln/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lgerian" pitchFamily="82" charset="0"/>
              </a:rPr>
              <a:t>21</a:t>
            </a:r>
          </a:p>
        </p:txBody>
      </p:sp>
      <p:sp>
        <p:nvSpPr>
          <p:cNvPr id="5" name="Rectangle 4">
            <a:hlinkClick r:id="rId2" action="ppaction://hlinksldjump"/>
          </p:cNvPr>
          <p:cNvSpPr/>
          <p:nvPr/>
        </p:nvSpPr>
        <p:spPr>
          <a:xfrm>
            <a:off x="2285984" y="1500174"/>
            <a:ext cx="285752" cy="285752"/>
          </a:xfrm>
          <a:prstGeom prst="rect">
            <a:avLst/>
          </a:prstGeom>
          <a:ln/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itchFamily="34" charset="0"/>
              </a:rPr>
              <a:t>&gt;</a:t>
            </a:r>
          </a:p>
        </p:txBody>
      </p:sp>
      <p:sp>
        <p:nvSpPr>
          <p:cNvPr id="6" name="Rectangle 5">
            <a:hlinkClick r:id="rId2" action="ppaction://hlinksldjump"/>
          </p:cNvPr>
          <p:cNvSpPr/>
          <p:nvPr/>
        </p:nvSpPr>
        <p:spPr>
          <a:xfrm>
            <a:off x="2285984" y="2143116"/>
            <a:ext cx="285752" cy="285752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itchFamily="34" charset="0"/>
              </a:rPr>
              <a:t>=</a:t>
            </a:r>
          </a:p>
        </p:txBody>
      </p:sp>
      <p:sp>
        <p:nvSpPr>
          <p:cNvPr id="7" name="Rectangle 6">
            <a:hlinkClick r:id="rId3" action="ppaction://hlinksldjump"/>
          </p:cNvPr>
          <p:cNvSpPr/>
          <p:nvPr/>
        </p:nvSpPr>
        <p:spPr>
          <a:xfrm>
            <a:off x="2285984" y="2857496"/>
            <a:ext cx="285752" cy="285752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>
                <a:latin typeface="Arial Black" pitchFamily="34" charset="0"/>
              </a:rPr>
              <a:t>&lt;</a:t>
            </a:r>
          </a:p>
        </p:txBody>
      </p:sp>
      <p:sp>
        <p:nvSpPr>
          <p:cNvPr id="8" name="Rectangle 7"/>
          <p:cNvSpPr/>
          <p:nvPr/>
        </p:nvSpPr>
        <p:spPr>
          <a:xfrm>
            <a:off x="3143240" y="2071678"/>
            <a:ext cx="857256" cy="35719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lgerian" pitchFamily="82" charset="0"/>
              </a:rPr>
              <a:t>30</a:t>
            </a:r>
          </a:p>
        </p:txBody>
      </p:sp>
      <p:sp>
        <p:nvSpPr>
          <p:cNvPr id="9" name="Rectangle 8"/>
          <p:cNvSpPr/>
          <p:nvPr/>
        </p:nvSpPr>
        <p:spPr>
          <a:xfrm>
            <a:off x="714348" y="5000636"/>
            <a:ext cx="785818" cy="35719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lgerian" pitchFamily="82" charset="0"/>
              </a:rPr>
              <a:t>24</a:t>
            </a:r>
          </a:p>
        </p:txBody>
      </p:sp>
      <p:sp>
        <p:nvSpPr>
          <p:cNvPr id="10" name="Rectangle 9">
            <a:hlinkClick r:id="rId2" action="ppaction://hlinksldjump"/>
          </p:cNvPr>
          <p:cNvSpPr/>
          <p:nvPr/>
        </p:nvSpPr>
        <p:spPr>
          <a:xfrm>
            <a:off x="2285984" y="4357694"/>
            <a:ext cx="285752" cy="285752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itchFamily="34" charset="0"/>
              </a:rPr>
              <a:t>&gt;</a:t>
            </a:r>
          </a:p>
        </p:txBody>
      </p:sp>
      <p:sp>
        <p:nvSpPr>
          <p:cNvPr id="11" name="Rectangle 10">
            <a:hlinkClick r:id="rId3" action="ppaction://hlinksldjump"/>
          </p:cNvPr>
          <p:cNvSpPr/>
          <p:nvPr/>
        </p:nvSpPr>
        <p:spPr>
          <a:xfrm>
            <a:off x="2285984" y="4929198"/>
            <a:ext cx="285752" cy="285752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itchFamily="34" charset="0"/>
              </a:rPr>
              <a:t>=</a:t>
            </a:r>
          </a:p>
        </p:txBody>
      </p:sp>
      <p:sp>
        <p:nvSpPr>
          <p:cNvPr id="12" name="Rectangle 11">
            <a:hlinkClick r:id="rId2" action="ppaction://hlinksldjump"/>
          </p:cNvPr>
          <p:cNvSpPr/>
          <p:nvPr/>
        </p:nvSpPr>
        <p:spPr>
          <a:xfrm>
            <a:off x="2285984" y="5643578"/>
            <a:ext cx="285752" cy="285752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itchFamily="34" charset="0"/>
              </a:rPr>
              <a:t>&lt;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214678" y="4929198"/>
            <a:ext cx="857256" cy="35719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lgerian" pitchFamily="82" charset="0"/>
              </a:rPr>
              <a:t>24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572000" y="2071678"/>
            <a:ext cx="928694" cy="35719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lgerian" pitchFamily="82" charset="0"/>
              </a:rPr>
              <a:t>27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215206" y="2000240"/>
            <a:ext cx="857256" cy="35719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lgerian" pitchFamily="82" charset="0"/>
              </a:rPr>
              <a:t>23</a:t>
            </a:r>
          </a:p>
        </p:txBody>
      </p:sp>
      <p:sp>
        <p:nvSpPr>
          <p:cNvPr id="16" name="Rectangle 15">
            <a:hlinkClick r:id="rId3" action="ppaction://hlinksldjump"/>
          </p:cNvPr>
          <p:cNvSpPr/>
          <p:nvPr/>
        </p:nvSpPr>
        <p:spPr>
          <a:xfrm>
            <a:off x="6215074" y="1428736"/>
            <a:ext cx="285752" cy="285752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itchFamily="34" charset="0"/>
              </a:rPr>
              <a:t>&gt;</a:t>
            </a:r>
          </a:p>
        </p:txBody>
      </p:sp>
      <p:sp>
        <p:nvSpPr>
          <p:cNvPr id="17" name="Rectangle 16">
            <a:hlinkClick r:id="rId2" action="ppaction://hlinksldjump"/>
          </p:cNvPr>
          <p:cNvSpPr/>
          <p:nvPr/>
        </p:nvSpPr>
        <p:spPr>
          <a:xfrm>
            <a:off x="6215074" y="2071678"/>
            <a:ext cx="285752" cy="285752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itchFamily="34" charset="0"/>
              </a:rPr>
              <a:t>=</a:t>
            </a:r>
          </a:p>
        </p:txBody>
      </p:sp>
      <p:sp>
        <p:nvSpPr>
          <p:cNvPr id="18" name="Rectangle 17">
            <a:hlinkClick r:id="rId2" action="ppaction://hlinksldjump"/>
          </p:cNvPr>
          <p:cNvSpPr/>
          <p:nvPr/>
        </p:nvSpPr>
        <p:spPr>
          <a:xfrm>
            <a:off x="6215074" y="2714620"/>
            <a:ext cx="285752" cy="285752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itchFamily="34" charset="0"/>
              </a:rPr>
              <a:t>&lt;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500562" y="4929198"/>
            <a:ext cx="928694" cy="35719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lgerian" pitchFamily="82" charset="0"/>
              </a:rPr>
              <a:t>14</a:t>
            </a:r>
          </a:p>
        </p:txBody>
      </p:sp>
      <p:sp>
        <p:nvSpPr>
          <p:cNvPr id="20" name="Rectangle 19"/>
          <p:cNvSpPr/>
          <p:nvPr/>
        </p:nvSpPr>
        <p:spPr>
          <a:xfrm>
            <a:off x="7286644" y="4857760"/>
            <a:ext cx="928694" cy="357190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lgerian" pitchFamily="82" charset="0"/>
              </a:rPr>
              <a:t>19</a:t>
            </a:r>
          </a:p>
        </p:txBody>
      </p:sp>
      <p:sp>
        <p:nvSpPr>
          <p:cNvPr id="21" name="Rectangle 20">
            <a:hlinkClick r:id="rId2" action="ppaction://hlinksldjump"/>
          </p:cNvPr>
          <p:cNvSpPr/>
          <p:nvPr/>
        </p:nvSpPr>
        <p:spPr>
          <a:xfrm>
            <a:off x="6286512" y="4286256"/>
            <a:ext cx="285752" cy="285752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itchFamily="34" charset="0"/>
              </a:rPr>
              <a:t>&gt;</a:t>
            </a:r>
          </a:p>
        </p:txBody>
      </p:sp>
      <p:sp>
        <p:nvSpPr>
          <p:cNvPr id="22" name="Rectangle 21">
            <a:hlinkClick r:id="rId2" action="ppaction://hlinksldjump"/>
          </p:cNvPr>
          <p:cNvSpPr/>
          <p:nvPr/>
        </p:nvSpPr>
        <p:spPr>
          <a:xfrm>
            <a:off x="6286512" y="4929198"/>
            <a:ext cx="285752" cy="285752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itchFamily="34" charset="0"/>
              </a:rPr>
              <a:t>=</a:t>
            </a:r>
          </a:p>
        </p:txBody>
      </p:sp>
      <p:sp>
        <p:nvSpPr>
          <p:cNvPr id="23" name="Rectangle 22">
            <a:hlinkClick r:id="rId3" action="ppaction://hlinksldjump"/>
          </p:cNvPr>
          <p:cNvSpPr/>
          <p:nvPr/>
        </p:nvSpPr>
        <p:spPr>
          <a:xfrm>
            <a:off x="6286512" y="5500702"/>
            <a:ext cx="285752" cy="285752"/>
          </a:xfrm>
          <a:prstGeom prst="rect">
            <a:avLst/>
          </a:prstGeom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Arial Black" pitchFamily="34" charset="0"/>
              </a:rPr>
              <a:t>&lt;</a:t>
            </a:r>
          </a:p>
        </p:txBody>
      </p:sp>
      <p:sp>
        <p:nvSpPr>
          <p:cNvPr id="43" name="Left Brace 42"/>
          <p:cNvSpPr/>
          <p:nvPr/>
        </p:nvSpPr>
        <p:spPr>
          <a:xfrm>
            <a:off x="1643042" y="1500174"/>
            <a:ext cx="285752" cy="1643074"/>
          </a:xfrm>
          <a:prstGeom prst="lef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ight Brace 43"/>
          <p:cNvSpPr/>
          <p:nvPr/>
        </p:nvSpPr>
        <p:spPr>
          <a:xfrm>
            <a:off x="2857488" y="1500174"/>
            <a:ext cx="214314" cy="1643074"/>
          </a:xfrm>
          <a:prstGeom prst="rightBrace">
            <a:avLst>
              <a:gd name="adj1" fmla="val 8333"/>
              <a:gd name="adj2" fmla="val 51091"/>
            </a:avLst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Left Brace 44"/>
          <p:cNvSpPr/>
          <p:nvPr/>
        </p:nvSpPr>
        <p:spPr>
          <a:xfrm>
            <a:off x="5643570" y="1428736"/>
            <a:ext cx="357190" cy="1571636"/>
          </a:xfrm>
          <a:prstGeom prst="lef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ight Brace 45"/>
          <p:cNvSpPr/>
          <p:nvPr/>
        </p:nvSpPr>
        <p:spPr>
          <a:xfrm>
            <a:off x="6643702" y="1428736"/>
            <a:ext cx="428628" cy="1571636"/>
          </a:xfrm>
          <a:prstGeom prst="righ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ight Brace 47"/>
          <p:cNvSpPr/>
          <p:nvPr/>
        </p:nvSpPr>
        <p:spPr>
          <a:xfrm>
            <a:off x="6786578" y="4286256"/>
            <a:ext cx="428628" cy="1571636"/>
          </a:xfrm>
          <a:prstGeom prst="righ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ight Brace 48"/>
          <p:cNvSpPr/>
          <p:nvPr/>
        </p:nvSpPr>
        <p:spPr>
          <a:xfrm>
            <a:off x="2714612" y="4357694"/>
            <a:ext cx="428628" cy="1571636"/>
          </a:xfrm>
          <a:prstGeom prst="righ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Left Brace 49"/>
          <p:cNvSpPr/>
          <p:nvPr/>
        </p:nvSpPr>
        <p:spPr>
          <a:xfrm>
            <a:off x="5572132" y="4286256"/>
            <a:ext cx="357190" cy="1571636"/>
          </a:xfrm>
          <a:prstGeom prst="lef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Left Brace 50"/>
          <p:cNvSpPr/>
          <p:nvPr/>
        </p:nvSpPr>
        <p:spPr>
          <a:xfrm>
            <a:off x="1714480" y="4357694"/>
            <a:ext cx="357190" cy="1571636"/>
          </a:xfrm>
          <a:prstGeom prst="leftBrac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Action Button: Forward or Next 51">
            <a:hlinkClick r:id="rId4" action="ppaction://hlinksldjump" highlightClick="1"/>
          </p:cNvPr>
          <p:cNvSpPr/>
          <p:nvPr/>
        </p:nvSpPr>
        <p:spPr>
          <a:xfrm>
            <a:off x="8001024" y="6286520"/>
            <a:ext cx="428628" cy="285752"/>
          </a:xfrm>
          <a:prstGeom prst="actionButtonForwardNex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giphy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59832" y="4581128"/>
            <a:ext cx="2895600" cy="1647825"/>
          </a:xfrm>
          <a:prstGeom prst="rect">
            <a:avLst/>
          </a:prstGeom>
        </p:spPr>
      </p:pic>
      <p:pic>
        <p:nvPicPr>
          <p:cNvPr id="5" name="Picture 2" descr="Imagini pentru pirat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99792" y="0"/>
            <a:ext cx="3240360" cy="4312626"/>
          </a:xfrm>
          <a:prstGeom prst="rect">
            <a:avLst/>
          </a:prstGeom>
          <a:noFill/>
        </p:spPr>
      </p:pic>
      <p:sp>
        <p:nvSpPr>
          <p:cNvPr id="7" name="Circular Arrow 6">
            <a:hlinkClick r:id="rId5" action="ppaction://hlinksldjump"/>
          </p:cNvPr>
          <p:cNvSpPr/>
          <p:nvPr/>
        </p:nvSpPr>
        <p:spPr>
          <a:xfrm rot="5400000">
            <a:off x="7596336" y="5661248"/>
            <a:ext cx="792088" cy="1368152"/>
          </a:xfrm>
          <a:prstGeom prst="circular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magini pentru pirat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0"/>
            <a:ext cx="3534018" cy="3861048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539552" y="404664"/>
            <a:ext cx="3816424" cy="8640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3200" dirty="0">
                <a:solidFill>
                  <a:srgbClr val="FF0000"/>
                </a:solidFill>
                <a:latin typeface="Algerian" pitchFamily="82" charset="0"/>
              </a:rPr>
              <a:t>Mai  incearca !</a:t>
            </a:r>
          </a:p>
        </p:txBody>
      </p:sp>
      <p:sp>
        <p:nvSpPr>
          <p:cNvPr id="6" name="Circular Arrow 5">
            <a:hlinkClick r:id="rId4" action="ppaction://hlinksldjump"/>
          </p:cNvPr>
          <p:cNvSpPr/>
          <p:nvPr/>
        </p:nvSpPr>
        <p:spPr>
          <a:xfrm rot="5400000">
            <a:off x="7596336" y="5661248"/>
            <a:ext cx="792088" cy="1368152"/>
          </a:xfrm>
          <a:prstGeom prst="circular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>
              <a:solidFill>
                <a:schemeClr val="tx1"/>
              </a:solidFill>
            </a:endParaRPr>
          </a:p>
        </p:txBody>
      </p:sp>
      <p:pic>
        <p:nvPicPr>
          <p:cNvPr id="7" name="Picture 6" descr="facepalm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987824" y="4000500"/>
            <a:ext cx="2857500" cy="28575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hest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571500"/>
            <a:ext cx="7620000" cy="5715000"/>
          </a:xfrm>
          <a:prstGeom prst="rect">
            <a:avLst/>
          </a:prstGeom>
        </p:spPr>
      </p:pic>
    </p:spTree>
  </p:cSld>
  <p:clrMapOvr>
    <a:masterClrMapping/>
  </p:clrMapOvr>
  <p:transition spd="slow">
    <p:sndAc>
      <p:stSnd>
        <p:snd r:embed="rId2" name="applause.wav"/>
      </p:stSnd>
    </p:sndAc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pirate-kid-and-his-big-war-ship-vector-175796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43306" y="1714488"/>
            <a:ext cx="4039251" cy="4525963"/>
          </a:xfrm>
        </p:spPr>
      </p:pic>
      <p:sp>
        <p:nvSpPr>
          <p:cNvPr id="6" name="Rectangle 5"/>
          <p:cNvSpPr/>
          <p:nvPr/>
        </p:nvSpPr>
        <p:spPr>
          <a:xfrm>
            <a:off x="642910" y="928670"/>
            <a:ext cx="2571768" cy="3571900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o-RO" sz="1400" b="1" dirty="0"/>
          </a:p>
          <a:p>
            <a:r>
              <a:rPr lang="ro-RO" sz="1400" b="1" dirty="0"/>
              <a:t>Reguli de utilizare:</a:t>
            </a:r>
          </a:p>
          <a:p>
            <a:r>
              <a:rPr lang="ro-RO" sz="1400" dirty="0"/>
              <a:t>Poți începe jocul selectând de pe hartă  primul punct „ I ”.Click pe raspunsul corect te va trimite la urmatoarele sarcini.Un răspuns greșit te va trimite înapoi.La sfârșitul fiecărui exercițiu aveți tasta</a:t>
            </a:r>
          </a:p>
          <a:p>
            <a:r>
              <a:rPr lang="ro-RO" sz="1400" dirty="0"/>
              <a:t>care vă permite să treceți la următorul exercițiu .Pentru a reveni și a selecta răspunsul corect dați click pe           .</a:t>
            </a:r>
          </a:p>
          <a:p>
            <a:endParaRPr lang="ro-RO" sz="1400" dirty="0"/>
          </a:p>
          <a:p>
            <a:pPr algn="ctr"/>
            <a:r>
              <a:rPr lang="ro-RO" sz="3600" dirty="0">
                <a:latin typeface="Algerian" pitchFamily="82" charset="0"/>
              </a:rPr>
              <a:t>SUCCES!</a:t>
            </a:r>
          </a:p>
          <a:p>
            <a:endParaRPr lang="ro-RO" sz="1400" dirty="0"/>
          </a:p>
          <a:p>
            <a:endParaRPr lang="en-US" sz="1400" dirty="0"/>
          </a:p>
        </p:txBody>
      </p:sp>
      <p:sp>
        <p:nvSpPr>
          <p:cNvPr id="7" name="Action Button: Forward or Next 6">
            <a:hlinkClick r:id="" action="ppaction://noaction" highlightClick="1"/>
          </p:cNvPr>
          <p:cNvSpPr/>
          <p:nvPr/>
        </p:nvSpPr>
        <p:spPr>
          <a:xfrm>
            <a:off x="1285852" y="2428868"/>
            <a:ext cx="214314" cy="142876"/>
          </a:xfrm>
          <a:prstGeom prst="actionButtonForwardNex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urved Left Arrow 7"/>
          <p:cNvSpPr/>
          <p:nvPr/>
        </p:nvSpPr>
        <p:spPr>
          <a:xfrm>
            <a:off x="2214546" y="3286124"/>
            <a:ext cx="214314" cy="285752"/>
          </a:xfrm>
          <a:prstGeom prst="curvedLeft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Chevron 8">
            <a:hlinkClick r:id="rId3" action="ppaction://hlinksldjump"/>
          </p:cNvPr>
          <p:cNvSpPr/>
          <p:nvPr/>
        </p:nvSpPr>
        <p:spPr>
          <a:xfrm>
            <a:off x="7215206" y="5929330"/>
            <a:ext cx="1714512" cy="714380"/>
          </a:xfrm>
          <a:prstGeom prst="chevron">
            <a:avLst>
              <a:gd name="adj" fmla="val 36196"/>
            </a:avLst>
          </a:prstGeom>
          <a:effectLst>
            <a:innerShdw blurRad="63500" dist="50800">
              <a:prstClr val="black">
                <a:alpha val="50000"/>
              </a:prstClr>
            </a:innerShdw>
          </a:effectLst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dirty="0">
                <a:solidFill>
                  <a:schemeClr val="tx1"/>
                </a:solidFill>
                <a:latin typeface="Algerian" pitchFamily="82" charset="0"/>
              </a:rPr>
              <a:t>start</a:t>
            </a:r>
            <a:endParaRPr lang="en-US" dirty="0">
              <a:solidFill>
                <a:schemeClr val="tx1"/>
              </a:solidFill>
              <a:latin typeface="Algerian" pitchFamily="82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mural-harta-piratilor-ii-5960.jpg">
            <a:hlinkClick r:id="rId3" action="ppaction://hlinksldjump"/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6" name="Flowchart: Connector 5"/>
          <p:cNvSpPr/>
          <p:nvPr/>
        </p:nvSpPr>
        <p:spPr>
          <a:xfrm>
            <a:off x="2051720" y="4797152"/>
            <a:ext cx="864096" cy="504056"/>
          </a:xfrm>
          <a:prstGeom prst="flowChartConnector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2800" dirty="0">
                <a:solidFill>
                  <a:srgbClr val="FF0000"/>
                </a:solidFill>
                <a:latin typeface="Algerian" pitchFamily="82" charset="0"/>
                <a:hlinkClick r:id="rId5" action="ppaction://hlinksldjump"/>
              </a:rPr>
              <a:t>I</a:t>
            </a:r>
            <a:endParaRPr lang="ro-RO" sz="2800" dirty="0">
              <a:solidFill>
                <a:srgbClr val="FF0000"/>
              </a:solidFill>
              <a:latin typeface="Algerian" pitchFamily="82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3995936" y="4437112"/>
            <a:ext cx="792088" cy="79208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2800" dirty="0">
                <a:solidFill>
                  <a:srgbClr val="7030A0"/>
                </a:solidFill>
                <a:latin typeface="Algerian" pitchFamily="82" charset="0"/>
                <a:hlinkClick r:id="rId3" action="ppaction://hlinksldjump"/>
              </a:rPr>
              <a:t>II</a:t>
            </a:r>
            <a:endParaRPr lang="ro-RO" sz="2800" dirty="0">
              <a:solidFill>
                <a:srgbClr val="7030A0"/>
              </a:solidFill>
              <a:latin typeface="Algerian" pitchFamily="82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5652120" y="620688"/>
            <a:ext cx="792088" cy="57606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2800" dirty="0">
                <a:solidFill>
                  <a:srgbClr val="7030A0"/>
                </a:solidFill>
                <a:latin typeface="Algerian" pitchFamily="82" charset="0"/>
                <a:hlinkClick r:id="rId6" action="ppaction://hlinksldjump"/>
              </a:rPr>
              <a:t>III </a:t>
            </a:r>
            <a:endParaRPr lang="ro-RO" sz="2800" dirty="0">
              <a:solidFill>
                <a:srgbClr val="7030A0"/>
              </a:solidFill>
              <a:latin typeface="Algerian" pitchFamily="82" charset="0"/>
            </a:endParaRPr>
          </a:p>
        </p:txBody>
      </p:sp>
      <p:pic>
        <p:nvPicPr>
          <p:cNvPr id="9" name="Muzica Piratii din Caraibe [ DOWNLOAD ]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/>
          <a:stretch>
            <a:fillRect/>
          </a:stretch>
        </p:blipFill>
        <p:spPr>
          <a:xfrm>
            <a:off x="8839200" y="6143644"/>
            <a:ext cx="304800" cy="304800"/>
          </a:xfrm>
          <a:prstGeom prst="rect">
            <a:avLst/>
          </a:prstGeom>
        </p:spPr>
      </p:pic>
      <p:sp>
        <p:nvSpPr>
          <p:cNvPr id="10" name="Oval 9">
            <a:hlinkClick r:id="rId8" action="ppaction://hlinksldjump"/>
          </p:cNvPr>
          <p:cNvSpPr/>
          <p:nvPr/>
        </p:nvSpPr>
        <p:spPr>
          <a:xfrm>
            <a:off x="8143900" y="3071810"/>
            <a:ext cx="785818" cy="785818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7030A0"/>
                </a:solidFill>
                <a:latin typeface="Algerian" pitchFamily="82" charset="0"/>
              </a:rPr>
              <a:t>IV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audio>
              <p:cMediaNode showWhenStopped="0">
                <p:cTn id="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o-RO" dirty="0">
                <a:latin typeface="Arial Black" pitchFamily="34" charset="0"/>
              </a:rPr>
              <a:t>Găsește vecinii numerelor</a:t>
            </a:r>
            <a:r>
              <a:rPr lang="ro-RO" dirty="0"/>
              <a:t>:</a:t>
            </a:r>
          </a:p>
        </p:txBody>
      </p:sp>
      <p:sp>
        <p:nvSpPr>
          <p:cNvPr id="4" name="12-Point Star 3"/>
          <p:cNvSpPr/>
          <p:nvPr/>
        </p:nvSpPr>
        <p:spPr>
          <a:xfrm>
            <a:off x="971600" y="1844824"/>
            <a:ext cx="1512168" cy="1296144"/>
          </a:xfrm>
          <a:prstGeom prst="star12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2400" dirty="0">
                <a:solidFill>
                  <a:srgbClr val="FF0000"/>
                </a:solidFill>
                <a:latin typeface="Algerian" pitchFamily="82" charset="0"/>
              </a:rPr>
              <a:t>21</a:t>
            </a:r>
          </a:p>
        </p:txBody>
      </p:sp>
      <p:sp>
        <p:nvSpPr>
          <p:cNvPr id="5" name="12-Point Star 4"/>
          <p:cNvSpPr/>
          <p:nvPr/>
        </p:nvSpPr>
        <p:spPr>
          <a:xfrm>
            <a:off x="3635896" y="2852936"/>
            <a:ext cx="1728192" cy="1296144"/>
          </a:xfrm>
          <a:prstGeom prst="star12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2400" dirty="0">
                <a:solidFill>
                  <a:srgbClr val="FF0000"/>
                </a:solidFill>
                <a:latin typeface="Algerian" pitchFamily="82" charset="0"/>
              </a:rPr>
              <a:t>43</a:t>
            </a:r>
          </a:p>
        </p:txBody>
      </p:sp>
      <p:sp>
        <p:nvSpPr>
          <p:cNvPr id="6" name="12-Point Star 5"/>
          <p:cNvSpPr/>
          <p:nvPr/>
        </p:nvSpPr>
        <p:spPr>
          <a:xfrm>
            <a:off x="6516216" y="1772816"/>
            <a:ext cx="1872208" cy="1224136"/>
          </a:xfrm>
          <a:prstGeom prst="star12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2400" dirty="0">
                <a:solidFill>
                  <a:srgbClr val="FF0000"/>
                </a:solidFill>
                <a:latin typeface="Algerian" pitchFamily="82" charset="0"/>
              </a:rPr>
              <a:t>18</a:t>
            </a:r>
          </a:p>
        </p:txBody>
      </p:sp>
      <p:sp>
        <p:nvSpPr>
          <p:cNvPr id="8" name="Down Arrow 7"/>
          <p:cNvSpPr/>
          <p:nvPr/>
        </p:nvSpPr>
        <p:spPr>
          <a:xfrm rot="1815916">
            <a:off x="912501" y="3038610"/>
            <a:ext cx="360040" cy="720080"/>
          </a:xfrm>
          <a:prstGeom prst="down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9" name="Down Arrow 8"/>
          <p:cNvSpPr/>
          <p:nvPr/>
        </p:nvSpPr>
        <p:spPr>
          <a:xfrm>
            <a:off x="1619672" y="3212976"/>
            <a:ext cx="288032" cy="648072"/>
          </a:xfrm>
          <a:prstGeom prst="down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10" name="Down Arrow 9"/>
          <p:cNvSpPr/>
          <p:nvPr/>
        </p:nvSpPr>
        <p:spPr>
          <a:xfrm rot="19533368">
            <a:off x="2246224" y="3022680"/>
            <a:ext cx="336499" cy="792088"/>
          </a:xfrm>
          <a:prstGeom prst="down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11" name="12-Point Star 10">
            <a:hlinkClick r:id="rId2" action="ppaction://hlinksldjump"/>
          </p:cNvPr>
          <p:cNvSpPr/>
          <p:nvPr/>
        </p:nvSpPr>
        <p:spPr>
          <a:xfrm>
            <a:off x="467544" y="3789040"/>
            <a:ext cx="864096" cy="864096"/>
          </a:xfrm>
          <a:prstGeom prst="star12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dirty="0">
                <a:solidFill>
                  <a:srgbClr val="7030A0"/>
                </a:solidFill>
                <a:latin typeface="Algerian" pitchFamily="82" charset="0"/>
              </a:rPr>
              <a:t>19</a:t>
            </a:r>
          </a:p>
        </p:txBody>
      </p:sp>
      <p:sp>
        <p:nvSpPr>
          <p:cNvPr id="12" name="12-Point Star 11">
            <a:hlinkClick r:id="rId3" action="ppaction://hlinksldjump"/>
          </p:cNvPr>
          <p:cNvSpPr/>
          <p:nvPr/>
        </p:nvSpPr>
        <p:spPr>
          <a:xfrm>
            <a:off x="1547664" y="4077072"/>
            <a:ext cx="864096" cy="720080"/>
          </a:xfrm>
          <a:prstGeom prst="star12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dirty="0">
                <a:solidFill>
                  <a:srgbClr val="7030A0"/>
                </a:solidFill>
                <a:latin typeface="Algerian" pitchFamily="82" charset="0"/>
              </a:rPr>
              <a:t>20</a:t>
            </a:r>
          </a:p>
        </p:txBody>
      </p:sp>
      <p:sp>
        <p:nvSpPr>
          <p:cNvPr id="13" name="12-Point Star 12">
            <a:hlinkClick r:id="rId3" action="ppaction://hlinksldjump"/>
          </p:cNvPr>
          <p:cNvSpPr/>
          <p:nvPr/>
        </p:nvSpPr>
        <p:spPr>
          <a:xfrm>
            <a:off x="2411760" y="3933056"/>
            <a:ext cx="936104" cy="648072"/>
          </a:xfrm>
          <a:prstGeom prst="star12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dirty="0">
                <a:solidFill>
                  <a:srgbClr val="7030A0"/>
                </a:solidFill>
                <a:latin typeface="Algerian" pitchFamily="82" charset="0"/>
              </a:rPr>
              <a:t>22</a:t>
            </a:r>
          </a:p>
        </p:txBody>
      </p:sp>
      <p:sp>
        <p:nvSpPr>
          <p:cNvPr id="14" name="Down Arrow 13"/>
          <p:cNvSpPr/>
          <p:nvPr/>
        </p:nvSpPr>
        <p:spPr>
          <a:xfrm rot="1419507">
            <a:off x="3693236" y="4263067"/>
            <a:ext cx="360040" cy="720080"/>
          </a:xfrm>
          <a:prstGeom prst="down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15" name="Down Arrow 14"/>
          <p:cNvSpPr/>
          <p:nvPr/>
        </p:nvSpPr>
        <p:spPr>
          <a:xfrm>
            <a:off x="4427984" y="4365104"/>
            <a:ext cx="360040" cy="720080"/>
          </a:xfrm>
          <a:prstGeom prst="down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16" name="Down Arrow 15"/>
          <p:cNvSpPr/>
          <p:nvPr/>
        </p:nvSpPr>
        <p:spPr>
          <a:xfrm rot="19946373">
            <a:off x="5150205" y="4263525"/>
            <a:ext cx="360040" cy="720080"/>
          </a:xfrm>
          <a:prstGeom prst="down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17" name="12-Point Star 16">
            <a:hlinkClick r:id="rId3" action="ppaction://hlinksldjump"/>
          </p:cNvPr>
          <p:cNvSpPr/>
          <p:nvPr/>
        </p:nvSpPr>
        <p:spPr>
          <a:xfrm>
            <a:off x="2987824" y="4941168"/>
            <a:ext cx="936104" cy="864096"/>
          </a:xfrm>
          <a:prstGeom prst="star12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dirty="0">
                <a:solidFill>
                  <a:srgbClr val="002060"/>
                </a:solidFill>
                <a:latin typeface="Algerian" pitchFamily="82" charset="0"/>
              </a:rPr>
              <a:t>42</a:t>
            </a:r>
          </a:p>
        </p:txBody>
      </p:sp>
      <p:sp>
        <p:nvSpPr>
          <p:cNvPr id="18" name="12-Point Star 17">
            <a:hlinkClick r:id="rId2" action="ppaction://hlinksldjump"/>
          </p:cNvPr>
          <p:cNvSpPr/>
          <p:nvPr/>
        </p:nvSpPr>
        <p:spPr>
          <a:xfrm>
            <a:off x="4283968" y="5229200"/>
            <a:ext cx="936104" cy="864096"/>
          </a:xfrm>
          <a:prstGeom prst="star12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dirty="0">
                <a:solidFill>
                  <a:srgbClr val="002060"/>
                </a:solidFill>
                <a:latin typeface="Algerian" pitchFamily="82" charset="0"/>
              </a:rPr>
              <a:t>22</a:t>
            </a:r>
          </a:p>
        </p:txBody>
      </p:sp>
      <p:sp>
        <p:nvSpPr>
          <p:cNvPr id="19" name="12-Point Star 18"/>
          <p:cNvSpPr/>
          <p:nvPr/>
        </p:nvSpPr>
        <p:spPr>
          <a:xfrm>
            <a:off x="5580112" y="4797152"/>
            <a:ext cx="1008112" cy="864096"/>
          </a:xfrm>
          <a:prstGeom prst="star12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dirty="0">
                <a:solidFill>
                  <a:srgbClr val="002060"/>
                </a:solidFill>
                <a:latin typeface="Algerian" pitchFamily="82" charset="0"/>
                <a:hlinkClick r:id="rId3" action="ppaction://hlinksldjump"/>
              </a:rPr>
              <a:t>44</a:t>
            </a:r>
            <a:endParaRPr lang="ro-RO" dirty="0">
              <a:solidFill>
                <a:srgbClr val="002060"/>
              </a:solidFill>
              <a:latin typeface="Algerian" pitchFamily="82" charset="0"/>
            </a:endParaRPr>
          </a:p>
        </p:txBody>
      </p:sp>
      <p:sp>
        <p:nvSpPr>
          <p:cNvPr id="21" name="Down Arrow 20"/>
          <p:cNvSpPr/>
          <p:nvPr/>
        </p:nvSpPr>
        <p:spPr>
          <a:xfrm rot="1234608">
            <a:off x="6703768" y="2962550"/>
            <a:ext cx="344707" cy="720080"/>
          </a:xfrm>
          <a:prstGeom prst="down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22" name="Down Arrow 21"/>
          <p:cNvSpPr/>
          <p:nvPr/>
        </p:nvSpPr>
        <p:spPr>
          <a:xfrm>
            <a:off x="7308304" y="3068960"/>
            <a:ext cx="360040" cy="792088"/>
          </a:xfrm>
          <a:prstGeom prst="down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23" name="Down Arrow 22"/>
          <p:cNvSpPr/>
          <p:nvPr/>
        </p:nvSpPr>
        <p:spPr>
          <a:xfrm rot="20102139">
            <a:off x="7964103" y="2924860"/>
            <a:ext cx="347077" cy="795903"/>
          </a:xfrm>
          <a:prstGeom prst="down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  <p:sp>
        <p:nvSpPr>
          <p:cNvPr id="24" name="12-Point Star 23">
            <a:hlinkClick r:id="rId2" action="ppaction://hlinksldjump"/>
          </p:cNvPr>
          <p:cNvSpPr/>
          <p:nvPr/>
        </p:nvSpPr>
        <p:spPr>
          <a:xfrm>
            <a:off x="6012160" y="3717032"/>
            <a:ext cx="936104" cy="864096"/>
          </a:xfrm>
          <a:prstGeom prst="star12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dirty="0">
                <a:solidFill>
                  <a:schemeClr val="accent2">
                    <a:lumMod val="50000"/>
                  </a:schemeClr>
                </a:solidFill>
                <a:latin typeface="Algerian" pitchFamily="82" charset="0"/>
              </a:rPr>
              <a:t>49</a:t>
            </a:r>
          </a:p>
        </p:txBody>
      </p:sp>
      <p:sp>
        <p:nvSpPr>
          <p:cNvPr id="26" name="12-Point Star 25"/>
          <p:cNvSpPr/>
          <p:nvPr/>
        </p:nvSpPr>
        <p:spPr>
          <a:xfrm>
            <a:off x="7092280" y="3933056"/>
            <a:ext cx="864096" cy="864096"/>
          </a:xfrm>
          <a:prstGeom prst="star12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dirty="0">
                <a:solidFill>
                  <a:schemeClr val="accent2">
                    <a:lumMod val="50000"/>
                  </a:schemeClr>
                </a:solidFill>
                <a:latin typeface="Algerian" pitchFamily="82" charset="0"/>
                <a:hlinkClick r:id="rId3" action="ppaction://hlinksldjump"/>
              </a:rPr>
              <a:t>17</a:t>
            </a:r>
            <a:endParaRPr lang="ro-RO" dirty="0">
              <a:solidFill>
                <a:schemeClr val="accent2">
                  <a:lumMod val="50000"/>
                </a:schemeClr>
              </a:solidFill>
              <a:latin typeface="Algerian" pitchFamily="82" charset="0"/>
            </a:endParaRPr>
          </a:p>
        </p:txBody>
      </p:sp>
      <p:sp>
        <p:nvSpPr>
          <p:cNvPr id="27" name="12-Point Star 26"/>
          <p:cNvSpPr/>
          <p:nvPr/>
        </p:nvSpPr>
        <p:spPr>
          <a:xfrm>
            <a:off x="8172400" y="3573016"/>
            <a:ext cx="971600" cy="936104"/>
          </a:xfrm>
          <a:prstGeom prst="star12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dirty="0">
                <a:solidFill>
                  <a:schemeClr val="accent2">
                    <a:lumMod val="50000"/>
                  </a:schemeClr>
                </a:solidFill>
                <a:latin typeface="Algerian" pitchFamily="82" charset="0"/>
                <a:hlinkClick r:id="rId3" action="ppaction://hlinksldjump"/>
              </a:rPr>
              <a:t>19</a:t>
            </a:r>
            <a:endParaRPr lang="ro-RO" dirty="0">
              <a:solidFill>
                <a:schemeClr val="accent2">
                  <a:lumMod val="50000"/>
                </a:schemeClr>
              </a:solidFill>
              <a:latin typeface="Algerian" pitchFamily="82" charset="0"/>
            </a:endParaRPr>
          </a:p>
        </p:txBody>
      </p:sp>
      <p:sp>
        <p:nvSpPr>
          <p:cNvPr id="25" name="Action Button: Forward or Next 24">
            <a:hlinkClick r:id="rId4" action="ppaction://hlinksldjump" highlightClick="1"/>
          </p:cNvPr>
          <p:cNvSpPr/>
          <p:nvPr/>
        </p:nvSpPr>
        <p:spPr>
          <a:xfrm>
            <a:off x="7884368" y="6093296"/>
            <a:ext cx="648072" cy="360040"/>
          </a:xfrm>
          <a:prstGeom prst="actionButtonForwardNex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giphy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059832" y="4581128"/>
            <a:ext cx="2895600" cy="1647825"/>
          </a:xfrm>
        </p:spPr>
      </p:pic>
      <p:pic>
        <p:nvPicPr>
          <p:cNvPr id="1026" name="Picture 2" descr="Imagini pentru pirat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99792" y="0"/>
            <a:ext cx="3240360" cy="4312626"/>
          </a:xfrm>
          <a:prstGeom prst="rect">
            <a:avLst/>
          </a:prstGeom>
          <a:noFill/>
        </p:spPr>
      </p:pic>
      <p:sp>
        <p:nvSpPr>
          <p:cNvPr id="7" name="Circular Arrow 6">
            <a:hlinkClick r:id="rId5" action="ppaction://hlinksldjump"/>
          </p:cNvPr>
          <p:cNvSpPr/>
          <p:nvPr/>
        </p:nvSpPr>
        <p:spPr>
          <a:xfrm rot="5400000">
            <a:off x="8122414" y="5647775"/>
            <a:ext cx="720080" cy="1323091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0800000"/>
              <a:gd name="adj5" fmla="val 24209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Imagini pentru pirat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0"/>
            <a:ext cx="3534018" cy="3861048"/>
          </a:xfrm>
          <a:prstGeom prst="rect">
            <a:avLst/>
          </a:prstGeom>
          <a:noFill/>
        </p:spPr>
      </p:pic>
      <p:pic>
        <p:nvPicPr>
          <p:cNvPr id="5" name="Picture 4" descr="facepalm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87824" y="4000500"/>
            <a:ext cx="2857500" cy="28575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39552" y="404664"/>
            <a:ext cx="3816424" cy="8640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3200" dirty="0">
                <a:solidFill>
                  <a:srgbClr val="FF0000"/>
                </a:solidFill>
                <a:latin typeface="Algerian" pitchFamily="82" charset="0"/>
              </a:rPr>
              <a:t>Mai  incearca !</a:t>
            </a:r>
          </a:p>
        </p:txBody>
      </p:sp>
      <p:sp>
        <p:nvSpPr>
          <p:cNvPr id="7" name="Circular Arrow 6">
            <a:hlinkClick r:id="rId5" action="ppaction://hlinksldjump"/>
          </p:cNvPr>
          <p:cNvSpPr/>
          <p:nvPr/>
        </p:nvSpPr>
        <p:spPr>
          <a:xfrm rot="5400000">
            <a:off x="7596336" y="5661248"/>
            <a:ext cx="792088" cy="1368152"/>
          </a:xfrm>
          <a:prstGeom prst="circular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o-RO" sz="2800" dirty="0">
                <a:latin typeface="Arial Black" pitchFamily="34" charset="0"/>
              </a:rPr>
              <a:t>Găsește rezultatul corect</a:t>
            </a:r>
            <a:r>
              <a:rPr lang="ro-RO" sz="2800" dirty="0">
                <a:latin typeface="Algerian" pitchFamily="82" charset="0"/>
              </a:rPr>
              <a:t>: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3568" y="2060848"/>
            <a:ext cx="4536504" cy="64807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3200" dirty="0">
                <a:solidFill>
                  <a:schemeClr val="accent1">
                    <a:lumMod val="50000"/>
                  </a:schemeClr>
                </a:solidFill>
                <a:latin typeface="Algerian" pitchFamily="82" charset="0"/>
              </a:rPr>
              <a:t>24 + 21 = </a:t>
            </a:r>
            <a:endParaRPr lang="ro-RO" dirty="0">
              <a:solidFill>
                <a:schemeClr val="accent1">
                  <a:lumMod val="50000"/>
                </a:schemeClr>
              </a:solidFill>
              <a:latin typeface="Algerian" pitchFamily="82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83568" y="3212976"/>
            <a:ext cx="4536504" cy="64807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3200" dirty="0">
                <a:solidFill>
                  <a:schemeClr val="accent1">
                    <a:lumMod val="50000"/>
                  </a:schemeClr>
                </a:solidFill>
                <a:latin typeface="Algerian" pitchFamily="82" charset="0"/>
              </a:rPr>
              <a:t>31 – 18 =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55576" y="4581128"/>
            <a:ext cx="4464496" cy="64807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3200" dirty="0">
                <a:solidFill>
                  <a:schemeClr val="accent1">
                    <a:lumMod val="50000"/>
                  </a:schemeClr>
                </a:solidFill>
                <a:latin typeface="Algerian" pitchFamily="82" charset="0"/>
              </a:rPr>
              <a:t>12 + 23 =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0152" y="2060848"/>
            <a:ext cx="792088" cy="64807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3200" dirty="0">
                <a:solidFill>
                  <a:schemeClr val="accent1">
                    <a:lumMod val="50000"/>
                  </a:schemeClr>
                </a:solidFill>
                <a:latin typeface="Algerian" pitchFamily="82" charset="0"/>
                <a:hlinkClick r:id="rId2" action="ppaction://hlinksldjump"/>
              </a:rPr>
              <a:t>18</a:t>
            </a:r>
            <a:endParaRPr lang="ro-RO" sz="3200" dirty="0">
              <a:solidFill>
                <a:schemeClr val="accent1">
                  <a:lumMod val="50000"/>
                </a:schemeClr>
              </a:solidFill>
              <a:latin typeface="Algerian" pitchFamily="82" charset="0"/>
            </a:endParaRPr>
          </a:p>
        </p:txBody>
      </p:sp>
      <p:sp>
        <p:nvSpPr>
          <p:cNvPr id="8" name="Rounded Rectangle 7">
            <a:hlinkClick r:id="rId2" action="ppaction://hlinksldjump"/>
          </p:cNvPr>
          <p:cNvSpPr/>
          <p:nvPr/>
        </p:nvSpPr>
        <p:spPr>
          <a:xfrm>
            <a:off x="7092280" y="2060848"/>
            <a:ext cx="792088" cy="64807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3200" dirty="0">
                <a:solidFill>
                  <a:schemeClr val="accent1">
                    <a:lumMod val="50000"/>
                  </a:schemeClr>
                </a:solidFill>
                <a:latin typeface="Algerian" pitchFamily="82" charset="0"/>
              </a:rPr>
              <a:t>22</a:t>
            </a:r>
          </a:p>
        </p:txBody>
      </p:sp>
      <p:sp>
        <p:nvSpPr>
          <p:cNvPr id="10" name="Rounded Rectangle 9">
            <a:hlinkClick r:id="rId3" action="ppaction://hlinksldjump"/>
          </p:cNvPr>
          <p:cNvSpPr/>
          <p:nvPr/>
        </p:nvSpPr>
        <p:spPr>
          <a:xfrm>
            <a:off x="8172400" y="2060848"/>
            <a:ext cx="792088" cy="648072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3200" dirty="0">
                <a:solidFill>
                  <a:schemeClr val="accent1">
                    <a:lumMod val="50000"/>
                  </a:schemeClr>
                </a:solidFill>
                <a:latin typeface="Algerian" pitchFamily="82" charset="0"/>
              </a:rPr>
              <a:t>45</a:t>
            </a:r>
          </a:p>
        </p:txBody>
      </p:sp>
      <p:sp>
        <p:nvSpPr>
          <p:cNvPr id="11" name="Rounded Rectangle 10">
            <a:hlinkClick r:id="rId3" action="ppaction://hlinksldjump"/>
          </p:cNvPr>
          <p:cNvSpPr/>
          <p:nvPr/>
        </p:nvSpPr>
        <p:spPr>
          <a:xfrm>
            <a:off x="6012160" y="3212976"/>
            <a:ext cx="792088" cy="57606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3200" dirty="0">
                <a:solidFill>
                  <a:schemeClr val="accent1">
                    <a:lumMod val="50000"/>
                  </a:schemeClr>
                </a:solidFill>
                <a:latin typeface="Algerian" pitchFamily="82" charset="0"/>
              </a:rPr>
              <a:t>13</a:t>
            </a:r>
          </a:p>
        </p:txBody>
      </p:sp>
      <p:sp>
        <p:nvSpPr>
          <p:cNvPr id="12" name="Rounded Rectangle 11">
            <a:hlinkClick r:id="rId2" action="ppaction://hlinksldjump"/>
          </p:cNvPr>
          <p:cNvSpPr/>
          <p:nvPr/>
        </p:nvSpPr>
        <p:spPr>
          <a:xfrm>
            <a:off x="7092280" y="3212976"/>
            <a:ext cx="864096" cy="57606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3200" dirty="0">
                <a:solidFill>
                  <a:schemeClr val="accent1">
                    <a:lumMod val="50000"/>
                  </a:schemeClr>
                </a:solidFill>
                <a:latin typeface="Algerian" pitchFamily="82" charset="0"/>
              </a:rPr>
              <a:t>43</a:t>
            </a:r>
          </a:p>
        </p:txBody>
      </p:sp>
      <p:sp>
        <p:nvSpPr>
          <p:cNvPr id="13" name="Rounded Rectangle 12">
            <a:hlinkClick r:id="rId2" action="ppaction://hlinksldjump"/>
          </p:cNvPr>
          <p:cNvSpPr/>
          <p:nvPr/>
        </p:nvSpPr>
        <p:spPr>
          <a:xfrm>
            <a:off x="8172400" y="3212976"/>
            <a:ext cx="792088" cy="50405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3200" dirty="0">
                <a:solidFill>
                  <a:schemeClr val="accent1">
                    <a:lumMod val="50000"/>
                  </a:schemeClr>
                </a:solidFill>
                <a:latin typeface="Algerian" pitchFamily="82" charset="0"/>
              </a:rPr>
              <a:t>81</a:t>
            </a:r>
          </a:p>
        </p:txBody>
      </p:sp>
      <p:sp>
        <p:nvSpPr>
          <p:cNvPr id="14" name="Rounded Rectangle 13">
            <a:hlinkClick r:id="rId2" action="ppaction://hlinksldjump"/>
          </p:cNvPr>
          <p:cNvSpPr/>
          <p:nvPr/>
        </p:nvSpPr>
        <p:spPr>
          <a:xfrm>
            <a:off x="5940152" y="4653136"/>
            <a:ext cx="864096" cy="57606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3200" dirty="0">
                <a:solidFill>
                  <a:schemeClr val="accent1">
                    <a:lumMod val="50000"/>
                  </a:schemeClr>
                </a:solidFill>
                <a:latin typeface="Algerian" pitchFamily="82" charset="0"/>
              </a:rPr>
              <a:t>56</a:t>
            </a:r>
          </a:p>
        </p:txBody>
      </p:sp>
      <p:sp>
        <p:nvSpPr>
          <p:cNvPr id="15" name="Rounded Rectangle 14">
            <a:hlinkClick r:id="rId3" action="ppaction://hlinksldjump"/>
          </p:cNvPr>
          <p:cNvSpPr/>
          <p:nvPr/>
        </p:nvSpPr>
        <p:spPr>
          <a:xfrm>
            <a:off x="7020272" y="4653136"/>
            <a:ext cx="864096" cy="57606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3200" dirty="0">
                <a:solidFill>
                  <a:schemeClr val="accent1">
                    <a:lumMod val="50000"/>
                  </a:schemeClr>
                </a:solidFill>
                <a:latin typeface="Algerian" pitchFamily="82" charset="0"/>
              </a:rPr>
              <a:t>35</a:t>
            </a:r>
          </a:p>
        </p:txBody>
      </p:sp>
      <p:sp>
        <p:nvSpPr>
          <p:cNvPr id="16" name="Rounded Rectangle 15">
            <a:hlinkClick r:id="rId2" action="ppaction://hlinksldjump"/>
          </p:cNvPr>
          <p:cNvSpPr/>
          <p:nvPr/>
        </p:nvSpPr>
        <p:spPr>
          <a:xfrm>
            <a:off x="8172400" y="4653136"/>
            <a:ext cx="792088" cy="57606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3200" dirty="0">
                <a:solidFill>
                  <a:schemeClr val="accent1">
                    <a:lumMod val="50000"/>
                  </a:schemeClr>
                </a:solidFill>
                <a:latin typeface="Algerian" pitchFamily="82" charset="0"/>
              </a:rPr>
              <a:t>28</a:t>
            </a:r>
          </a:p>
        </p:txBody>
      </p:sp>
      <p:sp>
        <p:nvSpPr>
          <p:cNvPr id="17" name="Action Button: Forward or Next 16">
            <a:hlinkClick r:id="rId4" action="ppaction://hlinksldjump" highlightClick="1"/>
          </p:cNvPr>
          <p:cNvSpPr/>
          <p:nvPr/>
        </p:nvSpPr>
        <p:spPr>
          <a:xfrm>
            <a:off x="8286776" y="6357958"/>
            <a:ext cx="500066" cy="357190"/>
          </a:xfrm>
          <a:prstGeom prst="actionButtonForwardNex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giphy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059832" y="4581128"/>
            <a:ext cx="2895600" cy="1647825"/>
          </a:xfrm>
        </p:spPr>
      </p:pic>
      <p:pic>
        <p:nvPicPr>
          <p:cNvPr id="5" name="Picture 2" descr="Imagini pentru pirat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99792" y="0"/>
            <a:ext cx="3240360" cy="4312626"/>
          </a:xfrm>
          <a:prstGeom prst="rect">
            <a:avLst/>
          </a:prstGeom>
          <a:noFill/>
        </p:spPr>
      </p:pic>
      <p:sp>
        <p:nvSpPr>
          <p:cNvPr id="6" name="Circular Arrow 5">
            <a:hlinkClick r:id="rId5" action="ppaction://hlinksldjump"/>
          </p:cNvPr>
          <p:cNvSpPr/>
          <p:nvPr/>
        </p:nvSpPr>
        <p:spPr>
          <a:xfrm rot="5400000">
            <a:off x="8122414" y="5647775"/>
            <a:ext cx="720080" cy="1323091"/>
          </a:xfrm>
          <a:prstGeom prst="circularArrow">
            <a:avLst>
              <a:gd name="adj1" fmla="val 12500"/>
              <a:gd name="adj2" fmla="val 1142319"/>
              <a:gd name="adj3" fmla="val 20457681"/>
              <a:gd name="adj4" fmla="val 10800000"/>
              <a:gd name="adj5" fmla="val 24209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advClick="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Imagini pentru pirat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0"/>
            <a:ext cx="3534018" cy="3861048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539552" y="404664"/>
            <a:ext cx="3816424" cy="8640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o-RO" sz="3200" dirty="0">
                <a:solidFill>
                  <a:srgbClr val="FF0000"/>
                </a:solidFill>
                <a:latin typeface="Algerian" pitchFamily="82" charset="0"/>
              </a:rPr>
              <a:t>Mai  incearca !</a:t>
            </a:r>
          </a:p>
        </p:txBody>
      </p:sp>
      <p:sp>
        <p:nvSpPr>
          <p:cNvPr id="6" name="Circular Arrow 5">
            <a:hlinkClick r:id="rId4" action="ppaction://hlinksldjump"/>
          </p:cNvPr>
          <p:cNvSpPr/>
          <p:nvPr/>
        </p:nvSpPr>
        <p:spPr>
          <a:xfrm rot="5400000">
            <a:off x="7596336" y="5661248"/>
            <a:ext cx="792088" cy="1368152"/>
          </a:xfrm>
          <a:prstGeom prst="circular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o-RO">
              <a:solidFill>
                <a:schemeClr val="tx1"/>
              </a:solidFill>
            </a:endParaRPr>
          </a:p>
        </p:txBody>
      </p:sp>
      <p:pic>
        <p:nvPicPr>
          <p:cNvPr id="7" name="Picture 6" descr="facepalm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987824" y="4000500"/>
            <a:ext cx="2857500" cy="28575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339</TotalTime>
  <Words>167</Words>
  <Application>Microsoft Office PowerPoint</Application>
  <PresentationFormat>Expunere pe ecran (4:3)</PresentationFormat>
  <Paragraphs>71</Paragraphs>
  <Slides>16</Slides>
  <Notes>0</Notes>
  <HiddenSlides>0</HiddenSlides>
  <MMClips>3</MMClips>
  <ScaleCrop>false</ScaleCrop>
  <HeadingPairs>
    <vt:vector size="4" baseType="variant">
      <vt:variant>
        <vt:lpstr>Temă</vt:lpstr>
      </vt:variant>
      <vt:variant>
        <vt:i4>1</vt:i4>
      </vt:variant>
      <vt:variant>
        <vt:lpstr>Titluri diapozitive</vt:lpstr>
      </vt:variant>
      <vt:variant>
        <vt:i4>16</vt:i4>
      </vt:variant>
    </vt:vector>
  </HeadingPairs>
  <TitlesOfParts>
    <vt:vector size="17" baseType="lpstr">
      <vt:lpstr>Office Theme</vt:lpstr>
      <vt:lpstr>Prezentare PowerPoint</vt:lpstr>
      <vt:lpstr>Prezentare PowerPoint</vt:lpstr>
      <vt:lpstr>Prezentare PowerPoint</vt:lpstr>
      <vt:lpstr>Găsește vecinii numerelor:</vt:lpstr>
      <vt:lpstr>Prezentare PowerPoint</vt:lpstr>
      <vt:lpstr>Prezentare PowerPoint</vt:lpstr>
      <vt:lpstr>Găsește rezultatul corect:</vt:lpstr>
      <vt:lpstr>Prezentare PowerPoint</vt:lpstr>
      <vt:lpstr>Prezentare PowerPoint</vt:lpstr>
      <vt:lpstr>Scoate din cufăr numărul care nu respectă regula: </vt:lpstr>
      <vt:lpstr>Prezentare PowerPoint</vt:lpstr>
      <vt:lpstr>Prezentare PowerPoint</vt:lpstr>
      <vt:lpstr>Compară numerele din perechi:</vt:lpstr>
      <vt:lpstr>Prezentare PowerPoint</vt:lpstr>
      <vt:lpstr>Prezentare PowerPoint</vt:lpstr>
      <vt:lpstr>Prezentare PowerPoint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elev</dc:creator>
  <cp:lastModifiedBy>Alina Ely</cp:lastModifiedBy>
  <cp:revision>55</cp:revision>
  <dcterms:created xsi:type="dcterms:W3CDTF">2018-07-08T07:25:13Z</dcterms:created>
  <dcterms:modified xsi:type="dcterms:W3CDTF">2025-08-03T12:39:12Z</dcterms:modified>
</cp:coreProperties>
</file>