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6"/>
  </p:handoutMasterIdLst>
  <p:sldIdLst>
    <p:sldId id="256" r:id="rId2"/>
    <p:sldId id="257" r:id="rId3"/>
    <p:sldId id="258" r:id="rId4"/>
    <p:sldId id="259" r:id="rId5"/>
    <p:sldId id="281" r:id="rId6"/>
    <p:sldId id="260" r:id="rId7"/>
    <p:sldId id="269" r:id="rId8"/>
    <p:sldId id="270" r:id="rId9"/>
    <p:sldId id="271" r:id="rId10"/>
    <p:sldId id="272" r:id="rId11"/>
    <p:sldId id="273" r:id="rId12"/>
    <p:sldId id="274" r:id="rId13"/>
    <p:sldId id="275" r:id="rId14"/>
    <p:sldId id="262" r:id="rId15"/>
    <p:sldId id="263" r:id="rId16"/>
    <p:sldId id="264" r:id="rId17"/>
    <p:sldId id="265" r:id="rId18"/>
    <p:sldId id="268" r:id="rId19"/>
    <p:sldId id="267" r:id="rId20"/>
    <p:sldId id="279" r:id="rId21"/>
    <p:sldId id="276" r:id="rId22"/>
    <p:sldId id="277" r:id="rId23"/>
    <p:sldId id="278"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0" d="100"/>
          <a:sy n="70" d="100"/>
        </p:scale>
        <p:origin x="1764" y="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38"/>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367DB8-2120-4238-8F6E-718BD014A608}" type="datetimeFigureOut">
              <a:rPr lang="en-US" smtClean="0"/>
              <a:t>10/7/2025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F15038-39FA-4214-96F5-3C64DFD25AC7}" type="slidenum">
              <a:rPr lang="en-US" smtClean="0"/>
              <a:t>‹#›</a:t>
            </a:fld>
            <a:endParaRPr lang="en-US"/>
          </a:p>
        </p:txBody>
      </p:sp>
    </p:spTree>
    <p:extLst>
      <p:ext uri="{BB962C8B-B14F-4D97-AF65-F5344CB8AC3E}">
        <p14:creationId xmlns:p14="http://schemas.microsoft.com/office/powerpoint/2010/main" val="29608963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10/7/2025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10/7/2025</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10/7/2025</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10/7/2025</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10/7/2025</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10/7/2025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447800"/>
            <a:ext cx="7772400" cy="1470025"/>
          </a:xfrm>
        </p:spPr>
        <p:txBody>
          <a:bodyPr>
            <a:noAutofit/>
          </a:bodyPr>
          <a:lstStyle/>
          <a:p>
            <a:pPr algn="ctr"/>
            <a:r>
              <a:rPr lang="vi-VN"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Dezvoltarea socio</a:t>
            </a:r>
            <a:r>
              <a:rPr lang="ro-RO"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vi-VN"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emoțională a copiilor preșcolari</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Subtitle 2"/>
          <p:cNvSpPr>
            <a:spLocks noGrp="1"/>
          </p:cNvSpPr>
          <p:nvPr>
            <p:ph type="subTitle" idx="1"/>
          </p:nvPr>
        </p:nvSpPr>
        <p:spPr>
          <a:xfrm>
            <a:off x="762000" y="3352800"/>
            <a:ext cx="8534400" cy="3200400"/>
          </a:xfrm>
        </p:spPr>
        <p:txBody>
          <a:bodyPr>
            <a:normAutofit lnSpcReduction="10000"/>
          </a:bodyPr>
          <a:lstStyle/>
          <a:p>
            <a:pPr algn="l"/>
            <a:r>
              <a:rPr lang="ro-RO" sz="2000" dirty="0"/>
              <a:t>		</a:t>
            </a:r>
          </a:p>
          <a:p>
            <a:pPr algn="l"/>
            <a:endParaRPr lang="ro-RO" sz="2000" dirty="0"/>
          </a:p>
          <a:p>
            <a:pPr algn="l"/>
            <a:endParaRPr lang="ro-RO" sz="2000" dirty="0"/>
          </a:p>
          <a:p>
            <a:pPr algn="l"/>
            <a:r>
              <a:rPr lang="ro-RO" sz="2000" dirty="0"/>
              <a:t>   			Şcoala Gimnazială Dărmănești               			</a:t>
            </a:r>
            <a:r>
              <a:rPr lang="en-US" sz="2000" dirty="0"/>
              <a:t>     </a:t>
            </a:r>
            <a:r>
              <a:rPr lang="ro-RO" sz="2000" dirty="0"/>
              <a:t>- </a:t>
            </a:r>
            <a:r>
              <a:rPr lang="ro-RO" sz="2000" dirty="0" err="1"/>
              <a:t>Grădiniţa</a:t>
            </a:r>
            <a:r>
              <a:rPr lang="ro-RO" sz="2000" dirty="0"/>
              <a:t> </a:t>
            </a:r>
            <a:r>
              <a:rPr lang="en-US" sz="2000" dirty="0"/>
              <a:t>cu P. N. </a:t>
            </a:r>
            <a:r>
              <a:rPr lang="ro-RO" sz="2000" dirty="0"/>
              <a:t>Mărginenii de Sus -</a:t>
            </a:r>
          </a:p>
          <a:p>
            <a:pPr algn="l"/>
            <a:r>
              <a:rPr lang="ro-RO" sz="2000" dirty="0"/>
              <a:t>             </a:t>
            </a:r>
          </a:p>
          <a:p>
            <a:pPr algn="l"/>
            <a:r>
              <a:rPr lang="ro-RO" sz="2000" dirty="0"/>
              <a:t>                  Educatoare: </a:t>
            </a:r>
            <a:r>
              <a:rPr lang="ro-RO" sz="2000" dirty="0" err="1"/>
              <a:t>Ioja</a:t>
            </a:r>
            <a:r>
              <a:rPr lang="ro-RO" sz="2000" dirty="0"/>
              <a:t> Georgiana-Mihaela</a:t>
            </a:r>
          </a:p>
          <a:p>
            <a:endParaRPr lang="ro-RO" sz="1800" dirty="0"/>
          </a:p>
          <a:p>
            <a:r>
              <a:rPr lang="ro-RO" b="0" dirty="0"/>
              <a:t>				</a:t>
            </a:r>
            <a:endParaRPr lang="ro-RO" sz="2800" b="0" dirty="0"/>
          </a:p>
          <a:p>
            <a:pPr algn="l"/>
            <a:endParaRPr lang="en-US" sz="2800" dirty="0"/>
          </a:p>
        </p:txBody>
      </p:sp>
    </p:spTree>
    <p:extLst>
      <p:ext uri="{BB962C8B-B14F-4D97-AF65-F5344CB8AC3E}">
        <p14:creationId xmlns:p14="http://schemas.microsoft.com/office/powerpoint/2010/main" val="2897760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8763000" cy="66294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56570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839200" cy="67056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36242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8915400" cy="67056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07264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33741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686800" cy="6324600"/>
          </a:xfrm>
        </p:spPr>
        <p:txBody>
          <a:bodyPr>
            <a:normAutofit fontScale="25000" lnSpcReduction="20000"/>
          </a:bodyPr>
          <a:lstStyle/>
          <a:p>
            <a:pPr marL="0" indent="0" algn="ctr">
              <a:buNone/>
            </a:pPr>
            <a:r>
              <a:rPr lang="ro-RO" sz="6400" b="1" dirty="0">
                <a:solidFill>
                  <a:srgbClr val="C00000"/>
                </a:solidFill>
                <a:latin typeface="Times New Roman" pitchFamily="18" charset="0"/>
                <a:cs typeface="Times New Roman" pitchFamily="18" charset="0"/>
              </a:rPr>
              <a:t>Exemple de activităţi pentru dezvoltarea şi optimizarea competenţelor emoţionale la preşcolari </a:t>
            </a:r>
          </a:p>
          <a:p>
            <a:pPr marL="0" indent="0" algn="ctr">
              <a:buNone/>
            </a:pPr>
            <a:r>
              <a:rPr lang="ro-RO" sz="6400" b="1" dirty="0">
                <a:solidFill>
                  <a:srgbClr val="C00000"/>
                </a:solidFill>
                <a:latin typeface="Times New Roman" pitchFamily="18" charset="0"/>
                <a:cs typeface="Times New Roman" pitchFamily="18" charset="0"/>
              </a:rPr>
              <a:t>Nivel II </a:t>
            </a:r>
          </a:p>
          <a:p>
            <a:pPr marL="0" indent="0">
              <a:buNone/>
            </a:pPr>
            <a:endParaRPr lang="ro-RO" sz="6400" dirty="0">
              <a:solidFill>
                <a:srgbClr val="C00000"/>
              </a:solidFill>
              <a:latin typeface="Times New Roman" pitchFamily="18" charset="0"/>
              <a:cs typeface="Times New Roman" pitchFamily="18" charset="0"/>
            </a:endParaRPr>
          </a:p>
          <a:p>
            <a:pPr marL="0" indent="0" algn="ctr">
              <a:buNone/>
            </a:pPr>
            <a:r>
              <a:rPr lang="ro-RO" sz="6400" b="1" dirty="0">
                <a:solidFill>
                  <a:srgbClr val="C00000"/>
                </a:solidFill>
                <a:latin typeface="Times New Roman" pitchFamily="18" charset="0"/>
                <a:cs typeface="Times New Roman" pitchFamily="18" charset="0"/>
              </a:rPr>
              <a:t>„JOC DE CĂRŢI CU EMOŢII„</a:t>
            </a:r>
          </a:p>
          <a:p>
            <a:pPr marL="0" indent="0" algn="ctr">
              <a:buNone/>
            </a:pPr>
            <a:endParaRPr lang="en-US" sz="6400" dirty="0">
              <a:solidFill>
                <a:srgbClr val="C00000"/>
              </a:solidFill>
              <a:latin typeface="Times New Roman" pitchFamily="18" charset="0"/>
              <a:cs typeface="Times New Roman" pitchFamily="18" charset="0"/>
            </a:endParaRPr>
          </a:p>
          <a:p>
            <a:pPr marL="0" indent="0">
              <a:buNone/>
            </a:pPr>
            <a:r>
              <a:rPr lang="ro-RO" sz="6400" b="1" dirty="0">
                <a:latin typeface="Times New Roman" pitchFamily="18" charset="0"/>
                <a:cs typeface="Times New Roman" pitchFamily="18" charset="0"/>
              </a:rPr>
              <a:t>     </a:t>
            </a:r>
            <a:r>
              <a:rPr lang="ro-RO" sz="6400" b="1" dirty="0">
                <a:solidFill>
                  <a:srgbClr val="C00000"/>
                </a:solidFill>
                <a:latin typeface="Times New Roman" pitchFamily="18" charset="0"/>
                <a:cs typeface="Times New Roman" pitchFamily="18" charset="0"/>
              </a:rPr>
              <a:t>Obiective:</a:t>
            </a:r>
            <a:r>
              <a:rPr lang="ro-RO" sz="6400" b="1" dirty="0">
                <a:latin typeface="Times New Roman" pitchFamily="18" charset="0"/>
                <a:cs typeface="Times New Roman" pitchFamily="18" charset="0"/>
              </a:rPr>
              <a:t>  </a:t>
            </a:r>
            <a:r>
              <a:rPr lang="ro-RO" sz="6400" dirty="0">
                <a:latin typeface="Times New Roman" pitchFamily="18" charset="0"/>
                <a:cs typeface="Times New Roman" pitchFamily="18" charset="0"/>
              </a:rPr>
              <a:t>-</a:t>
            </a:r>
            <a:r>
              <a:rPr lang="ro-RO" sz="6400" b="1" dirty="0">
                <a:latin typeface="Times New Roman" pitchFamily="18" charset="0"/>
                <a:cs typeface="Times New Roman" pitchFamily="18" charset="0"/>
              </a:rPr>
              <a:t> </a:t>
            </a:r>
            <a:r>
              <a:rPr lang="ro-RO" sz="6400" dirty="0">
                <a:latin typeface="Times New Roman" pitchFamily="18" charset="0"/>
                <a:cs typeface="Times New Roman" pitchFamily="18" charset="0"/>
              </a:rPr>
              <a:t>să identifice emoţiile în funcţie de indicii non-verbali;</a:t>
            </a:r>
            <a:endParaRPr lang="en-US" sz="6400" dirty="0">
              <a:latin typeface="Times New Roman" pitchFamily="18" charset="0"/>
              <a:cs typeface="Times New Roman" pitchFamily="18" charset="0"/>
            </a:endParaRPr>
          </a:p>
          <a:p>
            <a:pPr marL="0" lvl="0" indent="0">
              <a:buNone/>
            </a:pPr>
            <a:r>
              <a:rPr lang="ro-RO" sz="6400" dirty="0">
                <a:latin typeface="Times New Roman" pitchFamily="18" charset="0"/>
                <a:cs typeface="Times New Roman" pitchFamily="18" charset="0"/>
              </a:rPr>
              <a:t>	        - să asocieze o etichetă verbală expresiei emoţionale;</a:t>
            </a:r>
            <a:endParaRPr lang="en-US" sz="6400" dirty="0">
              <a:latin typeface="Times New Roman" pitchFamily="18" charset="0"/>
              <a:cs typeface="Times New Roman" pitchFamily="18" charset="0"/>
            </a:endParaRPr>
          </a:p>
          <a:p>
            <a:pPr marL="0" lvl="0" indent="0">
              <a:buNone/>
            </a:pPr>
            <a:r>
              <a:rPr lang="ro-RO" sz="6400" dirty="0">
                <a:latin typeface="Times New Roman" pitchFamily="18" charset="0"/>
                <a:cs typeface="Times New Roman" pitchFamily="18" charset="0"/>
              </a:rPr>
              <a:t>	        - să identifice contextele în care se manifestă anumite emoţii şi posibilele cauze ale acestora.</a:t>
            </a:r>
          </a:p>
          <a:p>
            <a:pPr marL="0" indent="0">
              <a:buNone/>
            </a:pPr>
            <a:r>
              <a:rPr lang="ro-RO" sz="6400" b="1" dirty="0">
                <a:solidFill>
                  <a:schemeClr val="accent1">
                    <a:lumMod val="50000"/>
                  </a:schemeClr>
                </a:solidFill>
                <a:latin typeface="Times New Roman" pitchFamily="18" charset="0"/>
                <a:cs typeface="Times New Roman" pitchFamily="18" charset="0"/>
              </a:rPr>
              <a:t>     </a:t>
            </a:r>
            <a:r>
              <a:rPr lang="ro-RO" sz="6400" b="1" dirty="0">
                <a:solidFill>
                  <a:srgbClr val="C00000"/>
                </a:solidFill>
                <a:latin typeface="Times New Roman" pitchFamily="18" charset="0"/>
                <a:cs typeface="Times New Roman" pitchFamily="18" charset="0"/>
              </a:rPr>
              <a:t>Materiale:</a:t>
            </a:r>
            <a:r>
              <a:rPr lang="ro-RO" sz="6400" dirty="0">
                <a:solidFill>
                  <a:srgbClr val="C00000"/>
                </a:solidFill>
                <a:latin typeface="Times New Roman" pitchFamily="18" charset="0"/>
                <a:cs typeface="Times New Roman" pitchFamily="18" charset="0"/>
              </a:rPr>
              <a:t> </a:t>
            </a:r>
            <a:r>
              <a:rPr lang="ro-RO" sz="6400" dirty="0">
                <a:latin typeface="Times New Roman" pitchFamily="18" charset="0"/>
                <a:cs typeface="Times New Roman" pitchFamily="18" charset="0"/>
              </a:rPr>
              <a:t>imagini cu persoane care exprimă diferite trăiri emoţionale (bucurie, furie, tristeţe, teamă, surprindere, dezgust), eşarfă.</a:t>
            </a:r>
          </a:p>
          <a:p>
            <a:pPr marL="0" indent="0">
              <a:buNone/>
            </a:pPr>
            <a:r>
              <a:rPr lang="ro-RO" sz="6400" dirty="0">
                <a:latin typeface="Times New Roman" pitchFamily="18" charset="0"/>
                <a:cs typeface="Times New Roman" pitchFamily="18" charset="0"/>
              </a:rPr>
              <a:t>     </a:t>
            </a:r>
            <a:r>
              <a:rPr lang="ro-RO" sz="6400" b="1" dirty="0">
                <a:solidFill>
                  <a:srgbClr val="C00000"/>
                </a:solidFill>
                <a:latin typeface="Times New Roman" pitchFamily="18" charset="0"/>
                <a:cs typeface="Times New Roman" pitchFamily="18" charset="0"/>
              </a:rPr>
              <a:t>Durată:</a:t>
            </a:r>
            <a:r>
              <a:rPr lang="ro-RO" sz="6400" b="1" dirty="0">
                <a:solidFill>
                  <a:schemeClr val="accent1">
                    <a:lumMod val="50000"/>
                  </a:schemeClr>
                </a:solidFill>
                <a:latin typeface="Times New Roman" pitchFamily="18" charset="0"/>
                <a:cs typeface="Times New Roman" pitchFamily="18" charset="0"/>
              </a:rPr>
              <a:t> </a:t>
            </a:r>
            <a:r>
              <a:rPr lang="ro-RO" sz="6400" dirty="0">
                <a:latin typeface="Times New Roman" pitchFamily="18" charset="0"/>
                <a:cs typeface="Times New Roman" pitchFamily="18" charset="0"/>
              </a:rPr>
              <a:t>15 minute</a:t>
            </a:r>
            <a:endParaRPr lang="en-US" sz="6400" dirty="0">
              <a:latin typeface="Times New Roman" pitchFamily="18" charset="0"/>
              <a:cs typeface="Times New Roman" pitchFamily="18" charset="0"/>
            </a:endParaRPr>
          </a:p>
          <a:p>
            <a:pPr marL="0" indent="0">
              <a:buNone/>
            </a:pPr>
            <a:r>
              <a:rPr lang="ro-RO" sz="6400" b="1" dirty="0">
                <a:latin typeface="Times New Roman" pitchFamily="18" charset="0"/>
                <a:cs typeface="Times New Roman" pitchFamily="18" charset="0"/>
              </a:rPr>
              <a:t>     </a:t>
            </a:r>
            <a:r>
              <a:rPr lang="ro-RO" sz="6400" b="1" dirty="0">
                <a:solidFill>
                  <a:srgbClr val="C00000"/>
                </a:solidFill>
                <a:latin typeface="Times New Roman" pitchFamily="18" charset="0"/>
                <a:cs typeface="Times New Roman" pitchFamily="18" charset="0"/>
              </a:rPr>
              <a:t>Mod de desfăşurare:</a:t>
            </a:r>
            <a:endParaRPr lang="en-US" sz="6400" b="1" dirty="0">
              <a:solidFill>
                <a:srgbClr val="C00000"/>
              </a:solidFill>
              <a:latin typeface="Times New Roman" pitchFamily="18" charset="0"/>
              <a:cs typeface="Times New Roman" pitchFamily="18" charset="0"/>
            </a:endParaRPr>
          </a:p>
          <a:p>
            <a:pPr marL="0" indent="0">
              <a:buNone/>
            </a:pPr>
            <a:r>
              <a:rPr lang="ro-RO" sz="6400" dirty="0">
                <a:latin typeface="Times New Roman" pitchFamily="18" charset="0"/>
                <a:cs typeface="Times New Roman" pitchFamily="18" charset="0"/>
              </a:rPr>
              <a:t>	Decupaţi din reviste sau xeroxaţi imagini cu persoane care exprimă una dintre emoţiile descrise la materiale. </a:t>
            </a:r>
          </a:p>
          <a:p>
            <a:pPr marL="0" indent="0">
              <a:buNone/>
            </a:pPr>
            <a:r>
              <a:rPr lang="ro-RO" sz="6400" dirty="0">
                <a:latin typeface="Times New Roman" pitchFamily="18" charset="0"/>
                <a:cs typeface="Times New Roman" pitchFamily="18" charset="0"/>
              </a:rPr>
              <a:t>	Fiecare copil alege pe rând o imagine, după ce în prealabil a fost legat la ochi cu o eşarfă. Cereţi copiilor să identifice emoţia persoanei din imagine "Cum crezi că se simte?". 	Întrebaţi copiii în ce situaţie s-au simţit la fel ca şi persoana din imagine ("Tu când te-ai simţit la fel ca ea/el?„). </a:t>
            </a:r>
          </a:p>
          <a:p>
            <a:pPr marL="0" indent="0">
              <a:buNone/>
            </a:pPr>
            <a:r>
              <a:rPr lang="ro-RO" sz="6400" dirty="0">
                <a:latin typeface="Times New Roman" pitchFamily="18" charset="0"/>
                <a:cs typeface="Times New Roman" pitchFamily="18" charset="0"/>
              </a:rPr>
              <a:t>	Încurajaţi copiii să găsească posibile explicaţii pentru modul în care se simte persoana respectivă "Ce crezi că s-a întâmplat?", "De ce e bucuros/furios/trist/ îi este teamă/este surprins?".</a:t>
            </a:r>
            <a:endParaRPr lang="en-US" sz="6400" dirty="0">
              <a:latin typeface="Times New Roman" pitchFamily="18" charset="0"/>
              <a:cs typeface="Times New Roman" pitchFamily="18" charset="0"/>
            </a:endParaRPr>
          </a:p>
          <a:p>
            <a:pPr marL="0" indent="0">
              <a:buNone/>
            </a:pPr>
            <a:r>
              <a:rPr lang="ro-RO" sz="6400" b="1" dirty="0">
                <a:solidFill>
                  <a:srgbClr val="C00000"/>
                </a:solidFill>
                <a:latin typeface="Times New Roman" pitchFamily="18" charset="0"/>
                <a:cs typeface="Times New Roman" pitchFamily="18" charset="0"/>
              </a:rPr>
              <a:t>     Avantaje:  </a:t>
            </a:r>
            <a:r>
              <a:rPr lang="ro-RO" sz="6400" b="1" dirty="0">
                <a:solidFill>
                  <a:schemeClr val="accent1">
                    <a:lumMod val="50000"/>
                  </a:schemeClr>
                </a:solidFill>
                <a:latin typeface="Times New Roman" pitchFamily="18" charset="0"/>
                <a:cs typeface="Times New Roman" pitchFamily="18" charset="0"/>
              </a:rPr>
              <a:t>- </a:t>
            </a:r>
            <a:r>
              <a:rPr lang="ro-RO" sz="6400" dirty="0">
                <a:latin typeface="Times New Roman" pitchFamily="18" charset="0"/>
                <a:cs typeface="Times New Roman" pitchFamily="18" charset="0"/>
              </a:rPr>
              <a:t>prin această activitate copiii învaţă să identifice corect emoţiile şi etichetele verbale corespunzătoare.</a:t>
            </a:r>
            <a:endParaRPr lang="en-US" sz="64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70810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normAutofit fontScale="70000" lnSpcReduction="20000"/>
          </a:bodyPr>
          <a:lstStyle/>
          <a:p>
            <a:pPr marL="0" indent="0" algn="ctr">
              <a:buNone/>
            </a:pPr>
            <a:endParaRPr lang="ro-RO" b="1" dirty="0">
              <a:solidFill>
                <a:schemeClr val="accent1">
                  <a:lumMod val="50000"/>
                </a:schemeClr>
              </a:solidFill>
              <a:latin typeface="Times New Roman" pitchFamily="18" charset="0"/>
              <a:cs typeface="Times New Roman" pitchFamily="18" charset="0"/>
            </a:endParaRPr>
          </a:p>
          <a:p>
            <a:pPr marL="0" indent="0" algn="ctr">
              <a:buNone/>
            </a:pPr>
            <a:r>
              <a:rPr lang="ro-RO" b="1" dirty="0">
                <a:solidFill>
                  <a:srgbClr val="C00000"/>
                </a:solidFill>
                <a:latin typeface="Times New Roman" pitchFamily="18" charset="0"/>
                <a:cs typeface="Times New Roman" pitchFamily="18" charset="0"/>
              </a:rPr>
              <a:t>„CUM MĂ SIMT AZI...”</a:t>
            </a:r>
          </a:p>
          <a:p>
            <a:pPr marL="0" indent="0" algn="ctr">
              <a:buNone/>
            </a:pPr>
            <a:endParaRPr lang="ro-RO" dirty="0">
              <a:solidFill>
                <a:srgbClr val="C00000"/>
              </a:solidFill>
              <a:latin typeface="Times New Roman" pitchFamily="18" charset="0"/>
              <a:cs typeface="Times New Roman" pitchFamily="18" charset="0"/>
            </a:endParaRPr>
          </a:p>
          <a:p>
            <a:pPr marL="0" indent="0">
              <a:buNone/>
            </a:pPr>
            <a:r>
              <a:rPr lang="ro-RO" b="1" dirty="0">
                <a:solidFill>
                  <a:srgbClr val="C00000"/>
                </a:solidFill>
                <a:latin typeface="Times New Roman" pitchFamily="18" charset="0"/>
                <a:cs typeface="Times New Roman" pitchFamily="18" charset="0"/>
              </a:rPr>
              <a:t>     Obiective:</a:t>
            </a:r>
            <a:r>
              <a:rPr lang="ro-RO" dirty="0">
                <a:solidFill>
                  <a:srgbClr val="C00000"/>
                </a:solidFill>
                <a:latin typeface="Times New Roman" pitchFamily="18" charset="0"/>
                <a:cs typeface="Times New Roman" pitchFamily="18" charset="0"/>
              </a:rPr>
              <a:t> </a:t>
            </a:r>
            <a:r>
              <a:rPr lang="ro-RO" dirty="0">
                <a:latin typeface="Times New Roman" pitchFamily="18" charset="0"/>
                <a:cs typeface="Times New Roman" pitchFamily="18" charset="0"/>
              </a:rPr>
              <a:t>- să identifice şi să conştientizeze emoţiile trăite;</a:t>
            </a:r>
          </a:p>
          <a:p>
            <a:pPr marL="0" indent="0">
              <a:buNone/>
            </a:pPr>
            <a:r>
              <a:rPr lang="ro-RO" dirty="0">
                <a:latin typeface="Times New Roman" pitchFamily="18" charset="0"/>
                <a:cs typeface="Times New Roman" pitchFamily="18" charset="0"/>
              </a:rPr>
              <a:t>	       - să asocieze o etichetă verbală expresiei emoţionale din desen.</a:t>
            </a:r>
          </a:p>
          <a:p>
            <a:pPr marL="0" indent="0">
              <a:buNone/>
            </a:pPr>
            <a:r>
              <a:rPr lang="ro-RO" b="1" dirty="0">
                <a:latin typeface="Times New Roman" pitchFamily="18" charset="0"/>
                <a:cs typeface="Times New Roman" pitchFamily="18" charset="0"/>
              </a:rPr>
              <a:t>     </a:t>
            </a:r>
            <a:r>
              <a:rPr lang="ro-RO" b="1" dirty="0">
                <a:solidFill>
                  <a:srgbClr val="C00000"/>
                </a:solidFill>
                <a:latin typeface="Times New Roman" pitchFamily="18" charset="0"/>
                <a:cs typeface="Times New Roman" pitchFamily="18" charset="0"/>
              </a:rPr>
              <a:t>Materiale:</a:t>
            </a:r>
            <a:r>
              <a:rPr lang="ro-RO" dirty="0">
                <a:latin typeface="Times New Roman" pitchFamily="18" charset="0"/>
                <a:cs typeface="Times New Roman" pitchFamily="18" charset="0"/>
              </a:rPr>
              <a:t> coli de hârtie, creioane colorate.</a:t>
            </a:r>
          </a:p>
          <a:p>
            <a:pPr marL="0" indent="0">
              <a:buNone/>
            </a:pPr>
            <a:r>
              <a:rPr lang="ro-RO" b="1" dirty="0">
                <a:latin typeface="Times New Roman" pitchFamily="18" charset="0"/>
                <a:cs typeface="Times New Roman" pitchFamily="18" charset="0"/>
              </a:rPr>
              <a:t>     </a:t>
            </a:r>
            <a:r>
              <a:rPr lang="ro-RO" b="1" dirty="0">
                <a:solidFill>
                  <a:srgbClr val="C00000"/>
                </a:solidFill>
                <a:latin typeface="Times New Roman" pitchFamily="18" charset="0"/>
                <a:cs typeface="Times New Roman" pitchFamily="18" charset="0"/>
              </a:rPr>
              <a:t>Durată:</a:t>
            </a:r>
            <a:r>
              <a:rPr lang="ro-RO" dirty="0">
                <a:latin typeface="Times New Roman" pitchFamily="18" charset="0"/>
                <a:cs typeface="Times New Roman" pitchFamily="18" charset="0"/>
              </a:rPr>
              <a:t> 10-15 minute</a:t>
            </a:r>
          </a:p>
          <a:p>
            <a:pPr marL="0" indent="0">
              <a:buNone/>
            </a:pPr>
            <a:r>
              <a:rPr lang="ro-RO" b="1" dirty="0">
                <a:solidFill>
                  <a:srgbClr val="C00000"/>
                </a:solidFill>
                <a:latin typeface="Times New Roman" pitchFamily="18" charset="0"/>
                <a:cs typeface="Times New Roman" pitchFamily="18" charset="0"/>
              </a:rPr>
              <a:t>     Procedura de lucru: </a:t>
            </a:r>
          </a:p>
          <a:p>
            <a:pPr marL="0" indent="0">
              <a:buNone/>
            </a:pPr>
            <a:r>
              <a:rPr lang="ro-RO" dirty="0">
                <a:latin typeface="Times New Roman" pitchFamily="18" charset="0"/>
                <a:cs typeface="Times New Roman" pitchFamily="18" charset="0"/>
              </a:rPr>
              <a:t>	Daţi copilului o coală de hârtie şi creioanele colorate. </a:t>
            </a:r>
          </a:p>
          <a:p>
            <a:pPr marL="0" indent="0">
              <a:buNone/>
            </a:pPr>
            <a:r>
              <a:rPr lang="ro-RO" dirty="0">
                <a:latin typeface="Times New Roman" pitchFamily="18" charset="0"/>
                <a:cs typeface="Times New Roman" pitchFamily="18" charset="0"/>
              </a:rPr>
              <a:t>	Rugaţi copilul să deseneze ce simte (permiteţi-i să folosească orice culoare doreşte). </a:t>
            </a:r>
          </a:p>
          <a:p>
            <a:pPr marL="0" indent="0">
              <a:buNone/>
            </a:pPr>
            <a:r>
              <a:rPr lang="ro-RO" dirty="0">
                <a:latin typeface="Times New Roman" pitchFamily="18" charset="0"/>
                <a:cs typeface="Times New Roman" pitchFamily="18" charset="0"/>
              </a:rPr>
              <a:t>	La final, cereţi-i să vă arate desenul şi să denumească emoţia desenată. </a:t>
            </a:r>
          </a:p>
          <a:p>
            <a:pPr marL="0" indent="0">
              <a:buNone/>
            </a:pPr>
            <a:r>
              <a:rPr lang="ro-RO" dirty="0">
                <a:latin typeface="Times New Roman" pitchFamily="18" charset="0"/>
                <a:cs typeface="Times New Roman" pitchFamily="18" charset="0"/>
              </a:rPr>
              <a:t>	Încurajaţi copilul să povestească o situaţie în care a trăit o emoţie asemănătoare celei desenate.</a:t>
            </a:r>
          </a:p>
          <a:p>
            <a:pPr marL="0" indent="0">
              <a:buNone/>
            </a:pPr>
            <a:endParaRPr lang="ro-RO" dirty="0">
              <a:latin typeface="Times New Roman" pitchFamily="18" charset="0"/>
              <a:cs typeface="Times New Roman" pitchFamily="18" charset="0"/>
            </a:endParaRPr>
          </a:p>
          <a:p>
            <a:pPr marL="0" indent="0" algn="ctr">
              <a:buNone/>
            </a:pPr>
            <a:r>
              <a:rPr lang="ro-RO" b="1" dirty="0">
                <a:latin typeface="Times New Roman" pitchFamily="18" charset="0"/>
                <a:cs typeface="Times New Roman" pitchFamily="18" charset="0"/>
              </a:rPr>
              <a:t>Nu criticaţi desenul copilului, important este să identifice corect emoţia trăită!</a:t>
            </a:r>
          </a:p>
          <a:p>
            <a:pPr marL="0" indent="0" algn="ctr">
              <a:buNone/>
            </a:pPr>
            <a:endParaRPr lang="ro-RO" b="1" dirty="0">
              <a:latin typeface="Times New Roman" pitchFamily="18" charset="0"/>
              <a:cs typeface="Times New Roman" pitchFamily="18" charset="0"/>
            </a:endParaRPr>
          </a:p>
          <a:p>
            <a:pPr marL="0" indent="0">
              <a:buNone/>
            </a:pPr>
            <a:r>
              <a:rPr lang="ro-RO" b="1" dirty="0">
                <a:latin typeface="Times New Roman" pitchFamily="18" charset="0"/>
                <a:cs typeface="Times New Roman" pitchFamily="18" charset="0"/>
              </a:rPr>
              <a:t>     </a:t>
            </a:r>
            <a:r>
              <a:rPr lang="ro-RO" b="1" dirty="0">
                <a:solidFill>
                  <a:srgbClr val="C00000"/>
                </a:solidFill>
                <a:latin typeface="Times New Roman" pitchFamily="18" charset="0"/>
                <a:cs typeface="Times New Roman" pitchFamily="18" charset="0"/>
              </a:rPr>
              <a:t>Avantaje: </a:t>
            </a:r>
            <a:r>
              <a:rPr lang="ro-RO" dirty="0">
                <a:latin typeface="Times New Roman" pitchFamily="18" charset="0"/>
                <a:cs typeface="Times New Roman" pitchFamily="18" charset="0"/>
              </a:rPr>
              <a:t>- prin această activitate, copiii învaţă să identifice corect emoţiile proprii şi etichetele verbale corespunzătoare, dar şi să se familiarizeze cu posibilele cauze ale emoţiilor.</a:t>
            </a:r>
            <a:endParaRPr lang="ro-RO" b="1"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54751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normAutofit fontScale="77500" lnSpcReduction="20000"/>
          </a:bodyPr>
          <a:lstStyle/>
          <a:p>
            <a:pPr marL="0" indent="0" algn="ctr">
              <a:buNone/>
            </a:pPr>
            <a:endParaRPr lang="ro-RO" sz="2300" b="1" dirty="0">
              <a:solidFill>
                <a:srgbClr val="C00000"/>
              </a:solidFill>
            </a:endParaRPr>
          </a:p>
          <a:p>
            <a:pPr marL="0" indent="0" algn="ctr">
              <a:buNone/>
            </a:pPr>
            <a:r>
              <a:rPr lang="vi-VN" sz="2300" b="1" dirty="0">
                <a:solidFill>
                  <a:srgbClr val="C00000"/>
                </a:solidFill>
              </a:rPr>
              <a:t>„CUTIILE FERMECATE CU EMOŢII„</a:t>
            </a:r>
          </a:p>
          <a:p>
            <a:pPr marL="0" indent="0">
              <a:buNone/>
            </a:pPr>
            <a:endParaRPr lang="vi-VN" sz="2300" dirty="0"/>
          </a:p>
          <a:p>
            <a:pPr marL="0" indent="0">
              <a:buNone/>
            </a:pPr>
            <a:r>
              <a:rPr lang="vi-VN" sz="2300" dirty="0"/>
              <a:t>  </a:t>
            </a:r>
            <a:r>
              <a:rPr lang="vi-VN" sz="2300" b="1" dirty="0">
                <a:solidFill>
                  <a:srgbClr val="C00000"/>
                </a:solidFill>
              </a:rPr>
              <a:t>   Obiective: </a:t>
            </a:r>
            <a:r>
              <a:rPr lang="vi-VN" sz="2300" dirty="0"/>
              <a:t>- să identifice şi să conştientizeze emoţiile trăite;</a:t>
            </a:r>
          </a:p>
          <a:p>
            <a:pPr marL="0" indent="0">
              <a:buNone/>
            </a:pPr>
            <a:r>
              <a:rPr lang="vi-VN" sz="2300" dirty="0"/>
              <a:t>	        - să asocieze o etichetă verbală expresiei emoţionale din desen;</a:t>
            </a:r>
          </a:p>
          <a:p>
            <a:pPr marL="0" indent="0">
              <a:buNone/>
            </a:pPr>
            <a:r>
              <a:rPr lang="vi-VN" sz="2300" dirty="0"/>
              <a:t>	        - să asocieze trăirile emoţionale cu un anumit context.</a:t>
            </a:r>
          </a:p>
          <a:p>
            <a:pPr marL="0" indent="0">
              <a:buNone/>
            </a:pPr>
            <a:r>
              <a:rPr lang="vi-VN" sz="2300" dirty="0"/>
              <a:t>     </a:t>
            </a:r>
            <a:r>
              <a:rPr lang="vi-VN" sz="2300" b="1" dirty="0">
                <a:solidFill>
                  <a:srgbClr val="C00000"/>
                </a:solidFill>
              </a:rPr>
              <a:t>Materiale: </a:t>
            </a:r>
            <a:r>
              <a:rPr lang="vi-VN" sz="2300" dirty="0"/>
              <a:t>două cutii, cartonaşe cu emoţii (bucurie, furie, tristeţe, teamă)</a:t>
            </a:r>
          </a:p>
          <a:p>
            <a:pPr marL="0" indent="0">
              <a:buNone/>
            </a:pPr>
            <a:r>
              <a:rPr lang="vi-VN" sz="2300" dirty="0"/>
              <a:t>     </a:t>
            </a:r>
            <a:r>
              <a:rPr lang="vi-VN" sz="2300" b="1" dirty="0">
                <a:solidFill>
                  <a:srgbClr val="C00000"/>
                </a:solidFill>
              </a:rPr>
              <a:t>Durată: </a:t>
            </a:r>
            <a:r>
              <a:rPr lang="vi-VN" sz="2300" dirty="0"/>
              <a:t>10-15 minute</a:t>
            </a:r>
          </a:p>
          <a:p>
            <a:pPr marL="0" indent="0">
              <a:buNone/>
            </a:pPr>
            <a:r>
              <a:rPr lang="vi-VN" sz="2300" dirty="0"/>
              <a:t>     </a:t>
            </a:r>
            <a:r>
              <a:rPr lang="vi-VN" sz="2300" b="1" dirty="0">
                <a:solidFill>
                  <a:srgbClr val="C00000"/>
                </a:solidFill>
              </a:rPr>
              <a:t>Modalitate de desfăşurare: </a:t>
            </a:r>
          </a:p>
          <a:p>
            <a:pPr marL="0" indent="0">
              <a:buNone/>
            </a:pPr>
            <a:r>
              <a:rPr lang="vi-VN" sz="2300" dirty="0"/>
              <a:t>	Puneţi într-o cutie toate cartonaşele cu emoţii pozitive, iar în cea de-a doua pe cele cu emoţii negative. </a:t>
            </a:r>
          </a:p>
          <a:p>
            <a:pPr marL="0" indent="0">
              <a:buNone/>
            </a:pPr>
            <a:r>
              <a:rPr lang="vi-VN" sz="2300" dirty="0"/>
              <a:t>	Cereţi fiecărui copil să scoată din cele două cutii câte un cartonaş, astfel încât să aibă în mână un cartonaş reprezentând o emoţie pozitivă şi una negativă. </a:t>
            </a:r>
          </a:p>
          <a:p>
            <a:pPr marL="0" indent="0">
              <a:buNone/>
            </a:pPr>
            <a:r>
              <a:rPr lang="vi-VN" sz="2300" dirty="0"/>
              <a:t>	Cereţi fiecărui copil să identifice denumirile emoţiilor de pe cartonaşe şi să se gândească la o situaţie în care s-a simţit bucuros, respectiv o situaţie în care a simţit tristeţe/teamă/furie.</a:t>
            </a:r>
            <a:endParaRPr lang="ro-RO" sz="2300" dirty="0"/>
          </a:p>
          <a:p>
            <a:pPr marL="0" indent="0">
              <a:buNone/>
            </a:pPr>
            <a:endParaRPr lang="vi-VN" sz="2300" dirty="0"/>
          </a:p>
          <a:p>
            <a:pPr marL="0" indent="0">
              <a:buNone/>
            </a:pPr>
            <a:r>
              <a:rPr lang="vi-VN" sz="2300" b="1" dirty="0">
                <a:solidFill>
                  <a:srgbClr val="C00000"/>
                </a:solidFill>
              </a:rPr>
              <a:t>     Avantaje: </a:t>
            </a:r>
            <a:r>
              <a:rPr lang="vi-VN" sz="2300" dirty="0"/>
              <a:t>- prin această activitate copiii învaţă să identifice corect emoţiile proprii şi etichetele verbale corespunzătoare şi încep să se familiarizeze cu contextul de apariţie al emoţiilor, ceea ce facilitează identificarea consecinţelor trăirilor emoţionale.</a:t>
            </a:r>
          </a:p>
          <a:p>
            <a:pPr marL="0" indent="0">
              <a:buNone/>
            </a:pPr>
            <a:endParaRPr lang="en-US" dirty="0"/>
          </a:p>
        </p:txBody>
      </p:sp>
    </p:spTree>
    <p:extLst>
      <p:ext uri="{BB962C8B-B14F-4D97-AF65-F5344CB8AC3E}">
        <p14:creationId xmlns:p14="http://schemas.microsoft.com/office/powerpoint/2010/main" val="3811909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153400" cy="6477000"/>
          </a:xfrm>
        </p:spPr>
        <p:txBody>
          <a:bodyPr>
            <a:normAutofit fontScale="62500" lnSpcReduction="20000"/>
          </a:bodyPr>
          <a:lstStyle/>
          <a:p>
            <a:pPr marL="0" indent="0" algn="ctr">
              <a:buNone/>
            </a:pPr>
            <a:r>
              <a:rPr lang="vi-VN" b="1" dirty="0">
                <a:solidFill>
                  <a:srgbClr val="C00000"/>
                </a:solidFill>
                <a:latin typeface="Times New Roman" pitchFamily="18" charset="0"/>
                <a:cs typeface="Times New Roman" pitchFamily="18" charset="0"/>
              </a:rPr>
              <a:t>Exemple de activităţi pentru dezvoltarea şi optimizarea competenţelor sociale la preşcolari</a:t>
            </a:r>
            <a:endParaRPr lang="ro-RO" b="1" dirty="0">
              <a:solidFill>
                <a:srgbClr val="C00000"/>
              </a:solidFill>
              <a:latin typeface="Times New Roman" pitchFamily="18" charset="0"/>
              <a:cs typeface="Times New Roman" pitchFamily="18" charset="0"/>
            </a:endParaRPr>
          </a:p>
          <a:p>
            <a:pPr marL="0" indent="0" algn="ctr">
              <a:buNone/>
            </a:pPr>
            <a:r>
              <a:rPr lang="ro-RO" b="1" dirty="0">
                <a:solidFill>
                  <a:srgbClr val="C00000"/>
                </a:solidFill>
                <a:latin typeface="Times New Roman" pitchFamily="18" charset="0"/>
                <a:cs typeface="Times New Roman" pitchFamily="18" charset="0"/>
              </a:rPr>
              <a:t>Nivelul I</a:t>
            </a:r>
          </a:p>
          <a:p>
            <a:pPr marL="0" indent="0" algn="ctr">
              <a:buNone/>
            </a:pPr>
            <a:endParaRPr lang="ro-RO" b="1" dirty="0">
              <a:solidFill>
                <a:srgbClr val="C00000"/>
              </a:solidFill>
              <a:latin typeface="Times New Roman" pitchFamily="18" charset="0"/>
              <a:cs typeface="Times New Roman" pitchFamily="18" charset="0"/>
            </a:endParaRPr>
          </a:p>
          <a:p>
            <a:pPr marL="0" indent="0" algn="ctr">
              <a:buNone/>
            </a:pPr>
            <a:r>
              <a:rPr lang="ro-RO" b="1" dirty="0">
                <a:solidFill>
                  <a:srgbClr val="C00000"/>
                </a:solidFill>
                <a:latin typeface="Times New Roman" pitchFamily="18" charset="0"/>
                <a:cs typeface="Times New Roman" pitchFamily="18" charset="0"/>
              </a:rPr>
              <a:t>„SĂ ÎNVĂŢĂM CUM SĂ FIM PRIETENI!”</a:t>
            </a:r>
          </a:p>
          <a:p>
            <a:pPr marL="0" indent="0" algn="ctr">
              <a:buNone/>
            </a:pPr>
            <a:endParaRPr lang="ro-RO" b="1" dirty="0">
              <a:solidFill>
                <a:srgbClr val="C00000"/>
              </a:solidFill>
              <a:latin typeface="Times New Roman" pitchFamily="18" charset="0"/>
              <a:cs typeface="Times New Roman" pitchFamily="18" charset="0"/>
            </a:endParaRPr>
          </a:p>
          <a:p>
            <a:pPr marL="0" indent="0">
              <a:buNone/>
            </a:pPr>
            <a:r>
              <a:rPr lang="ro-RO" b="1" dirty="0">
                <a:solidFill>
                  <a:srgbClr val="C00000"/>
                </a:solidFill>
                <a:latin typeface="Times New Roman" pitchFamily="18" charset="0"/>
                <a:cs typeface="Times New Roman" pitchFamily="18" charset="0"/>
              </a:rPr>
              <a:t>     Obiective: </a:t>
            </a:r>
            <a:r>
              <a:rPr lang="ro-RO" dirty="0">
                <a:latin typeface="Times New Roman" pitchFamily="18" charset="0"/>
                <a:cs typeface="Times New Roman" pitchFamily="18" charset="0"/>
              </a:rPr>
              <a:t>- să identifice modalităţi de a se juca împreună ;</a:t>
            </a:r>
          </a:p>
          <a:p>
            <a:pPr marL="0" indent="0">
              <a:buNone/>
            </a:pPr>
            <a:r>
              <a:rPr lang="ro-RO" dirty="0">
                <a:latin typeface="Times New Roman" pitchFamily="18" charset="0"/>
                <a:cs typeface="Times New Roman" pitchFamily="18" charset="0"/>
              </a:rPr>
              <a:t>	      - să exerseze abilităţile de cooperare în joc;</a:t>
            </a:r>
          </a:p>
          <a:p>
            <a:pPr marL="0" indent="0">
              <a:buNone/>
            </a:pPr>
            <a:r>
              <a:rPr lang="ro-RO" dirty="0">
                <a:latin typeface="Times New Roman" pitchFamily="18" charset="0"/>
                <a:cs typeface="Times New Roman" pitchFamily="18" charset="0"/>
              </a:rPr>
              <a:t>	      - să recunoască la ceilalţi comportamentele prietenoase;</a:t>
            </a:r>
          </a:p>
          <a:p>
            <a:pPr marL="0" indent="0">
              <a:buNone/>
            </a:pPr>
            <a:r>
              <a:rPr lang="ro-RO" b="1" dirty="0">
                <a:solidFill>
                  <a:schemeClr val="accent1">
                    <a:lumMod val="50000"/>
                  </a:schemeClr>
                </a:solidFill>
                <a:latin typeface="Times New Roman" pitchFamily="18" charset="0"/>
                <a:cs typeface="Times New Roman" pitchFamily="18" charset="0"/>
              </a:rPr>
              <a:t>     </a:t>
            </a:r>
            <a:r>
              <a:rPr lang="ro-RO" b="1" dirty="0">
                <a:solidFill>
                  <a:srgbClr val="C00000"/>
                </a:solidFill>
                <a:latin typeface="Times New Roman" pitchFamily="18" charset="0"/>
                <a:cs typeface="Times New Roman" pitchFamily="18" charset="0"/>
              </a:rPr>
              <a:t>Materiale:</a:t>
            </a:r>
            <a:r>
              <a:rPr lang="ro-RO" b="1" dirty="0">
                <a:solidFill>
                  <a:schemeClr val="accent1">
                    <a:lumMod val="50000"/>
                  </a:schemeClr>
                </a:solidFill>
                <a:latin typeface="Times New Roman" pitchFamily="18" charset="0"/>
                <a:cs typeface="Times New Roman" pitchFamily="18" charset="0"/>
              </a:rPr>
              <a:t> </a:t>
            </a:r>
            <a:r>
              <a:rPr lang="ro-RO" dirty="0">
                <a:latin typeface="Times New Roman" pitchFamily="18" charset="0"/>
                <a:cs typeface="Times New Roman" pitchFamily="18" charset="0"/>
              </a:rPr>
              <a:t>poveste.</a:t>
            </a:r>
          </a:p>
          <a:p>
            <a:pPr marL="0" indent="0">
              <a:buNone/>
            </a:pPr>
            <a:r>
              <a:rPr lang="ro-RO" b="1" dirty="0">
                <a:solidFill>
                  <a:schemeClr val="accent1">
                    <a:lumMod val="50000"/>
                  </a:schemeClr>
                </a:solidFill>
                <a:latin typeface="Times New Roman" pitchFamily="18" charset="0"/>
                <a:cs typeface="Times New Roman" pitchFamily="18" charset="0"/>
              </a:rPr>
              <a:t>     </a:t>
            </a:r>
            <a:r>
              <a:rPr lang="ro-RO" b="1" dirty="0">
                <a:solidFill>
                  <a:srgbClr val="C00000"/>
                </a:solidFill>
                <a:latin typeface="Times New Roman" pitchFamily="18" charset="0"/>
                <a:cs typeface="Times New Roman" pitchFamily="18" charset="0"/>
              </a:rPr>
              <a:t>Durata:</a:t>
            </a:r>
            <a:r>
              <a:rPr lang="ro-RO" dirty="0">
                <a:latin typeface="Times New Roman" pitchFamily="18" charset="0"/>
                <a:cs typeface="Times New Roman" pitchFamily="18" charset="0"/>
              </a:rPr>
              <a:t> 10-15 minute.</a:t>
            </a:r>
          </a:p>
          <a:p>
            <a:pPr marL="0" indent="0">
              <a:buNone/>
            </a:pPr>
            <a:r>
              <a:rPr lang="ro-RO" b="1" dirty="0">
                <a:solidFill>
                  <a:schemeClr val="accent1">
                    <a:lumMod val="50000"/>
                  </a:schemeClr>
                </a:solidFill>
                <a:latin typeface="Times New Roman" pitchFamily="18" charset="0"/>
                <a:cs typeface="Times New Roman" pitchFamily="18" charset="0"/>
              </a:rPr>
              <a:t>     </a:t>
            </a:r>
            <a:r>
              <a:rPr lang="ro-RO" b="1" dirty="0">
                <a:solidFill>
                  <a:srgbClr val="C00000"/>
                </a:solidFill>
                <a:latin typeface="Times New Roman" pitchFamily="18" charset="0"/>
                <a:cs typeface="Times New Roman" pitchFamily="18" charset="0"/>
              </a:rPr>
              <a:t>Procedura de lucru:</a:t>
            </a:r>
            <a:r>
              <a:rPr lang="ro-RO" b="1" dirty="0">
                <a:solidFill>
                  <a:schemeClr val="accent1">
                    <a:lumMod val="50000"/>
                  </a:schemeClr>
                </a:solidFill>
                <a:latin typeface="Times New Roman" pitchFamily="18" charset="0"/>
                <a:cs typeface="Times New Roman" pitchFamily="18" charset="0"/>
              </a:rPr>
              <a:t> </a:t>
            </a:r>
            <a:r>
              <a:rPr lang="ro-RO" dirty="0">
                <a:latin typeface="Times New Roman" pitchFamily="18" charset="0"/>
                <a:cs typeface="Times New Roman" pitchFamily="18" charset="0"/>
              </a:rPr>
              <a:t>Citiţi copilului povestea. Identificaţi pe parcurs comportamentele prietenoase sau neprietenoase ale personajelor din poveste. </a:t>
            </a:r>
          </a:p>
          <a:p>
            <a:pPr marL="0" indent="0">
              <a:buNone/>
            </a:pPr>
            <a:r>
              <a:rPr lang="ro-RO" dirty="0">
                <a:latin typeface="Times New Roman" pitchFamily="18" charset="0"/>
                <a:cs typeface="Times New Roman" pitchFamily="18" charset="0"/>
              </a:rPr>
              <a:t>	Discutaţi împreună cu copilul cum trebuie să se comporte prietenii („Cum te joci cu prietenii?”)</a:t>
            </a:r>
          </a:p>
          <a:p>
            <a:pPr marL="0" indent="0">
              <a:buNone/>
            </a:pPr>
            <a:r>
              <a:rPr lang="ro-RO" dirty="0">
                <a:latin typeface="Times New Roman" pitchFamily="18" charset="0"/>
                <a:cs typeface="Times New Roman" pitchFamily="18" charset="0"/>
              </a:rPr>
              <a:t>	Cereţi copilului să demonstreze prin joc de rol comportamente prietenoase. 	Realizaţi jocul de rol împreună cu copilul pentru a putea oferii soluţii în cazul în care este nevoie. </a:t>
            </a:r>
          </a:p>
          <a:p>
            <a:pPr marL="0" indent="0">
              <a:buNone/>
            </a:pPr>
            <a:r>
              <a:rPr lang="ro-RO" dirty="0">
                <a:latin typeface="Times New Roman" pitchFamily="18" charset="0"/>
                <a:cs typeface="Times New Roman" pitchFamily="18" charset="0"/>
              </a:rPr>
              <a:t>	Puneţi accent pe comportamente cum ar fi: oferirea ajutorului, cererea ajutorului, împărţirea jucăriilor, aşteptarea rândului.</a:t>
            </a:r>
          </a:p>
          <a:p>
            <a:pPr marL="0" indent="0">
              <a:buNone/>
            </a:pPr>
            <a:endParaRPr lang="ro-RO" dirty="0">
              <a:latin typeface="Times New Roman" pitchFamily="18" charset="0"/>
              <a:cs typeface="Times New Roman" pitchFamily="18" charset="0"/>
            </a:endParaRPr>
          </a:p>
          <a:p>
            <a:pPr marL="0" indent="0" algn="ctr">
              <a:buNone/>
            </a:pPr>
            <a:r>
              <a:rPr lang="ro-RO" b="1" dirty="0">
                <a:latin typeface="Times New Roman" pitchFamily="18" charset="0"/>
                <a:cs typeface="Times New Roman" pitchFamily="18" charset="0"/>
              </a:rPr>
              <a:t>Lăudaţi copilul pentru manifestarea comportamentelor de cooperare în timpul jocului de rol!</a:t>
            </a:r>
          </a:p>
          <a:p>
            <a:pPr marL="0" indent="0">
              <a:buNone/>
            </a:pPr>
            <a:r>
              <a:rPr lang="ro-RO" b="1" dirty="0">
                <a:solidFill>
                  <a:srgbClr val="C00000"/>
                </a:solidFill>
                <a:latin typeface="Times New Roman" pitchFamily="18" charset="0"/>
                <a:cs typeface="Times New Roman" pitchFamily="18" charset="0"/>
              </a:rPr>
              <a:t>Avantaje: </a:t>
            </a:r>
            <a:r>
              <a:rPr lang="ro-RO" dirty="0">
                <a:latin typeface="Times New Roman" pitchFamily="18" charset="0"/>
                <a:cs typeface="Times New Roman" pitchFamily="18" charset="0"/>
              </a:rPr>
              <a:t>- prin această activitate, copiii învaţă să identifice comportamentele care facilitează stabilirea şi menţinerea relaţiilor de prietenie;</a:t>
            </a:r>
          </a:p>
          <a:p>
            <a:pPr marL="0" indent="0">
              <a:buNone/>
            </a:pPr>
            <a:r>
              <a:rPr lang="ro-RO" dirty="0">
                <a:latin typeface="Times New Roman" pitchFamily="18" charset="0"/>
                <a:cs typeface="Times New Roman" pitchFamily="18" charset="0"/>
              </a:rPr>
              <a:t>	- copiii exersează comportamentele de cooperare esenţiale pentru dezvoltarea implicării în joc, precum şi comportamentele prosociale.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34460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16752"/>
          </a:xfrm>
        </p:spPr>
        <p:txBody>
          <a:bodyPr>
            <a:normAutofit lnSpcReduction="10000"/>
          </a:bodyPr>
          <a:lstStyle/>
          <a:p>
            <a:pPr marL="0" indent="0" algn="ctr">
              <a:buNone/>
            </a:pPr>
            <a:r>
              <a:rPr lang="vi-VN" sz="1800" b="1" dirty="0">
                <a:solidFill>
                  <a:srgbClr val="C00000"/>
                </a:solidFill>
                <a:latin typeface="Times New Roman" pitchFamily="18" charset="0"/>
                <a:cs typeface="Times New Roman" pitchFamily="18" charset="0"/>
              </a:rPr>
              <a:t>"C</a:t>
            </a:r>
            <a:r>
              <a:rPr lang="ro-RO" sz="1800" b="1" dirty="0">
                <a:solidFill>
                  <a:srgbClr val="C00000"/>
                </a:solidFill>
                <a:latin typeface="Times New Roman" pitchFamily="18" charset="0"/>
                <a:cs typeface="Times New Roman" pitchFamily="18" charset="0"/>
              </a:rPr>
              <a:t>ASTELUL  LEGO</a:t>
            </a:r>
            <a:r>
              <a:rPr lang="vi-VN" sz="1800" b="1" dirty="0">
                <a:solidFill>
                  <a:srgbClr val="C00000"/>
                </a:solidFill>
                <a:latin typeface="Times New Roman" pitchFamily="18" charset="0"/>
                <a:cs typeface="Times New Roman" pitchFamily="18" charset="0"/>
              </a:rPr>
              <a:t>„</a:t>
            </a:r>
            <a:endParaRPr lang="ro-RO" sz="1800" b="1" dirty="0">
              <a:solidFill>
                <a:srgbClr val="C00000"/>
              </a:solidFill>
              <a:latin typeface="Times New Roman" pitchFamily="18" charset="0"/>
              <a:cs typeface="Times New Roman" pitchFamily="18" charset="0"/>
            </a:endParaRPr>
          </a:p>
          <a:p>
            <a:pPr marL="0" indent="0" algn="ctr">
              <a:buNone/>
            </a:pPr>
            <a:endParaRPr lang="vi-VN" sz="1800" b="1" dirty="0">
              <a:solidFill>
                <a:schemeClr val="accent3">
                  <a:lumMod val="50000"/>
                </a:schemeClr>
              </a:solidFill>
              <a:latin typeface="Times New Roman" pitchFamily="18" charset="0"/>
              <a:cs typeface="Times New Roman" pitchFamily="18" charset="0"/>
            </a:endParaRPr>
          </a:p>
          <a:p>
            <a:pPr marL="0" indent="0">
              <a:buNone/>
            </a:pPr>
            <a:r>
              <a:rPr lang="ro-RO" sz="1800" b="1" dirty="0">
                <a:solidFill>
                  <a:srgbClr val="C00000"/>
                </a:solidFill>
                <a:latin typeface="Times New Roman" pitchFamily="18" charset="0"/>
                <a:cs typeface="Times New Roman" pitchFamily="18" charset="0"/>
              </a:rPr>
              <a:t>     </a:t>
            </a:r>
            <a:r>
              <a:rPr lang="vi-VN" sz="1800" b="1" dirty="0">
                <a:solidFill>
                  <a:srgbClr val="C00000"/>
                </a:solidFill>
                <a:latin typeface="Times New Roman" pitchFamily="18" charset="0"/>
                <a:cs typeface="Times New Roman" pitchFamily="18" charset="0"/>
              </a:rPr>
              <a:t>Obiective:</a:t>
            </a:r>
            <a:r>
              <a:rPr lang="ro-RO" sz="1800" b="1" dirty="0">
                <a:solidFill>
                  <a:srgbClr val="C00000"/>
                </a:solidFill>
                <a:latin typeface="Times New Roman" pitchFamily="18" charset="0"/>
                <a:cs typeface="Times New Roman" pitchFamily="18" charset="0"/>
              </a:rPr>
              <a:t> </a:t>
            </a:r>
            <a:r>
              <a:rPr lang="ro-RO" sz="1800" b="1" dirty="0">
                <a:latin typeface="Times New Roman" pitchFamily="18" charset="0"/>
                <a:cs typeface="Times New Roman" pitchFamily="18" charset="0"/>
              </a:rPr>
              <a:t>-</a:t>
            </a:r>
            <a:r>
              <a:rPr lang="ro-RO" sz="1800" b="1" dirty="0">
                <a:solidFill>
                  <a:schemeClr val="accent1">
                    <a:lumMod val="50000"/>
                  </a:schemeClr>
                </a:solidFill>
                <a:latin typeface="Times New Roman" pitchFamily="18" charset="0"/>
                <a:cs typeface="Times New Roman" pitchFamily="18" charset="0"/>
              </a:rPr>
              <a:t> </a:t>
            </a:r>
            <a:r>
              <a:rPr lang="vi-VN" sz="1800" dirty="0">
                <a:latin typeface="Times New Roman" pitchFamily="18" charset="0"/>
                <a:cs typeface="Times New Roman" pitchFamily="18" charset="0"/>
              </a:rPr>
              <a:t>să-şi dezvolte abilităţile de cooperare;</a:t>
            </a:r>
          </a:p>
          <a:p>
            <a:pPr marL="0" indent="0">
              <a:buNone/>
            </a:pPr>
            <a:r>
              <a:rPr lang="ro-RO" sz="1800" dirty="0">
                <a:latin typeface="Times New Roman" pitchFamily="18" charset="0"/>
                <a:cs typeface="Times New Roman" pitchFamily="18" charset="0"/>
              </a:rPr>
              <a:t>	      </a:t>
            </a:r>
            <a:r>
              <a:rPr lang="ro-RO" sz="1800" b="1" dirty="0">
                <a:latin typeface="Times New Roman" pitchFamily="18" charset="0"/>
                <a:cs typeface="Times New Roman" pitchFamily="18" charset="0"/>
              </a:rPr>
              <a:t>-</a:t>
            </a:r>
            <a:r>
              <a:rPr lang="ro-RO" sz="1800" dirty="0">
                <a:latin typeface="Times New Roman" pitchFamily="18" charset="0"/>
                <a:cs typeface="Times New Roman" pitchFamily="18" charset="0"/>
              </a:rPr>
              <a:t> </a:t>
            </a:r>
            <a:r>
              <a:rPr lang="vi-VN" sz="1800" dirty="0">
                <a:latin typeface="Times New Roman" pitchFamily="18" charset="0"/>
                <a:cs typeface="Times New Roman" pitchFamily="18" charset="0"/>
              </a:rPr>
              <a:t>să exerseze abilităţile de împărţire a jucăriilor, de cerere şi oferire a ajutorului, de aşteptare a rândului;</a:t>
            </a:r>
          </a:p>
          <a:p>
            <a:pPr marL="0" indent="0">
              <a:buNone/>
            </a:pPr>
            <a:r>
              <a:rPr lang="ro-RO" sz="1800" dirty="0">
                <a:latin typeface="Times New Roman" pitchFamily="18" charset="0"/>
                <a:cs typeface="Times New Roman" pitchFamily="18" charset="0"/>
              </a:rPr>
              <a:t>	      </a:t>
            </a:r>
            <a:r>
              <a:rPr lang="ro-RO" sz="1800" b="1" dirty="0">
                <a:latin typeface="Times New Roman" pitchFamily="18" charset="0"/>
                <a:cs typeface="Times New Roman" pitchFamily="18" charset="0"/>
              </a:rPr>
              <a:t>-</a:t>
            </a:r>
            <a:r>
              <a:rPr lang="ro-RO" sz="1800" dirty="0">
                <a:latin typeface="Times New Roman" pitchFamily="18" charset="0"/>
                <a:cs typeface="Times New Roman" pitchFamily="18" charset="0"/>
              </a:rPr>
              <a:t> </a:t>
            </a:r>
            <a:r>
              <a:rPr lang="vi-VN" sz="1800" dirty="0">
                <a:latin typeface="Times New Roman" pitchFamily="18" charset="0"/>
                <a:cs typeface="Times New Roman" pitchFamily="18" charset="0"/>
              </a:rPr>
              <a:t>să dezvolte relaţiile de prietenie cu ceilalţi copii.</a:t>
            </a:r>
          </a:p>
          <a:p>
            <a:pPr marL="0" indent="0">
              <a:buNone/>
            </a:pPr>
            <a:endParaRPr lang="ro-RO" sz="1800" dirty="0">
              <a:latin typeface="Times New Roman" pitchFamily="18" charset="0"/>
              <a:cs typeface="Times New Roman" pitchFamily="18" charset="0"/>
            </a:endParaRPr>
          </a:p>
          <a:p>
            <a:pPr marL="0" indent="0">
              <a:buNone/>
            </a:pPr>
            <a:r>
              <a:rPr lang="ro-RO" sz="1800" b="1" dirty="0">
                <a:solidFill>
                  <a:schemeClr val="accent3">
                    <a:lumMod val="50000"/>
                  </a:schemeClr>
                </a:solidFill>
                <a:latin typeface="Times New Roman" pitchFamily="18" charset="0"/>
                <a:cs typeface="Times New Roman" pitchFamily="18" charset="0"/>
              </a:rPr>
              <a:t>     </a:t>
            </a:r>
            <a:r>
              <a:rPr lang="vi-VN" sz="1800" b="1" dirty="0">
                <a:solidFill>
                  <a:srgbClr val="C00000"/>
                </a:solidFill>
                <a:latin typeface="Times New Roman" pitchFamily="18" charset="0"/>
                <a:cs typeface="Times New Roman" pitchFamily="18" charset="0"/>
              </a:rPr>
              <a:t>Materiale: </a:t>
            </a:r>
            <a:r>
              <a:rPr lang="vi-VN" sz="1800" dirty="0">
                <a:latin typeface="Times New Roman" pitchFamily="18" charset="0"/>
                <a:cs typeface="Times New Roman" pitchFamily="18" charset="0"/>
              </a:rPr>
              <a:t>cuburi lego</a:t>
            </a:r>
          </a:p>
          <a:p>
            <a:pPr marL="0" indent="0">
              <a:buNone/>
            </a:pPr>
            <a:r>
              <a:rPr lang="ro-RO" sz="1800" b="1" dirty="0">
                <a:solidFill>
                  <a:srgbClr val="C00000"/>
                </a:solidFill>
                <a:latin typeface="Times New Roman" pitchFamily="18" charset="0"/>
                <a:cs typeface="Times New Roman" pitchFamily="18" charset="0"/>
              </a:rPr>
              <a:t>     </a:t>
            </a:r>
            <a:r>
              <a:rPr lang="vi-VN" sz="1800" b="1" dirty="0">
                <a:solidFill>
                  <a:srgbClr val="C00000"/>
                </a:solidFill>
                <a:latin typeface="Times New Roman" pitchFamily="18" charset="0"/>
                <a:cs typeface="Times New Roman" pitchFamily="18" charset="0"/>
              </a:rPr>
              <a:t>Procedura de lucru: </a:t>
            </a:r>
          </a:p>
          <a:p>
            <a:pPr marL="0" indent="0">
              <a:buNone/>
            </a:pPr>
            <a:r>
              <a:rPr lang="ro-RO" sz="1800" dirty="0">
                <a:latin typeface="Times New Roman" pitchFamily="18" charset="0"/>
                <a:cs typeface="Times New Roman" pitchFamily="18" charset="0"/>
              </a:rPr>
              <a:t>	</a:t>
            </a:r>
            <a:r>
              <a:rPr lang="vi-VN" sz="1800" dirty="0">
                <a:latin typeface="Times New Roman" pitchFamily="18" charset="0"/>
                <a:cs typeface="Times New Roman" pitchFamily="18" charset="0"/>
              </a:rPr>
              <a:t>Împărţiţi copiii în grupuri de 2-3.</a:t>
            </a:r>
            <a:r>
              <a:rPr lang="ro-RO" sz="1800" dirty="0">
                <a:latin typeface="Times New Roman" pitchFamily="18" charset="0"/>
                <a:cs typeface="Times New Roman" pitchFamily="18" charset="0"/>
              </a:rPr>
              <a:t> </a:t>
            </a:r>
          </a:p>
          <a:p>
            <a:pPr marL="0" indent="0">
              <a:buNone/>
            </a:pPr>
            <a:r>
              <a:rPr lang="ro-RO" sz="1800" dirty="0">
                <a:latin typeface="Times New Roman" pitchFamily="18" charset="0"/>
                <a:cs typeface="Times New Roman" pitchFamily="18" charset="0"/>
              </a:rPr>
              <a:t>	A</a:t>
            </a:r>
            <a:r>
              <a:rPr lang="vi-VN" sz="1800" dirty="0">
                <a:latin typeface="Times New Roman" pitchFamily="18" charset="0"/>
                <a:cs typeface="Times New Roman" pitchFamily="18" charset="0"/>
              </a:rPr>
              <a:t>şezaţi pe fiecare măsuţă un număr destul de mare de cuburi  pentru a construi un castel, dar suficient de mic pentru a obliga copiii să coopereze şi să-şi împartă materialele. </a:t>
            </a:r>
            <a:endParaRPr lang="ro-RO" sz="1800" dirty="0">
              <a:latin typeface="Times New Roman" pitchFamily="18" charset="0"/>
              <a:cs typeface="Times New Roman" pitchFamily="18" charset="0"/>
            </a:endParaRPr>
          </a:p>
          <a:p>
            <a:pPr marL="0" indent="0">
              <a:buNone/>
            </a:pPr>
            <a:r>
              <a:rPr lang="ro-RO" sz="1800" dirty="0">
                <a:latin typeface="Times New Roman" pitchFamily="18" charset="0"/>
                <a:cs typeface="Times New Roman" pitchFamily="18" charset="0"/>
              </a:rPr>
              <a:t>	</a:t>
            </a:r>
            <a:r>
              <a:rPr lang="vi-VN" sz="1800" dirty="0">
                <a:latin typeface="Times New Roman" pitchFamily="18" charset="0"/>
                <a:cs typeface="Times New Roman" pitchFamily="18" charset="0"/>
              </a:rPr>
              <a:t>Spuneţi copiilor că vor trebui să construiască împreună un castel din piese lego.</a:t>
            </a:r>
            <a:endParaRPr lang="ro-RO" sz="1800" dirty="0">
              <a:latin typeface="Times New Roman" pitchFamily="18" charset="0"/>
              <a:cs typeface="Times New Roman" pitchFamily="18" charset="0"/>
            </a:endParaRPr>
          </a:p>
          <a:p>
            <a:pPr marL="0" indent="0">
              <a:buNone/>
            </a:pPr>
            <a:endParaRPr lang="vi-VN" sz="1800" dirty="0">
              <a:latin typeface="Times New Roman" pitchFamily="18" charset="0"/>
              <a:cs typeface="Times New Roman" pitchFamily="18" charset="0"/>
            </a:endParaRPr>
          </a:p>
          <a:p>
            <a:pPr marL="0" indent="0">
              <a:buNone/>
            </a:pPr>
            <a:r>
              <a:rPr lang="ro-RO" sz="1800" b="1" dirty="0">
                <a:solidFill>
                  <a:schemeClr val="accent3">
                    <a:lumMod val="50000"/>
                  </a:schemeClr>
                </a:solidFill>
                <a:latin typeface="Times New Roman" pitchFamily="18" charset="0"/>
                <a:cs typeface="Times New Roman" pitchFamily="18" charset="0"/>
              </a:rPr>
              <a:t>     </a:t>
            </a:r>
            <a:r>
              <a:rPr lang="ro-RO" sz="1800" b="1" dirty="0">
                <a:solidFill>
                  <a:srgbClr val="C00000"/>
                </a:solidFill>
                <a:latin typeface="Times New Roman" pitchFamily="18" charset="0"/>
                <a:cs typeface="Times New Roman" pitchFamily="18" charset="0"/>
              </a:rPr>
              <a:t>Avantaje</a:t>
            </a:r>
            <a:r>
              <a:rPr lang="vi-VN" sz="1800" b="1" dirty="0">
                <a:solidFill>
                  <a:srgbClr val="C00000"/>
                </a:solidFill>
                <a:latin typeface="Times New Roman" pitchFamily="18" charset="0"/>
                <a:cs typeface="Times New Roman" pitchFamily="18" charset="0"/>
              </a:rPr>
              <a:t>:</a:t>
            </a:r>
            <a:r>
              <a:rPr lang="vi-VN" sz="1800" dirty="0">
                <a:solidFill>
                  <a:srgbClr val="C00000"/>
                </a:solidFill>
                <a:latin typeface="Times New Roman" pitchFamily="18" charset="0"/>
                <a:cs typeface="Times New Roman" pitchFamily="18" charset="0"/>
              </a:rPr>
              <a:t> </a:t>
            </a:r>
            <a:r>
              <a:rPr lang="ro-RO" sz="1800" dirty="0">
                <a:latin typeface="Times New Roman" pitchFamily="18" charset="0"/>
                <a:cs typeface="Times New Roman" pitchFamily="18" charset="0"/>
              </a:rPr>
              <a:t>- </a:t>
            </a:r>
            <a:r>
              <a:rPr lang="vi-VN" sz="1800" dirty="0">
                <a:latin typeface="Times New Roman" pitchFamily="18" charset="0"/>
                <a:cs typeface="Times New Roman" pitchFamily="18" charset="0"/>
              </a:rPr>
              <a:t>prin această activitate, copiii exersează comportamentele care facilitează stabilirea şi menţinerea relaţiilor de prietenie şi învaţă să dobândească capacitatea de a se implica în jocurile celorlalţi.</a:t>
            </a:r>
          </a:p>
          <a:p>
            <a:pPr marL="0" indent="0">
              <a:buNone/>
            </a:pP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888649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normAutofit fontScale="70000" lnSpcReduction="20000"/>
          </a:bodyPr>
          <a:lstStyle/>
          <a:p>
            <a:pPr marL="0" indent="0" algn="ctr">
              <a:buNone/>
            </a:pPr>
            <a:r>
              <a:rPr lang="vi-VN" sz="2300" b="1" dirty="0">
                <a:solidFill>
                  <a:srgbClr val="C00000"/>
                </a:solidFill>
                <a:latin typeface="Times New Roman" pitchFamily="18" charset="0"/>
                <a:cs typeface="Times New Roman" pitchFamily="18" charset="0"/>
              </a:rPr>
              <a:t>Exemple de activităţi pentru dezvoltarea şi optimizarea competenţelor sociale la preşcolari</a:t>
            </a:r>
          </a:p>
          <a:p>
            <a:pPr marL="0" indent="0" algn="ctr">
              <a:buNone/>
            </a:pPr>
            <a:r>
              <a:rPr lang="vi-VN" sz="2300" b="1" dirty="0">
                <a:solidFill>
                  <a:srgbClr val="C00000"/>
                </a:solidFill>
                <a:latin typeface="Times New Roman" pitchFamily="18" charset="0"/>
                <a:cs typeface="Times New Roman" pitchFamily="18" charset="0"/>
              </a:rPr>
              <a:t>Nivelul I</a:t>
            </a:r>
            <a:r>
              <a:rPr lang="ro-RO" sz="2300" b="1" dirty="0">
                <a:solidFill>
                  <a:srgbClr val="C00000"/>
                </a:solidFill>
                <a:latin typeface="Times New Roman" pitchFamily="18" charset="0"/>
                <a:cs typeface="Times New Roman" pitchFamily="18" charset="0"/>
              </a:rPr>
              <a:t>I</a:t>
            </a:r>
            <a:endParaRPr lang="vi-VN" sz="2300" b="1" dirty="0">
              <a:solidFill>
                <a:srgbClr val="C00000"/>
              </a:solidFill>
              <a:latin typeface="Times New Roman" pitchFamily="18" charset="0"/>
              <a:cs typeface="Times New Roman" pitchFamily="18" charset="0"/>
            </a:endParaRPr>
          </a:p>
          <a:p>
            <a:pPr marL="0" indent="0">
              <a:buNone/>
            </a:pPr>
            <a:endParaRPr lang="ro-RO" sz="2300" dirty="0">
              <a:latin typeface="Times New Roman" pitchFamily="18" charset="0"/>
              <a:cs typeface="Times New Roman" pitchFamily="18" charset="0"/>
            </a:endParaRPr>
          </a:p>
          <a:p>
            <a:pPr marL="0" indent="0" algn="ctr">
              <a:buNone/>
            </a:pPr>
            <a:r>
              <a:rPr lang="ro-RO" b="1" dirty="0">
                <a:solidFill>
                  <a:srgbClr val="C00000"/>
                </a:solidFill>
                <a:latin typeface="Times New Roman" pitchFamily="18" charset="0"/>
                <a:cs typeface="Times New Roman" pitchFamily="18" charset="0"/>
              </a:rPr>
              <a:t>„OBIECTUL MISTERIOS”</a:t>
            </a:r>
          </a:p>
          <a:p>
            <a:pPr marL="0" indent="0" algn="ctr">
              <a:buNone/>
            </a:pPr>
            <a:endParaRPr lang="ro-RO" b="1" dirty="0">
              <a:solidFill>
                <a:schemeClr val="accent3">
                  <a:lumMod val="50000"/>
                </a:schemeClr>
              </a:solidFill>
              <a:latin typeface="Times New Roman" pitchFamily="18" charset="0"/>
              <a:cs typeface="Times New Roman" pitchFamily="18" charset="0"/>
            </a:endParaRPr>
          </a:p>
          <a:p>
            <a:pPr marL="0" indent="0">
              <a:buNone/>
            </a:pPr>
            <a:r>
              <a:rPr lang="ro-RO" b="1" dirty="0">
                <a:solidFill>
                  <a:schemeClr val="accent3">
                    <a:lumMod val="50000"/>
                  </a:schemeClr>
                </a:solidFill>
                <a:latin typeface="Times New Roman" pitchFamily="18" charset="0"/>
                <a:cs typeface="Times New Roman" pitchFamily="18" charset="0"/>
              </a:rPr>
              <a:t>     </a:t>
            </a:r>
            <a:r>
              <a:rPr lang="ro-RO" b="1" dirty="0">
                <a:solidFill>
                  <a:srgbClr val="C00000"/>
                </a:solidFill>
                <a:latin typeface="Times New Roman" pitchFamily="18" charset="0"/>
                <a:cs typeface="Times New Roman" pitchFamily="18" charset="0"/>
              </a:rPr>
              <a:t>Obiective: </a:t>
            </a:r>
            <a:r>
              <a:rPr lang="ro-RO" dirty="0">
                <a:latin typeface="Times New Roman" pitchFamily="18" charset="0"/>
                <a:cs typeface="Times New Roman" pitchFamily="18" charset="0"/>
              </a:rPr>
              <a:t>- să-şi dezvolte abilităţile de comunicare;</a:t>
            </a:r>
          </a:p>
          <a:p>
            <a:pPr marL="0" indent="0">
              <a:buNone/>
            </a:pPr>
            <a:r>
              <a:rPr lang="ro-RO" dirty="0">
                <a:latin typeface="Times New Roman" pitchFamily="18" charset="0"/>
                <a:cs typeface="Times New Roman" pitchFamily="18" charset="0"/>
              </a:rPr>
              <a:t>	         - să exerseze abilităţile de interrelaţionare prin dialog.</a:t>
            </a:r>
          </a:p>
          <a:p>
            <a:pPr marL="0" indent="0">
              <a:buNone/>
            </a:pPr>
            <a:r>
              <a:rPr lang="ro-RO" b="1" dirty="0">
                <a:solidFill>
                  <a:schemeClr val="accent3">
                    <a:lumMod val="50000"/>
                  </a:schemeClr>
                </a:solidFill>
                <a:latin typeface="Times New Roman" pitchFamily="18" charset="0"/>
                <a:cs typeface="Times New Roman" pitchFamily="18" charset="0"/>
              </a:rPr>
              <a:t>     </a:t>
            </a:r>
            <a:r>
              <a:rPr lang="ro-RO" b="1" dirty="0">
                <a:solidFill>
                  <a:srgbClr val="C00000"/>
                </a:solidFill>
                <a:latin typeface="Times New Roman" pitchFamily="18" charset="0"/>
                <a:cs typeface="Times New Roman" pitchFamily="18" charset="0"/>
              </a:rPr>
              <a:t>Materiale: </a:t>
            </a:r>
            <a:r>
              <a:rPr lang="ro-RO" dirty="0">
                <a:latin typeface="Times New Roman" pitchFamily="18" charset="0"/>
                <a:cs typeface="Times New Roman" pitchFamily="18" charset="0"/>
              </a:rPr>
              <a:t>un obiect din sala de grupă</a:t>
            </a:r>
          </a:p>
          <a:p>
            <a:pPr marL="0" indent="0">
              <a:buNone/>
            </a:pPr>
            <a:r>
              <a:rPr lang="ro-RO" b="1" dirty="0">
                <a:solidFill>
                  <a:schemeClr val="accent3">
                    <a:lumMod val="50000"/>
                  </a:schemeClr>
                </a:solidFill>
                <a:latin typeface="Times New Roman" pitchFamily="18" charset="0"/>
                <a:cs typeface="Times New Roman" pitchFamily="18" charset="0"/>
              </a:rPr>
              <a:t>     </a:t>
            </a:r>
            <a:r>
              <a:rPr lang="ro-RO" b="1" dirty="0">
                <a:solidFill>
                  <a:srgbClr val="C00000"/>
                </a:solidFill>
                <a:latin typeface="Times New Roman" pitchFamily="18" charset="0"/>
                <a:cs typeface="Times New Roman" pitchFamily="18" charset="0"/>
              </a:rPr>
              <a:t>Durată:</a:t>
            </a:r>
            <a:r>
              <a:rPr lang="ro-RO" b="1" dirty="0">
                <a:solidFill>
                  <a:schemeClr val="accent3">
                    <a:lumMod val="50000"/>
                  </a:schemeClr>
                </a:solidFill>
                <a:latin typeface="Times New Roman" pitchFamily="18" charset="0"/>
                <a:cs typeface="Times New Roman" pitchFamily="18" charset="0"/>
              </a:rPr>
              <a:t> </a:t>
            </a:r>
            <a:r>
              <a:rPr lang="ro-RO" dirty="0">
                <a:latin typeface="Times New Roman" pitchFamily="18" charset="0"/>
                <a:cs typeface="Times New Roman" pitchFamily="18" charset="0"/>
              </a:rPr>
              <a:t>10-15 minute</a:t>
            </a:r>
          </a:p>
          <a:p>
            <a:pPr marL="0" indent="0">
              <a:buNone/>
            </a:pPr>
            <a:r>
              <a:rPr lang="ro-RO" b="1" dirty="0">
                <a:solidFill>
                  <a:schemeClr val="accent3">
                    <a:lumMod val="50000"/>
                  </a:schemeClr>
                </a:solidFill>
                <a:latin typeface="Times New Roman" pitchFamily="18" charset="0"/>
                <a:cs typeface="Times New Roman" pitchFamily="18" charset="0"/>
              </a:rPr>
              <a:t>     </a:t>
            </a:r>
            <a:r>
              <a:rPr lang="ro-RO" b="1" dirty="0">
                <a:solidFill>
                  <a:srgbClr val="C00000"/>
                </a:solidFill>
                <a:latin typeface="Times New Roman" pitchFamily="18" charset="0"/>
                <a:cs typeface="Times New Roman" pitchFamily="18" charset="0"/>
              </a:rPr>
              <a:t>Procedura de lucru: </a:t>
            </a:r>
          </a:p>
          <a:p>
            <a:pPr marL="0" indent="0">
              <a:buNone/>
            </a:pPr>
            <a:r>
              <a:rPr lang="ro-RO" dirty="0">
                <a:latin typeface="Times New Roman" pitchFamily="18" charset="0"/>
                <a:cs typeface="Times New Roman" pitchFamily="18" charset="0"/>
              </a:rPr>
              <a:t>	Un copil trebuie să aleagă un obiect din sală. </a:t>
            </a:r>
          </a:p>
          <a:p>
            <a:pPr marL="0" indent="0">
              <a:buNone/>
            </a:pPr>
            <a:r>
              <a:rPr lang="ro-RO" dirty="0">
                <a:latin typeface="Times New Roman" pitchFamily="18" charset="0"/>
                <a:cs typeface="Times New Roman" pitchFamily="18" charset="0"/>
              </a:rPr>
              <a:t>	Celălalt copil trebuie să adreseze întrebări (maximum 10) pentru a afla care este obiectul ales. 				</a:t>
            </a:r>
          </a:p>
          <a:p>
            <a:pPr marL="0" indent="0">
              <a:buNone/>
            </a:pPr>
            <a:r>
              <a:rPr lang="ro-RO" dirty="0">
                <a:latin typeface="Times New Roman" pitchFamily="18" charset="0"/>
                <a:cs typeface="Times New Roman" pitchFamily="18" charset="0"/>
              </a:rPr>
              <a:t>	Copiii pot răspunde doar prin „DA” sau „NU”.</a:t>
            </a:r>
          </a:p>
          <a:p>
            <a:pPr marL="0" indent="0">
              <a:buNone/>
            </a:pPr>
            <a:r>
              <a:rPr lang="ro-RO" dirty="0">
                <a:latin typeface="Times New Roman" pitchFamily="18" charset="0"/>
                <a:cs typeface="Times New Roman" pitchFamily="18" charset="0"/>
              </a:rPr>
              <a:t>	Se poate face schimb de roluri sau pot fi aleşi alţi 2 copii.</a:t>
            </a:r>
          </a:p>
          <a:p>
            <a:pPr marL="0" indent="0">
              <a:buNone/>
            </a:pPr>
            <a:r>
              <a:rPr lang="ro-RO" b="1" dirty="0">
                <a:solidFill>
                  <a:schemeClr val="accent3">
                    <a:lumMod val="50000"/>
                  </a:schemeClr>
                </a:solidFill>
                <a:latin typeface="Times New Roman" pitchFamily="18" charset="0"/>
                <a:cs typeface="Times New Roman" pitchFamily="18" charset="0"/>
              </a:rPr>
              <a:t>      </a:t>
            </a:r>
            <a:r>
              <a:rPr lang="ro-RO" b="1" dirty="0">
                <a:solidFill>
                  <a:srgbClr val="C00000"/>
                </a:solidFill>
                <a:latin typeface="Times New Roman" pitchFamily="18" charset="0"/>
                <a:cs typeface="Times New Roman" pitchFamily="18" charset="0"/>
              </a:rPr>
              <a:t>Avantaje: </a:t>
            </a:r>
            <a:r>
              <a:rPr lang="ro-RO" dirty="0">
                <a:latin typeface="Times New Roman" pitchFamily="18" charset="0"/>
                <a:cs typeface="Times New Roman" pitchFamily="18" charset="0"/>
              </a:rPr>
              <a:t>- prin desfăşurarea acestei activităţi, copiii învaţă să identifice comportamentele care facilitează stabilitatea şi menţinerea relaţiilor de prietenie;</a:t>
            </a:r>
          </a:p>
          <a:p>
            <a:pPr marL="0" indent="0">
              <a:buNone/>
            </a:pPr>
            <a:r>
              <a:rPr lang="ro-RO" dirty="0">
                <a:latin typeface="Times New Roman" pitchFamily="18" charset="0"/>
                <a:cs typeface="Times New Roman" pitchFamily="18" charset="0"/>
              </a:rPr>
              <a:t>	         - copiii exersează comportamentele de cooperare esenşiale pentru dezvoltarea implicării în joc, precum şi comportamentele prosociale.</a:t>
            </a:r>
            <a:endParaRPr lang="en-US"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2957062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5105400" y="4455723"/>
            <a:ext cx="0" cy="1441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61855" y="4455723"/>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19600" y="5921331"/>
            <a:ext cx="6858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2514600" y="5552698"/>
            <a:ext cx="2247900" cy="924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637559" y="5637684"/>
            <a:ext cx="2001982" cy="646331"/>
          </a:xfrm>
          <a:prstGeom prst="rect">
            <a:avLst/>
          </a:prstGeom>
          <a:noFill/>
        </p:spPr>
        <p:txBody>
          <a:bodyPr wrap="square" rtlCol="0">
            <a:spAutoFit/>
          </a:bodyPr>
          <a:lstStyle/>
          <a:p>
            <a:pPr algn="ctr"/>
            <a:r>
              <a:rPr lang="en-US" dirty="0">
                <a:solidFill>
                  <a:schemeClr val="bg1"/>
                </a:solidFill>
              </a:rPr>
              <a:t>COMPETEN</a:t>
            </a:r>
            <a:r>
              <a:rPr lang="ro-RO" dirty="0">
                <a:solidFill>
                  <a:schemeClr val="bg1"/>
                </a:solidFill>
              </a:rPr>
              <a:t>ŢE SOCIALE</a:t>
            </a:r>
            <a:endParaRPr lang="en-US" dirty="0">
              <a:solidFill>
                <a:schemeClr val="bg1"/>
              </a:solidFill>
            </a:endParaRPr>
          </a:p>
        </p:txBody>
      </p:sp>
      <p:cxnSp>
        <p:nvCxnSpPr>
          <p:cNvPr id="21" name="Straight Connector 20"/>
          <p:cNvCxnSpPr/>
          <p:nvPr/>
        </p:nvCxnSpPr>
        <p:spPr>
          <a:xfrm flipV="1">
            <a:off x="1808018" y="5897554"/>
            <a:ext cx="935182" cy="1508"/>
          </a:xfrm>
          <a:prstGeom prst="line">
            <a:avLst/>
          </a:prstGeom>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156854" y="3962400"/>
            <a:ext cx="2043545" cy="8743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t>COMPETENŢE EMOŢIONALE</a:t>
            </a:r>
            <a:endParaRPr lang="en-US" dirty="0"/>
          </a:p>
        </p:txBody>
      </p:sp>
      <p:cxnSp>
        <p:nvCxnSpPr>
          <p:cNvPr id="27" name="Straight Arrow Connector 26"/>
          <p:cNvCxnSpPr/>
          <p:nvPr/>
        </p:nvCxnSpPr>
        <p:spPr>
          <a:xfrm flipV="1">
            <a:off x="1808018" y="4876800"/>
            <a:ext cx="0" cy="1020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688523" y="3276600"/>
            <a:ext cx="21717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o-RO" b="1" dirty="0">
                <a:solidFill>
                  <a:schemeClr val="tx1"/>
                </a:solidFill>
              </a:rPr>
              <a:t>COPILĂRIE</a:t>
            </a:r>
            <a:endParaRPr lang="en-US" b="1" dirty="0">
              <a:solidFill>
                <a:schemeClr val="tx1"/>
              </a:solidFill>
            </a:endParaRPr>
          </a:p>
        </p:txBody>
      </p:sp>
      <p:cxnSp>
        <p:nvCxnSpPr>
          <p:cNvPr id="31" name="Straight Arrow Connector 30"/>
          <p:cNvCxnSpPr/>
          <p:nvPr/>
        </p:nvCxnSpPr>
        <p:spPr>
          <a:xfrm>
            <a:off x="5119255" y="5176638"/>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005945" y="3294407"/>
            <a:ext cx="21717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o-RO" b="1" dirty="0">
                <a:solidFill>
                  <a:schemeClr val="tx1"/>
                </a:solidFill>
              </a:rPr>
              <a:t>VIAŢA ADULTĂ</a:t>
            </a:r>
            <a:endParaRPr lang="en-US" b="1" dirty="0">
              <a:solidFill>
                <a:schemeClr val="tx1"/>
              </a:solidFill>
            </a:endParaRPr>
          </a:p>
        </p:txBody>
      </p:sp>
      <p:sp>
        <p:nvSpPr>
          <p:cNvPr id="33" name="Rounded Rectangle 32"/>
          <p:cNvSpPr/>
          <p:nvPr/>
        </p:nvSpPr>
        <p:spPr>
          <a:xfrm>
            <a:off x="6172200" y="4114800"/>
            <a:ext cx="2053936" cy="1971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a:solidFill>
                  <a:schemeClr val="bg1"/>
                </a:solidFill>
              </a:rPr>
              <a:t>ADAPTARE EMOŢIONALĂ ŞI SOCIALĂ OPTIMĂ</a:t>
            </a:r>
          </a:p>
          <a:p>
            <a:pPr algn="ctr"/>
            <a:r>
              <a:rPr lang="ro-RO" sz="1400" dirty="0">
                <a:solidFill>
                  <a:schemeClr val="bg1"/>
                </a:solidFill>
              </a:rPr>
              <a:t>(IQ + INTELIGENŢĂ EMOŢIONALĂ)</a:t>
            </a:r>
            <a:endParaRPr lang="en-US" sz="1400" dirty="0">
              <a:solidFill>
                <a:schemeClr val="bg1"/>
              </a:solidFill>
            </a:endParaRPr>
          </a:p>
        </p:txBody>
      </p:sp>
      <p:sp>
        <p:nvSpPr>
          <p:cNvPr id="35" name="Content Placeholder 34"/>
          <p:cNvSpPr>
            <a:spLocks noGrp="1"/>
          </p:cNvSpPr>
          <p:nvPr>
            <p:ph sz="quarter" idx="1"/>
          </p:nvPr>
        </p:nvSpPr>
        <p:spPr>
          <a:xfrm>
            <a:off x="304800" y="310761"/>
            <a:ext cx="8229600" cy="2203840"/>
          </a:xfrm>
        </p:spPr>
        <p:txBody>
          <a:bodyPr>
            <a:normAutofit fontScale="85000" lnSpcReduction="10000"/>
          </a:bodyPr>
          <a:lstStyle/>
          <a:p>
            <a:pPr marL="0" indent="0">
              <a:buNone/>
            </a:pPr>
            <a:r>
              <a:rPr lang="ro-RO" dirty="0"/>
              <a:t>	</a:t>
            </a:r>
            <a:r>
              <a:rPr lang="ro-RO" b="1" dirty="0"/>
              <a:t>Inteligenţa emoţională</a:t>
            </a:r>
            <a:r>
              <a:rPr lang="ro-RO" dirty="0"/>
              <a:t> din viaţa adultă îşi are originea în </a:t>
            </a:r>
            <a:r>
              <a:rPr lang="ro-RO" i="1" dirty="0"/>
              <a:t>dezvoltarea competenţelor emoţionale şi sociale </a:t>
            </a:r>
            <a:r>
              <a:rPr lang="ro-RO" dirty="0"/>
              <a:t>din perioada preşcolară, aceasta fiind o perioadă de achiziţii fundamentale în plan emoţional, social şi cognitiv.</a:t>
            </a:r>
          </a:p>
          <a:p>
            <a:pPr marL="0" indent="0">
              <a:buNone/>
            </a:pPr>
            <a:r>
              <a:rPr lang="ro-RO" dirty="0"/>
              <a:t>	Ca urmare, aceasta este perioada cea mai indicată pentru dezvoltarea şi optimizarea competenţelor emoţionale şi sociale esenţiale pentru funcţionarea şi adaptarea în viaţa adultă. </a:t>
            </a:r>
            <a:endParaRPr lang="en-US" dirty="0"/>
          </a:p>
        </p:txBody>
      </p:sp>
    </p:spTree>
    <p:extLst>
      <p:ext uri="{BB962C8B-B14F-4D97-AF65-F5344CB8AC3E}">
        <p14:creationId xmlns:p14="http://schemas.microsoft.com/office/powerpoint/2010/main" val="3694288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609600"/>
            <a:ext cx="7467600" cy="5257800"/>
          </a:xfrm>
        </p:spPr>
        <p:txBody>
          <a:bodyPr>
            <a:normAutofit fontScale="70000" lnSpcReduction="20000"/>
          </a:bodyPr>
          <a:lstStyle/>
          <a:p>
            <a:pPr marL="0" indent="0" algn="ctr">
              <a:buNone/>
            </a:pPr>
            <a:r>
              <a:rPr lang="vi-VN" b="1" dirty="0">
                <a:solidFill>
                  <a:srgbClr val="C00000"/>
                </a:solidFill>
                <a:latin typeface="Times New Roman" pitchFamily="18" charset="0"/>
                <a:cs typeface="Times New Roman" pitchFamily="18" charset="0"/>
              </a:rPr>
              <a:t>„</a:t>
            </a:r>
            <a:r>
              <a:rPr lang="ro-RO" b="1" dirty="0">
                <a:solidFill>
                  <a:srgbClr val="C00000"/>
                </a:solidFill>
                <a:latin typeface="Times New Roman" pitchFamily="18" charset="0"/>
                <a:cs typeface="Times New Roman" pitchFamily="18" charset="0"/>
              </a:rPr>
              <a:t>CURSA CU OBSTACOLE”</a:t>
            </a:r>
          </a:p>
          <a:p>
            <a:pPr marL="0" indent="0" algn="ctr">
              <a:buNone/>
            </a:pPr>
            <a:endParaRPr lang="vi-VN" b="1" dirty="0">
              <a:solidFill>
                <a:schemeClr val="accent3">
                  <a:lumMod val="50000"/>
                </a:schemeClr>
              </a:solidFill>
              <a:latin typeface="Times New Roman" pitchFamily="18" charset="0"/>
              <a:cs typeface="Times New Roman" pitchFamily="18" charset="0"/>
            </a:endParaRPr>
          </a:p>
          <a:p>
            <a:pPr marL="0" indent="0">
              <a:buNone/>
            </a:pPr>
            <a:r>
              <a:rPr lang="ro-RO" b="1" dirty="0">
                <a:solidFill>
                  <a:schemeClr val="accent3">
                    <a:lumMod val="50000"/>
                  </a:schemeClr>
                </a:solidFill>
                <a:latin typeface="Times New Roman" pitchFamily="18" charset="0"/>
                <a:cs typeface="Times New Roman" pitchFamily="18" charset="0"/>
              </a:rPr>
              <a:t>     </a:t>
            </a:r>
            <a:r>
              <a:rPr lang="vi-VN" b="1" dirty="0">
                <a:solidFill>
                  <a:srgbClr val="C00000"/>
                </a:solidFill>
                <a:latin typeface="Times New Roman" pitchFamily="18" charset="0"/>
                <a:cs typeface="Times New Roman" pitchFamily="18" charset="0"/>
              </a:rPr>
              <a:t>Obiective:</a:t>
            </a:r>
            <a:r>
              <a:rPr lang="ro-RO" b="1" dirty="0">
                <a:solidFill>
                  <a:srgbClr val="C00000"/>
                </a:solidFill>
                <a:latin typeface="Times New Roman" pitchFamily="18" charset="0"/>
                <a:cs typeface="Times New Roman" pitchFamily="18" charset="0"/>
              </a:rPr>
              <a:t> </a:t>
            </a:r>
            <a:r>
              <a:rPr lang="vi-VN" dirty="0">
                <a:latin typeface="Times New Roman" pitchFamily="18" charset="0"/>
                <a:cs typeface="Times New Roman" pitchFamily="18" charset="0"/>
              </a:rPr>
              <a:t>-</a:t>
            </a:r>
            <a:r>
              <a:rPr lang="ro-RO" dirty="0">
                <a:latin typeface="Times New Roman" pitchFamily="18" charset="0"/>
                <a:cs typeface="Times New Roman" pitchFamily="18" charset="0"/>
              </a:rPr>
              <a:t> </a:t>
            </a:r>
            <a:r>
              <a:rPr lang="vi-VN" dirty="0">
                <a:latin typeface="Times New Roman" pitchFamily="18" charset="0"/>
                <a:cs typeface="Times New Roman" pitchFamily="18" charset="0"/>
              </a:rPr>
              <a:t>să-şi dezvolte abilităţile de cooperare în joc;</a:t>
            </a:r>
          </a:p>
          <a:p>
            <a:pPr marL="0" indent="0">
              <a:buNone/>
            </a:pPr>
            <a:r>
              <a:rPr lang="ro-RO" dirty="0">
                <a:latin typeface="Times New Roman" pitchFamily="18" charset="0"/>
                <a:cs typeface="Times New Roman" pitchFamily="18" charset="0"/>
              </a:rPr>
              <a:t>	          </a:t>
            </a:r>
            <a:r>
              <a:rPr lang="vi-VN" dirty="0">
                <a:latin typeface="Times New Roman" pitchFamily="18" charset="0"/>
                <a:cs typeface="Times New Roman" pitchFamily="18" charset="0"/>
              </a:rPr>
              <a:t>-</a:t>
            </a:r>
            <a:r>
              <a:rPr lang="ro-RO" dirty="0">
                <a:latin typeface="Times New Roman" pitchFamily="18" charset="0"/>
                <a:cs typeface="Times New Roman" pitchFamily="18" charset="0"/>
              </a:rPr>
              <a:t> </a:t>
            </a:r>
            <a:r>
              <a:rPr lang="vi-VN" dirty="0">
                <a:latin typeface="Times New Roman" pitchFamily="18" charset="0"/>
                <a:cs typeface="Times New Roman" pitchFamily="18" charset="0"/>
              </a:rPr>
              <a:t>să dezvolte încredere în ceilalţi;</a:t>
            </a:r>
          </a:p>
          <a:p>
            <a:pPr marL="0" indent="0">
              <a:buNone/>
            </a:pPr>
            <a:r>
              <a:rPr lang="ro-RO" dirty="0">
                <a:latin typeface="Times New Roman" pitchFamily="18" charset="0"/>
                <a:cs typeface="Times New Roman" pitchFamily="18" charset="0"/>
              </a:rPr>
              <a:t>	          </a:t>
            </a:r>
            <a:r>
              <a:rPr lang="vi-VN" dirty="0">
                <a:latin typeface="Times New Roman" pitchFamily="18" charset="0"/>
                <a:cs typeface="Times New Roman" pitchFamily="18" charset="0"/>
              </a:rPr>
              <a:t>-</a:t>
            </a:r>
            <a:r>
              <a:rPr lang="ro-RO" dirty="0">
                <a:latin typeface="Times New Roman" pitchFamily="18" charset="0"/>
                <a:cs typeface="Times New Roman" pitchFamily="18" charset="0"/>
              </a:rPr>
              <a:t> </a:t>
            </a:r>
            <a:r>
              <a:rPr lang="vi-VN" dirty="0">
                <a:latin typeface="Times New Roman" pitchFamily="18" charset="0"/>
                <a:cs typeface="Times New Roman" pitchFamily="18" charset="0"/>
              </a:rPr>
              <a:t>să înveţe copiii să ofere ajutor.</a:t>
            </a:r>
          </a:p>
          <a:p>
            <a:pPr marL="0" indent="0">
              <a:buNone/>
            </a:pPr>
            <a:endParaRPr lang="ro-RO" dirty="0">
              <a:latin typeface="Times New Roman" pitchFamily="18" charset="0"/>
              <a:cs typeface="Times New Roman" pitchFamily="18" charset="0"/>
            </a:endParaRPr>
          </a:p>
          <a:p>
            <a:pPr marL="0" indent="0">
              <a:buNone/>
            </a:pPr>
            <a:r>
              <a:rPr lang="ro-RO" b="1" dirty="0">
                <a:solidFill>
                  <a:srgbClr val="C00000"/>
                </a:solidFill>
                <a:latin typeface="Times New Roman" pitchFamily="18" charset="0"/>
                <a:cs typeface="Times New Roman" pitchFamily="18" charset="0"/>
              </a:rPr>
              <a:t>     </a:t>
            </a:r>
            <a:r>
              <a:rPr lang="vi-VN" b="1" dirty="0">
                <a:solidFill>
                  <a:srgbClr val="C00000"/>
                </a:solidFill>
                <a:latin typeface="Times New Roman" pitchFamily="18" charset="0"/>
                <a:cs typeface="Times New Roman" pitchFamily="18" charset="0"/>
              </a:rPr>
              <a:t>Materiale: </a:t>
            </a:r>
            <a:r>
              <a:rPr lang="vi-VN" dirty="0">
                <a:latin typeface="Times New Roman" pitchFamily="18" charset="0"/>
                <a:cs typeface="Times New Roman" pitchFamily="18" charset="0"/>
              </a:rPr>
              <a:t>diferite obiecte din sala grupei, eşarfă</a:t>
            </a:r>
          </a:p>
          <a:p>
            <a:pPr marL="0" indent="0">
              <a:buNone/>
            </a:pPr>
            <a:r>
              <a:rPr lang="ro-RO" b="1" dirty="0">
                <a:solidFill>
                  <a:schemeClr val="accent3">
                    <a:lumMod val="50000"/>
                  </a:schemeClr>
                </a:solidFill>
                <a:latin typeface="Times New Roman" pitchFamily="18" charset="0"/>
                <a:cs typeface="Times New Roman" pitchFamily="18" charset="0"/>
              </a:rPr>
              <a:t>     </a:t>
            </a:r>
            <a:r>
              <a:rPr lang="ro-RO" b="1" dirty="0">
                <a:solidFill>
                  <a:srgbClr val="C00000"/>
                </a:solidFill>
                <a:latin typeface="Times New Roman" pitchFamily="18" charset="0"/>
                <a:cs typeface="Times New Roman" pitchFamily="18" charset="0"/>
              </a:rPr>
              <a:t>Mod de desfăşurare</a:t>
            </a:r>
            <a:r>
              <a:rPr lang="vi-VN" b="1" dirty="0">
                <a:solidFill>
                  <a:srgbClr val="C00000"/>
                </a:solidFill>
                <a:latin typeface="Times New Roman" pitchFamily="18" charset="0"/>
                <a:cs typeface="Times New Roman" pitchFamily="18" charset="0"/>
              </a:rPr>
              <a:t>:</a:t>
            </a:r>
          </a:p>
          <a:p>
            <a:pPr marL="0" indent="0">
              <a:buNone/>
            </a:pPr>
            <a:r>
              <a:rPr lang="ro-RO" dirty="0">
                <a:latin typeface="Times New Roman" pitchFamily="18" charset="0"/>
                <a:cs typeface="Times New Roman" pitchFamily="18" charset="0"/>
              </a:rPr>
              <a:t>	</a:t>
            </a:r>
            <a:r>
              <a:rPr lang="vi-VN" dirty="0">
                <a:latin typeface="Times New Roman" pitchFamily="18" charset="0"/>
                <a:cs typeface="Times New Roman" pitchFamily="18" charset="0"/>
              </a:rPr>
              <a:t>Aranjaţi obiectele de mobilier, astfel încât ele să devină obstacole pe care copiii vor trebui să le evite. </a:t>
            </a:r>
            <a:endParaRPr lang="ro-RO" dirty="0">
              <a:latin typeface="Times New Roman" pitchFamily="18" charset="0"/>
              <a:cs typeface="Times New Roman" pitchFamily="18" charset="0"/>
            </a:endParaRPr>
          </a:p>
          <a:p>
            <a:pPr marL="0" indent="0">
              <a:buNone/>
            </a:pPr>
            <a:r>
              <a:rPr lang="ro-RO" dirty="0">
                <a:latin typeface="Times New Roman" pitchFamily="18" charset="0"/>
                <a:cs typeface="Times New Roman" pitchFamily="18" charset="0"/>
              </a:rPr>
              <a:t>	</a:t>
            </a:r>
            <a:r>
              <a:rPr lang="vi-VN" dirty="0">
                <a:latin typeface="Times New Roman" pitchFamily="18" charset="0"/>
                <a:cs typeface="Times New Roman" pitchFamily="18" charset="0"/>
              </a:rPr>
              <a:t>Un copil va fi legat la ochi cu o eşarfă, în timp ce altul îl 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atinge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pe</a:t>
            </a:r>
            <a:r>
              <a:rPr lang="en-US" dirty="0">
                <a:latin typeface="Times New Roman" pitchFamily="18" charset="0"/>
                <a:cs typeface="Times New Roman" pitchFamily="18" charset="0"/>
              </a:rPr>
              <a:t> um</a:t>
            </a:r>
            <a:r>
              <a:rPr lang="ro-RO" dirty="0">
                <a:latin typeface="Times New Roman" pitchFamily="18" charset="0"/>
                <a:cs typeface="Times New Roman" pitchFamily="18" charset="0"/>
              </a:rPr>
              <a:t>ărul drept (pentru a face un pas spre dreapta), pe umărul stâng (pentru a face un pas spre stânga) si pe cap (pentru a face un pas inainte)</a:t>
            </a:r>
            <a:r>
              <a:rPr lang="vi-VN" dirty="0">
                <a:latin typeface="Times New Roman" pitchFamily="18" charset="0"/>
                <a:cs typeface="Times New Roman" pitchFamily="18" charset="0"/>
              </a:rPr>
              <a:t> </a:t>
            </a:r>
            <a:r>
              <a:rPr lang="ro-RO" dirty="0">
                <a:latin typeface="Times New Roman" pitchFamily="18" charset="0"/>
                <a:cs typeface="Times New Roman" pitchFamily="18" charset="0"/>
              </a:rPr>
              <a:t>pentru  </a:t>
            </a:r>
            <a:r>
              <a:rPr lang="vi-VN" dirty="0">
                <a:latin typeface="Times New Roman" pitchFamily="18" charset="0"/>
                <a:cs typeface="Times New Roman" pitchFamily="18" charset="0"/>
              </a:rPr>
              <a:t>a</a:t>
            </a:r>
            <a:r>
              <a:rPr lang="ro-RO" dirty="0">
                <a:latin typeface="Times New Roman" pitchFamily="18" charset="0"/>
                <a:cs typeface="Times New Roman" pitchFamily="18" charset="0"/>
              </a:rPr>
              <a:t>-l</a:t>
            </a:r>
            <a:r>
              <a:rPr lang="vi-VN" dirty="0">
                <a:latin typeface="Times New Roman" pitchFamily="18" charset="0"/>
                <a:cs typeface="Times New Roman" pitchFamily="18" charset="0"/>
              </a:rPr>
              <a:t> ghida printre obstacole până la punctul de sosire. </a:t>
            </a:r>
            <a:endParaRPr lang="ro-RO" dirty="0">
              <a:latin typeface="Times New Roman" pitchFamily="18" charset="0"/>
              <a:cs typeface="Times New Roman" pitchFamily="18" charset="0"/>
            </a:endParaRPr>
          </a:p>
          <a:p>
            <a:pPr marL="0" indent="0">
              <a:buNone/>
            </a:pPr>
            <a:r>
              <a:rPr lang="ro-RO" dirty="0">
                <a:latin typeface="Times New Roman" pitchFamily="18" charset="0"/>
                <a:cs typeface="Times New Roman" pitchFamily="18" charset="0"/>
              </a:rPr>
              <a:t>	</a:t>
            </a:r>
            <a:r>
              <a:rPr lang="vi-VN" dirty="0">
                <a:latin typeface="Times New Roman" pitchFamily="18" charset="0"/>
                <a:cs typeface="Times New Roman" pitchFamily="18" charset="0"/>
              </a:rPr>
              <a:t>Repetaţi acest joc până când fiecare copil a participat la joc.</a:t>
            </a:r>
            <a:endParaRPr lang="ro-RO" dirty="0">
              <a:latin typeface="Times New Roman" pitchFamily="18" charset="0"/>
              <a:cs typeface="Times New Roman" pitchFamily="18" charset="0"/>
            </a:endParaRPr>
          </a:p>
          <a:p>
            <a:pPr marL="0" indent="0">
              <a:buNone/>
            </a:pPr>
            <a:endParaRPr lang="vi-VN" dirty="0">
              <a:latin typeface="Times New Roman" pitchFamily="18" charset="0"/>
              <a:cs typeface="Times New Roman" pitchFamily="18" charset="0"/>
            </a:endParaRPr>
          </a:p>
          <a:p>
            <a:pPr marL="0" indent="0">
              <a:buNone/>
            </a:pPr>
            <a:r>
              <a:rPr lang="ro-RO" b="1" dirty="0">
                <a:solidFill>
                  <a:srgbClr val="C00000"/>
                </a:solidFill>
                <a:latin typeface="Times New Roman" pitchFamily="18" charset="0"/>
                <a:cs typeface="Times New Roman" pitchFamily="18" charset="0"/>
              </a:rPr>
              <a:t>     Avantaje:</a:t>
            </a:r>
            <a:endParaRPr lang="vi-VN" b="1" dirty="0">
              <a:solidFill>
                <a:srgbClr val="C00000"/>
              </a:solidFill>
              <a:latin typeface="Times New Roman" pitchFamily="18" charset="0"/>
              <a:cs typeface="Times New Roman" pitchFamily="18" charset="0"/>
            </a:endParaRPr>
          </a:p>
          <a:p>
            <a:pPr marL="0" indent="0">
              <a:buNone/>
            </a:pPr>
            <a:r>
              <a:rPr lang="ro-RO" dirty="0">
                <a:latin typeface="Times New Roman" pitchFamily="18" charset="0"/>
                <a:cs typeface="Times New Roman" pitchFamily="18" charset="0"/>
              </a:rPr>
              <a:t>	</a:t>
            </a:r>
            <a:r>
              <a:rPr lang="vi-VN" dirty="0">
                <a:latin typeface="Times New Roman" pitchFamily="18" charset="0"/>
                <a:cs typeface="Times New Roman" pitchFamily="18" charset="0"/>
              </a:rPr>
              <a:t>-</a:t>
            </a:r>
            <a:r>
              <a:rPr lang="ro-RO" dirty="0">
                <a:latin typeface="Times New Roman" pitchFamily="18" charset="0"/>
                <a:cs typeface="Times New Roman" pitchFamily="18" charset="0"/>
              </a:rPr>
              <a:t> </a:t>
            </a:r>
            <a:r>
              <a:rPr lang="vi-VN" dirty="0">
                <a:latin typeface="Times New Roman" pitchFamily="18" charset="0"/>
                <a:cs typeface="Times New Roman" pitchFamily="18" charset="0"/>
              </a:rPr>
              <a:t>prin această activitate, copiii învaţă să ofere ajutorul, exersează oferirea ajutorului şi învaţă să acorde încredere celorlalţi.</a:t>
            </a:r>
          </a:p>
          <a:p>
            <a:endParaRPr lang="en-US" dirty="0"/>
          </a:p>
        </p:txBody>
      </p:sp>
    </p:spTree>
    <p:extLst>
      <p:ext uri="{BB962C8B-B14F-4D97-AF65-F5344CB8AC3E}">
        <p14:creationId xmlns:p14="http://schemas.microsoft.com/office/powerpoint/2010/main" val="2838403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761" y="3547257"/>
            <a:ext cx="2728950" cy="3190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548" y="3530197"/>
            <a:ext cx="2606005" cy="3190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0308" y="145223"/>
            <a:ext cx="2606004" cy="3310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4212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99811"/>
            <a:ext cx="2800350" cy="32529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18235"/>
            <a:ext cx="2724150" cy="3234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00" y="118235"/>
            <a:ext cx="2628900" cy="3234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3505200"/>
            <a:ext cx="2800350"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6941" y="3505200"/>
            <a:ext cx="2733809"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6501" y="3505199"/>
            <a:ext cx="2628899" cy="3276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251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8" y="30924"/>
            <a:ext cx="9134341" cy="681205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68782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Bibliografie:</a:t>
            </a:r>
            <a:endParaRPr lang="en-US" dirty="0"/>
          </a:p>
        </p:txBody>
      </p:sp>
      <p:sp>
        <p:nvSpPr>
          <p:cNvPr id="3" name="Content Placeholder 2"/>
          <p:cNvSpPr>
            <a:spLocks noGrp="1"/>
          </p:cNvSpPr>
          <p:nvPr>
            <p:ph sz="quarter" idx="1"/>
          </p:nvPr>
        </p:nvSpPr>
        <p:spPr/>
        <p:txBody>
          <a:bodyPr/>
          <a:lstStyle/>
          <a:p>
            <a:r>
              <a:rPr lang="ro-RO" dirty="0"/>
              <a:t>Catrinel A. Ştefan, Kallay Eva, </a:t>
            </a:r>
            <a:r>
              <a:rPr lang="ro-RO" i="1" dirty="0"/>
              <a:t>„Dezvoltarea competenţelor emoţionale şi sociale la preşcolari”, </a:t>
            </a:r>
            <a:r>
              <a:rPr lang="ro-RO" dirty="0"/>
              <a:t>editura ASCR, Cluj-Napoca, 2010.</a:t>
            </a:r>
          </a:p>
          <a:p>
            <a:r>
              <a:rPr lang="en-US" dirty="0" err="1"/>
              <a:t>Baban</a:t>
            </a:r>
            <a:r>
              <a:rPr lang="en-US" dirty="0"/>
              <a:t> Adriana, </a:t>
            </a:r>
            <a:r>
              <a:rPr lang="en-US" i="1" dirty="0"/>
              <a:t>„</a:t>
            </a:r>
            <a:r>
              <a:rPr lang="en-US" i="1" dirty="0" err="1"/>
              <a:t>Consiliere</a:t>
            </a:r>
            <a:r>
              <a:rPr lang="en-US" i="1" dirty="0"/>
              <a:t> </a:t>
            </a:r>
            <a:r>
              <a:rPr lang="en-US" i="1" dirty="0" err="1"/>
              <a:t>educationala</a:t>
            </a:r>
            <a:r>
              <a:rPr lang="en-US" i="1" dirty="0"/>
              <a:t>”</a:t>
            </a:r>
            <a:r>
              <a:rPr lang="ro-RO" i="1" dirty="0"/>
              <a:t>, </a:t>
            </a:r>
            <a:r>
              <a:rPr lang="en-US" dirty="0" err="1"/>
              <a:t>Editura</a:t>
            </a:r>
            <a:r>
              <a:rPr lang="en-US" dirty="0"/>
              <a:t> ASCR, Cluj-Napoca, 2011;</a:t>
            </a:r>
          </a:p>
          <a:p>
            <a:r>
              <a:rPr lang="en-US" dirty="0" err="1"/>
              <a:t>Botis</a:t>
            </a:r>
            <a:r>
              <a:rPr lang="en-US" dirty="0"/>
              <a:t> Adina, </a:t>
            </a:r>
            <a:r>
              <a:rPr lang="en-US" dirty="0" err="1"/>
              <a:t>Loredana</a:t>
            </a:r>
            <a:r>
              <a:rPr lang="en-US" dirty="0"/>
              <a:t> </a:t>
            </a:r>
            <a:r>
              <a:rPr lang="en-US" dirty="0" err="1"/>
              <a:t>Mihalca</a:t>
            </a:r>
            <a:r>
              <a:rPr lang="en-US" dirty="0"/>
              <a:t>, </a:t>
            </a:r>
            <a:r>
              <a:rPr lang="en-US" i="1" dirty="0"/>
              <a:t>„</a:t>
            </a:r>
            <a:r>
              <a:rPr lang="en-US" i="1" dirty="0" err="1"/>
              <a:t>Ghid</a:t>
            </a:r>
            <a:r>
              <a:rPr lang="en-US" i="1" dirty="0"/>
              <a:t> </a:t>
            </a:r>
            <a:r>
              <a:rPr lang="en-US" i="1" dirty="0" err="1"/>
              <a:t>pentru</a:t>
            </a:r>
            <a:r>
              <a:rPr lang="ro-RO" i="1" dirty="0"/>
              <a:t> </a:t>
            </a:r>
            <a:r>
              <a:rPr lang="en-US" i="1" dirty="0" err="1"/>
              <a:t>cadrele</a:t>
            </a:r>
            <a:r>
              <a:rPr lang="en-US" i="1" dirty="0"/>
              <a:t> </a:t>
            </a:r>
            <a:r>
              <a:rPr lang="en-US" i="1" dirty="0" err="1"/>
              <a:t>didactice</a:t>
            </a:r>
            <a:r>
              <a:rPr lang="en-US" i="1" dirty="0"/>
              <a:t> din </a:t>
            </a:r>
            <a:r>
              <a:rPr lang="ro-RO" i="1" dirty="0"/>
              <a:t>î</a:t>
            </a:r>
            <a:r>
              <a:rPr lang="en-US" i="1" dirty="0" err="1"/>
              <a:t>nva</a:t>
            </a:r>
            <a:r>
              <a:rPr lang="ro-RO" i="1" dirty="0"/>
              <a:t>ăţă</a:t>
            </a:r>
            <a:r>
              <a:rPr lang="en-US" i="1" dirty="0"/>
              <a:t>m</a:t>
            </a:r>
            <a:r>
              <a:rPr lang="ro-RO" i="1" dirty="0"/>
              <a:t>â</a:t>
            </a:r>
            <a:r>
              <a:rPr lang="en-US" i="1" dirty="0" err="1"/>
              <a:t>ntul</a:t>
            </a:r>
            <a:r>
              <a:rPr lang="en-US" i="1" dirty="0"/>
              <a:t> pre</a:t>
            </a:r>
            <a:r>
              <a:rPr lang="ro-RO" i="1" dirty="0"/>
              <a:t>ş</a:t>
            </a:r>
            <a:r>
              <a:rPr lang="en-US" i="1" dirty="0" err="1"/>
              <a:t>colar</a:t>
            </a:r>
            <a:r>
              <a:rPr lang="en-US" i="1" dirty="0"/>
              <a:t>”</a:t>
            </a:r>
            <a:r>
              <a:rPr lang="en-US" dirty="0"/>
              <a:t>, 2007;</a:t>
            </a:r>
          </a:p>
        </p:txBody>
      </p:sp>
    </p:spTree>
    <p:extLst>
      <p:ext uri="{BB962C8B-B14F-4D97-AF65-F5344CB8AC3E}">
        <p14:creationId xmlns:p14="http://schemas.microsoft.com/office/powerpoint/2010/main" val="3747178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28600"/>
            <a:ext cx="8001000" cy="1077218"/>
          </a:xfrm>
          <a:prstGeom prst="rect">
            <a:avLst/>
          </a:prstGeom>
          <a:noFill/>
        </p:spPr>
        <p:txBody>
          <a:bodyPr wrap="square" rtlCol="0">
            <a:spAutoFit/>
          </a:bodyPr>
          <a:lstStyle/>
          <a:p>
            <a:r>
              <a:rPr lang="ro-RO" sz="2000" b="1" dirty="0">
                <a:solidFill>
                  <a:schemeClr val="accent2">
                    <a:lumMod val="75000"/>
                  </a:schemeClr>
                </a:solidFill>
              </a:rPr>
              <a:t>	</a:t>
            </a:r>
            <a:r>
              <a:rPr lang="vi-VN" sz="2000" b="1" dirty="0">
                <a:solidFill>
                  <a:schemeClr val="accent2">
                    <a:lumMod val="75000"/>
                  </a:schemeClr>
                </a:solidFill>
              </a:rPr>
              <a:t>Competenţele sociale </a:t>
            </a:r>
            <a:r>
              <a:rPr lang="vi-VN" sz="2000" dirty="0"/>
              <a:t>se referă la abilitatea copiilor de a forma relaţii sociale funcţionale cu ceilalţi copii şi adulţii din viaţa lor.</a:t>
            </a:r>
            <a:endParaRPr lang="ro-RO" sz="2000" dirty="0"/>
          </a:p>
          <a:p>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1469798854"/>
              </p:ext>
            </p:extLst>
          </p:nvPr>
        </p:nvGraphicFramePr>
        <p:xfrm>
          <a:off x="228600" y="990600"/>
          <a:ext cx="8458200" cy="4684307"/>
        </p:xfrm>
        <a:graphic>
          <a:graphicData uri="http://schemas.openxmlformats.org/drawingml/2006/table">
            <a:tbl>
              <a:tblPr firstRow="1" bandRow="1">
                <a:tableStyleId>{21E4AEA4-8DFA-4A89-87EB-49C32662AFE0}</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752387">
                <a:tc gridSpan="2">
                  <a:txBody>
                    <a:bodyPr/>
                    <a:lstStyle/>
                    <a:p>
                      <a:r>
                        <a:rPr lang="ro-RO" dirty="0"/>
                        <a:t>Tipuri de competenţe sociale</a:t>
                      </a:r>
                      <a:endParaRPr lang="en-US" dirty="0"/>
                    </a:p>
                  </a:txBody>
                  <a:tcPr/>
                </a:tc>
                <a:tc hMerge="1">
                  <a:txBody>
                    <a:bodyPr/>
                    <a:lstStyle/>
                    <a:p>
                      <a:endParaRPr lang="en-US" dirty="0"/>
                    </a:p>
                  </a:txBody>
                  <a:tcPr/>
                </a:tc>
                <a:tc>
                  <a:txBody>
                    <a:bodyPr/>
                    <a:lstStyle/>
                    <a:p>
                      <a:r>
                        <a:rPr lang="ro-RO" dirty="0"/>
                        <a:t>Exemple de competenţe</a:t>
                      </a:r>
                      <a:endParaRPr lang="en-US" dirty="0"/>
                    </a:p>
                  </a:txBody>
                  <a:tcPr/>
                </a:tc>
                <a:extLst>
                  <a:ext uri="{0D108BD9-81ED-4DB2-BD59-A6C34878D82A}">
                    <a16:rowId xmlns:a16="http://schemas.microsoft.com/office/drawing/2014/main" val="10000"/>
                  </a:ext>
                </a:extLst>
              </a:tr>
              <a:tr h="2401850">
                <a:tc>
                  <a:txBody>
                    <a:bodyPr/>
                    <a:lstStyle/>
                    <a:p>
                      <a:r>
                        <a:rPr lang="ro-RO" sz="1600" dirty="0"/>
                        <a:t>I. Interpersonale</a:t>
                      </a:r>
                      <a:endParaRPr lang="en-US" sz="1600" dirty="0"/>
                    </a:p>
                  </a:txBody>
                  <a:tcPr/>
                </a:tc>
                <a:tc>
                  <a:txBody>
                    <a:bodyPr/>
                    <a:lstStyle/>
                    <a:p>
                      <a:r>
                        <a:rPr lang="ro-RO" sz="1600" dirty="0"/>
                        <a:t>A. Relaţionare socială</a:t>
                      </a:r>
                      <a:endParaRPr lang="en-US" sz="1600" dirty="0"/>
                    </a:p>
                  </a:txBody>
                  <a:tcPr/>
                </a:tc>
                <a:tc>
                  <a:txBody>
                    <a:bodyPr/>
                    <a:lstStyle/>
                    <a:p>
                      <a:pPr marL="342900" indent="-342900">
                        <a:buAutoNum type="arabicPeriod"/>
                      </a:pPr>
                      <a:r>
                        <a:rPr lang="ro-RO" sz="1600" dirty="0"/>
                        <a:t>Interacţionează cu</a:t>
                      </a:r>
                      <a:r>
                        <a:rPr lang="ro-RO" sz="1600" baseline="0" dirty="0"/>
                        <a:t> alţi copii prin jocuri adecvate vârstei;</a:t>
                      </a:r>
                    </a:p>
                    <a:p>
                      <a:pPr marL="342900" indent="-342900">
                        <a:buAutoNum type="arabicPeriod"/>
                      </a:pPr>
                      <a:r>
                        <a:rPr lang="ro-RO" sz="1600" baseline="0" dirty="0"/>
                        <a:t>Iniţiază interacţiuni cu ceilalţi copii;</a:t>
                      </a:r>
                    </a:p>
                    <a:p>
                      <a:pPr marL="342900" indent="-342900">
                        <a:buAutoNum type="arabicPeriod"/>
                      </a:pPr>
                      <a:r>
                        <a:rPr lang="ro-RO" sz="1600" baseline="0" dirty="0"/>
                        <a:t>Împarte obiecte/jucării;</a:t>
                      </a:r>
                    </a:p>
                    <a:p>
                      <a:pPr marL="342900" indent="-342900">
                        <a:buAutoNum type="arabicPeriod"/>
                      </a:pPr>
                      <a:r>
                        <a:rPr lang="ro-RO" sz="1600" baseline="0" dirty="0"/>
                        <a:t>Oferă şi cere ajutor;</a:t>
                      </a:r>
                    </a:p>
                    <a:p>
                      <a:pPr marL="342900" indent="-342900">
                        <a:buAutoNum type="arabicPeriod"/>
                      </a:pPr>
                      <a:r>
                        <a:rPr lang="ro-RO" sz="1600" baseline="0" dirty="0"/>
                        <a:t>Îşi aşteaptă rândul;</a:t>
                      </a:r>
                    </a:p>
                    <a:p>
                      <a:pPr marL="342900" indent="-342900">
                        <a:buAutoNum type="arabicPeriod"/>
                      </a:pPr>
                      <a:r>
                        <a:rPr lang="ro-RO" sz="1600" baseline="0" dirty="0"/>
                        <a:t>Utilizează formule de adresare politicoase.</a:t>
                      </a:r>
                      <a:endParaRPr lang="en-US" sz="1600" dirty="0"/>
                    </a:p>
                  </a:txBody>
                  <a:tcPr/>
                </a:tc>
                <a:extLst>
                  <a:ext uri="{0D108BD9-81ED-4DB2-BD59-A6C34878D82A}">
                    <a16:rowId xmlns:a16="http://schemas.microsoft.com/office/drawing/2014/main" val="10001"/>
                  </a:ext>
                </a:extLst>
              </a:tr>
              <a:tr h="549821">
                <a:tc>
                  <a:txBody>
                    <a:bodyPr/>
                    <a:lstStyle/>
                    <a:p>
                      <a:endParaRPr lang="en-US" sz="1600" dirty="0"/>
                    </a:p>
                  </a:txBody>
                  <a:tcPr/>
                </a:tc>
                <a:tc>
                  <a:txBody>
                    <a:bodyPr/>
                    <a:lstStyle/>
                    <a:p>
                      <a:r>
                        <a:rPr lang="ro-RO" sz="1600" dirty="0"/>
                        <a:t>B.</a:t>
                      </a:r>
                      <a:r>
                        <a:rPr lang="ro-RO" sz="1600" baseline="0" dirty="0"/>
                        <a:t> Rezolvare de probleme sociale</a:t>
                      </a:r>
                      <a:endParaRPr lang="en-US" sz="1600" dirty="0"/>
                    </a:p>
                  </a:txBody>
                  <a:tcPr/>
                </a:tc>
                <a:tc>
                  <a:txBody>
                    <a:bodyPr/>
                    <a:lstStyle/>
                    <a:p>
                      <a:r>
                        <a:rPr lang="ro-RO" sz="1600" dirty="0"/>
                        <a:t>1. Rezolvă conflicte</a:t>
                      </a:r>
                      <a:r>
                        <a:rPr lang="ro-RO" sz="1600" baseline="0" dirty="0"/>
                        <a:t> prin strategii adecvate vârstei.</a:t>
                      </a:r>
                      <a:endParaRPr lang="en-US" sz="1600" dirty="0"/>
                    </a:p>
                  </a:txBody>
                  <a:tcPr/>
                </a:tc>
                <a:extLst>
                  <a:ext uri="{0D108BD9-81ED-4DB2-BD59-A6C34878D82A}">
                    <a16:rowId xmlns:a16="http://schemas.microsoft.com/office/drawing/2014/main" val="10002"/>
                  </a:ext>
                </a:extLst>
              </a:tr>
              <a:tr h="781325">
                <a:tc gridSpan="2">
                  <a:txBody>
                    <a:bodyPr/>
                    <a:lstStyle/>
                    <a:p>
                      <a:r>
                        <a:rPr lang="ro-RO" sz="1600" dirty="0"/>
                        <a:t>II. Intrapersonale</a:t>
                      </a:r>
                      <a:endParaRPr lang="en-US" sz="1600" dirty="0"/>
                    </a:p>
                  </a:txBody>
                  <a:tcPr/>
                </a:tc>
                <a:tc hMerge="1">
                  <a:txBody>
                    <a:bodyPr/>
                    <a:lstStyle/>
                    <a:p>
                      <a:endParaRPr lang="en-US" dirty="0"/>
                    </a:p>
                  </a:txBody>
                  <a:tcPr/>
                </a:tc>
                <a:tc>
                  <a:txBody>
                    <a:bodyPr/>
                    <a:lstStyle/>
                    <a:p>
                      <a:pPr marL="342900" indent="-342900">
                        <a:buAutoNum type="arabicPeriod"/>
                      </a:pPr>
                      <a:r>
                        <a:rPr lang="ro-RO" sz="1600" dirty="0"/>
                        <a:t>Respectă regulile;</a:t>
                      </a:r>
                    </a:p>
                    <a:p>
                      <a:pPr marL="342900" indent="-342900">
                        <a:buAutoNum type="arabicPeriod"/>
                      </a:pPr>
                      <a:r>
                        <a:rPr lang="ro-RO" sz="1600" dirty="0"/>
                        <a:t>Tolerează situaţiile care provoacă frustrare.</a:t>
                      </a:r>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113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1" y="255657"/>
            <a:ext cx="8610600" cy="707886"/>
          </a:xfrm>
          <a:prstGeom prst="rect">
            <a:avLst/>
          </a:prstGeom>
        </p:spPr>
        <p:txBody>
          <a:bodyPr wrap="square">
            <a:spAutoFit/>
          </a:bodyPr>
          <a:lstStyle/>
          <a:p>
            <a:r>
              <a:rPr lang="ro-RO" sz="2000" b="1" dirty="0">
                <a:solidFill>
                  <a:schemeClr val="accent2">
                    <a:lumMod val="75000"/>
                  </a:schemeClr>
                </a:solidFill>
                <a:latin typeface="Times New Roman" pitchFamily="18" charset="0"/>
                <a:cs typeface="Times New Roman" pitchFamily="18" charset="0"/>
              </a:rPr>
              <a:t>	</a:t>
            </a:r>
            <a:r>
              <a:rPr lang="vi-VN" sz="2000" b="1" dirty="0">
                <a:solidFill>
                  <a:schemeClr val="accent2">
                    <a:lumMod val="75000"/>
                  </a:schemeClr>
                </a:solidFill>
                <a:latin typeface="Times New Roman" pitchFamily="18" charset="0"/>
                <a:cs typeface="Times New Roman" pitchFamily="18" charset="0"/>
              </a:rPr>
              <a:t>Competenţele</a:t>
            </a:r>
            <a:r>
              <a:rPr lang="ro-RO" sz="2000" b="1" dirty="0">
                <a:solidFill>
                  <a:schemeClr val="accent2">
                    <a:lumMod val="75000"/>
                  </a:schemeClr>
                </a:solidFill>
                <a:latin typeface="Times New Roman" pitchFamily="18" charset="0"/>
                <a:cs typeface="Times New Roman" pitchFamily="18" charset="0"/>
              </a:rPr>
              <a:t> emoţionale </a:t>
            </a:r>
            <a:r>
              <a:rPr lang="ro-RO" sz="2000" dirty="0">
                <a:latin typeface="Times New Roman" pitchFamily="18" charset="0"/>
                <a:cs typeface="Times New Roman" pitchFamily="18" charset="0"/>
              </a:rPr>
              <a:t>reprezintă abilităţile indivizilor de a se adapta atât la propriile emoţii, cât şi la emoţiile celorlalţi.</a:t>
            </a:r>
            <a:r>
              <a:rPr lang="ro-RO" sz="2000" b="1" dirty="0">
                <a:solidFill>
                  <a:schemeClr val="accent2">
                    <a:lumMod val="75000"/>
                  </a:schemeClr>
                </a:solidFill>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39096862"/>
              </p:ext>
            </p:extLst>
          </p:nvPr>
        </p:nvGraphicFramePr>
        <p:xfrm>
          <a:off x="304801" y="1066800"/>
          <a:ext cx="8305800" cy="4480560"/>
        </p:xfrm>
        <a:graphic>
          <a:graphicData uri="http://schemas.openxmlformats.org/drawingml/2006/table">
            <a:tbl>
              <a:tblPr firstRow="1" bandRow="1">
                <a:tableStyleId>{21E4AEA4-8DFA-4A89-87EB-49C32662AFE0}</a:tableStyleId>
              </a:tblPr>
              <a:tblGrid>
                <a:gridCol w="3650901">
                  <a:extLst>
                    <a:ext uri="{9D8B030D-6E8A-4147-A177-3AD203B41FA5}">
                      <a16:colId xmlns:a16="http://schemas.microsoft.com/office/drawing/2014/main" val="20000"/>
                    </a:ext>
                  </a:extLst>
                </a:gridCol>
                <a:gridCol w="4654899">
                  <a:extLst>
                    <a:ext uri="{9D8B030D-6E8A-4147-A177-3AD203B41FA5}">
                      <a16:colId xmlns:a16="http://schemas.microsoft.com/office/drawing/2014/main" val="20001"/>
                    </a:ext>
                  </a:extLst>
                </a:gridCol>
              </a:tblGrid>
              <a:tr h="370840">
                <a:tc>
                  <a:txBody>
                    <a:bodyPr/>
                    <a:lstStyle/>
                    <a:p>
                      <a:r>
                        <a:rPr lang="ro-RO" dirty="0"/>
                        <a:t>Tipuri de competenţe emoţionale </a:t>
                      </a:r>
                      <a:endParaRPr lang="en-US" dirty="0"/>
                    </a:p>
                  </a:txBody>
                  <a:tcPr/>
                </a:tc>
                <a:tc>
                  <a:txBody>
                    <a:bodyPr/>
                    <a:lstStyle/>
                    <a:p>
                      <a:r>
                        <a:rPr lang="ro-RO" dirty="0"/>
                        <a:t>Exemple de competenţe</a:t>
                      </a:r>
                      <a:endParaRPr lang="en-US" dirty="0"/>
                    </a:p>
                  </a:txBody>
                  <a:tcPr/>
                </a:tc>
                <a:extLst>
                  <a:ext uri="{0D108BD9-81ED-4DB2-BD59-A6C34878D82A}">
                    <a16:rowId xmlns:a16="http://schemas.microsoft.com/office/drawing/2014/main" val="10000"/>
                  </a:ext>
                </a:extLst>
              </a:tr>
              <a:tr h="370840">
                <a:tc>
                  <a:txBody>
                    <a:bodyPr/>
                    <a:lstStyle/>
                    <a:p>
                      <a:pPr marL="0" indent="0">
                        <a:buNone/>
                      </a:pPr>
                      <a:r>
                        <a:rPr lang="ro-RO" baseline="0" dirty="0"/>
                        <a:t>I. Experienţierea (trăirea) şi exprimarea emoţiilor </a:t>
                      </a:r>
                      <a:endParaRPr lang="en-US" dirty="0"/>
                    </a:p>
                  </a:txBody>
                  <a:tcPr/>
                </a:tc>
                <a:tc>
                  <a:txBody>
                    <a:bodyPr/>
                    <a:lstStyle/>
                    <a:p>
                      <a:pPr marL="342900" indent="-342900">
                        <a:buAutoNum type="arabicPeriod"/>
                      </a:pPr>
                      <a:r>
                        <a:rPr lang="ro-RO" dirty="0"/>
                        <a:t>Conştientizarea</a:t>
                      </a:r>
                      <a:r>
                        <a:rPr lang="ro-RO" baseline="0" dirty="0"/>
                        <a:t> trăirilor emoţionale proprii;</a:t>
                      </a:r>
                    </a:p>
                    <a:p>
                      <a:pPr marL="342900" indent="-342900">
                        <a:buAutoNum type="arabicPeriod"/>
                      </a:pPr>
                      <a:r>
                        <a:rPr lang="ro-RO" baseline="0" dirty="0"/>
                        <a:t>Transmiterea adecvată a mesajelor cu încărcătură emoţională;</a:t>
                      </a:r>
                    </a:p>
                    <a:p>
                      <a:pPr marL="342900" indent="-342900">
                        <a:buAutoNum type="arabicPeriod"/>
                      </a:pPr>
                      <a:r>
                        <a:rPr lang="ro-RO" baseline="0" dirty="0"/>
                        <a:t>Manifestarea empatiei.</a:t>
                      </a:r>
                      <a:endParaRPr lang="en-US" dirty="0"/>
                    </a:p>
                  </a:txBody>
                  <a:tcPr/>
                </a:tc>
                <a:extLst>
                  <a:ext uri="{0D108BD9-81ED-4DB2-BD59-A6C34878D82A}">
                    <a16:rowId xmlns:a16="http://schemas.microsoft.com/office/drawing/2014/main" val="10001"/>
                  </a:ext>
                </a:extLst>
              </a:tr>
              <a:tr h="370840">
                <a:tc>
                  <a:txBody>
                    <a:bodyPr/>
                    <a:lstStyle/>
                    <a:p>
                      <a:r>
                        <a:rPr lang="ro-RO" dirty="0"/>
                        <a:t>II.</a:t>
                      </a:r>
                      <a:r>
                        <a:rPr lang="ro-RO" baseline="0" dirty="0"/>
                        <a:t> Înţelegerea şi recunoaşterea emoţiilor</a:t>
                      </a:r>
                      <a:endParaRPr lang="ro-RO" dirty="0"/>
                    </a:p>
                  </a:txBody>
                  <a:tcPr/>
                </a:tc>
                <a:tc>
                  <a:txBody>
                    <a:bodyPr/>
                    <a:lstStyle/>
                    <a:p>
                      <a:pPr marL="342900" indent="-342900">
                        <a:buAutoNum type="arabicPeriod"/>
                      </a:pPr>
                      <a:r>
                        <a:rPr lang="ro-RO" dirty="0"/>
                        <a:t>Identificarea emoţiilor pe baza indicilor non-verbali;</a:t>
                      </a:r>
                    </a:p>
                    <a:p>
                      <a:pPr marL="342900" indent="-342900">
                        <a:buAutoNum type="arabicPeriod"/>
                      </a:pPr>
                      <a:r>
                        <a:rPr lang="ro-RO" dirty="0"/>
                        <a:t>Denumirea emoţiilor („Sunt</a:t>
                      </a:r>
                      <a:r>
                        <a:rPr lang="ro-RO" baseline="0" dirty="0"/>
                        <a:t> bucuros”, „Sunt trist”);</a:t>
                      </a:r>
                    </a:p>
                    <a:p>
                      <a:pPr marL="342900" indent="-342900">
                        <a:buAutoNum type="arabicPeriod"/>
                      </a:pPr>
                      <a:r>
                        <a:rPr lang="ro-RO" baseline="0" dirty="0"/>
                        <a:t>Înţelegerea cauzelor şi consecinţelor emoţiilor.</a:t>
                      </a:r>
                      <a:endParaRPr lang="en-US" dirty="0"/>
                    </a:p>
                  </a:txBody>
                  <a:tcPr/>
                </a:tc>
                <a:extLst>
                  <a:ext uri="{0D108BD9-81ED-4DB2-BD59-A6C34878D82A}">
                    <a16:rowId xmlns:a16="http://schemas.microsoft.com/office/drawing/2014/main" val="10002"/>
                  </a:ext>
                </a:extLst>
              </a:tr>
              <a:tr h="370840">
                <a:tc>
                  <a:txBody>
                    <a:bodyPr/>
                    <a:lstStyle/>
                    <a:p>
                      <a:r>
                        <a:rPr lang="ro-RO" dirty="0"/>
                        <a:t>III. Reglarea emoţională</a:t>
                      </a:r>
                      <a:endParaRPr lang="en-US" dirty="0"/>
                    </a:p>
                  </a:txBody>
                  <a:tcPr/>
                </a:tc>
                <a:tc>
                  <a:txBody>
                    <a:bodyPr/>
                    <a:lstStyle/>
                    <a:p>
                      <a:r>
                        <a:rPr lang="ro-RO" dirty="0"/>
                        <a:t>1. </a:t>
                      </a:r>
                      <a:r>
                        <a:rPr lang="ro-RO" baseline="0" dirty="0"/>
                        <a:t> U</a:t>
                      </a:r>
                      <a:r>
                        <a:rPr lang="ro-RO" dirty="0"/>
                        <a:t>tilizarea strategiilor de reglare emoţională</a:t>
                      </a:r>
                      <a:r>
                        <a:rPr lang="ro-RO" baseline="0" dirty="0"/>
                        <a:t> adecvate vârstei.</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96669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o-RO" b="1" dirty="0">
                <a:solidFill>
                  <a:srgbClr val="C00000"/>
                </a:solidFill>
              </a:rPr>
              <a:t>Strategii de dezvoltare a competenţelor socio-emoţionale în relaţia educator-copil-părinte</a:t>
            </a:r>
            <a:endParaRPr lang="en-US" b="1" dirty="0">
              <a:solidFill>
                <a:srgbClr val="C00000"/>
              </a:solidFill>
            </a:endParaRPr>
          </a:p>
        </p:txBody>
      </p:sp>
      <p:sp>
        <p:nvSpPr>
          <p:cNvPr id="3" name="Content Placeholder 2"/>
          <p:cNvSpPr>
            <a:spLocks noGrp="1"/>
          </p:cNvSpPr>
          <p:nvPr>
            <p:ph sz="quarter" idx="1"/>
          </p:nvPr>
        </p:nvSpPr>
        <p:spPr/>
        <p:txBody>
          <a:bodyPr/>
          <a:lstStyle/>
          <a:p>
            <a:r>
              <a:rPr lang="ro-RO" dirty="0"/>
              <a:t>Obţineţi informaţii despre activităţile preferate şi preocupările copilului;</a:t>
            </a:r>
          </a:p>
          <a:p>
            <a:r>
              <a:rPr lang="ro-RO" dirty="0"/>
              <a:t>Ascultaţi ceea ce spun copiii şi încurajaţi-i să vorbească despre ei înşişi;</a:t>
            </a:r>
          </a:p>
          <a:p>
            <a:r>
              <a:rPr lang="ro-RO" dirty="0"/>
              <a:t>Transmiteţi mesaje verbale şi non-verbale consistente;</a:t>
            </a:r>
          </a:p>
          <a:p>
            <a:r>
              <a:rPr lang="ro-RO" dirty="0"/>
              <a:t>Participaţi la jocurile copiilor;</a:t>
            </a:r>
          </a:p>
          <a:p>
            <a:r>
              <a:rPr lang="ro-RO" dirty="0"/>
              <a:t>Oferiţi-le copiilor libertatea de a alege jocurile şi descrieţi acţiunile lor;</a:t>
            </a:r>
          </a:p>
          <a:p>
            <a:r>
              <a:rPr lang="ro-RO" dirty="0"/>
              <a:t>Organizaţi diferite sectoare de joc şi puneţi copiilor la dispoziţiue cât mai multe jucării.</a:t>
            </a:r>
            <a:endParaRPr lang="en-US" dirty="0"/>
          </a:p>
        </p:txBody>
      </p:sp>
    </p:spTree>
    <p:extLst>
      <p:ext uri="{BB962C8B-B14F-4D97-AF65-F5344CB8AC3E}">
        <p14:creationId xmlns:p14="http://schemas.microsoft.com/office/powerpoint/2010/main" val="95992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581" y="762000"/>
            <a:ext cx="2743200" cy="1666875"/>
          </a:xfrm>
          <a:prstGeom prst="rect">
            <a:avLst/>
          </a:prstGeom>
        </p:spPr>
      </p:pic>
      <p:sp>
        <p:nvSpPr>
          <p:cNvPr id="2" name="Title 1"/>
          <p:cNvSpPr>
            <a:spLocks noGrp="1"/>
          </p:cNvSpPr>
          <p:nvPr>
            <p:ph type="title"/>
          </p:nvPr>
        </p:nvSpPr>
        <p:spPr>
          <a:xfrm>
            <a:off x="152400" y="152400"/>
            <a:ext cx="8610600" cy="6477000"/>
          </a:xfrm>
        </p:spPr>
        <p:txBody>
          <a:bodyPr>
            <a:normAutofit fontScale="90000"/>
          </a:bodyPr>
          <a:lstStyle/>
          <a:p>
            <a:r>
              <a:rPr lang="ro-RO" sz="1600" b="1" dirty="0">
                <a:solidFill>
                  <a:schemeClr val="accent2">
                    <a:lumMod val="50000"/>
                  </a:schemeClr>
                </a:solidFill>
                <a:latin typeface="Times New Roman" pitchFamily="18" charset="0"/>
                <a:cs typeface="Times New Roman" pitchFamily="18" charset="0"/>
              </a:rPr>
              <a:t>Exemple de activităţi pentru dezvoltarea şi optimizarea competenţelor emoţionale la preşcolari - </a:t>
            </a:r>
            <a:r>
              <a:rPr lang="ro-RO" sz="1300" b="1" dirty="0">
                <a:solidFill>
                  <a:schemeClr val="accent2">
                    <a:lumMod val="50000"/>
                  </a:schemeClr>
                </a:solidFill>
                <a:latin typeface="Times New Roman" pitchFamily="18" charset="0"/>
                <a:cs typeface="Times New Roman" pitchFamily="18" charset="0"/>
              </a:rPr>
              <a:t>Nivel I</a:t>
            </a:r>
            <a:br>
              <a:rPr lang="ro-RO" sz="1300" b="1" dirty="0">
                <a:solidFill>
                  <a:schemeClr val="accent2">
                    <a:lumMod val="50000"/>
                  </a:schemeClr>
                </a:solidFill>
                <a:latin typeface="Times New Roman" pitchFamily="18" charset="0"/>
                <a:cs typeface="Times New Roman" pitchFamily="18" charset="0"/>
              </a:rPr>
            </a:br>
            <a:br>
              <a:rPr lang="ro-RO" dirty="0">
                <a:latin typeface="Times New Roman" pitchFamily="18" charset="0"/>
                <a:cs typeface="Times New Roman" pitchFamily="18" charset="0"/>
              </a:rPr>
            </a:br>
            <a:r>
              <a:rPr lang="ro-RO" dirty="0">
                <a:latin typeface="Times New Roman" pitchFamily="18" charset="0"/>
                <a:cs typeface="Times New Roman" pitchFamily="18" charset="0"/>
              </a:rPr>
              <a:t>	</a:t>
            </a:r>
            <a:r>
              <a:rPr lang="ro-RO" sz="2200" b="1" dirty="0">
                <a:solidFill>
                  <a:srgbClr val="C00000"/>
                </a:solidFill>
                <a:latin typeface="Times New Roman" pitchFamily="18" charset="0"/>
                <a:cs typeface="Times New Roman" pitchFamily="18" charset="0"/>
              </a:rPr>
              <a:t>„HARTA EMOŢIILOR”</a:t>
            </a:r>
            <a:br>
              <a:rPr lang="ro-RO" sz="2200" b="1" dirty="0">
                <a:solidFill>
                  <a:srgbClr val="C00000"/>
                </a:solidFill>
                <a:latin typeface="Times New Roman" pitchFamily="18" charset="0"/>
                <a:cs typeface="Times New Roman" pitchFamily="18" charset="0"/>
              </a:rPr>
            </a:br>
            <a:br>
              <a:rPr lang="ro-RO" sz="2000" dirty="0">
                <a:latin typeface="Times New Roman" pitchFamily="18" charset="0"/>
                <a:cs typeface="Times New Roman" pitchFamily="18" charset="0"/>
              </a:rPr>
            </a:br>
            <a:r>
              <a:rPr lang="ro-RO" sz="1800" dirty="0">
                <a:latin typeface="Times New Roman" pitchFamily="18" charset="0"/>
                <a:cs typeface="Times New Roman" pitchFamily="18" charset="0"/>
              </a:rPr>
              <a:t>     </a:t>
            </a:r>
            <a:r>
              <a:rPr lang="ro-RO" sz="1800" b="1" dirty="0">
                <a:latin typeface="Times New Roman" pitchFamily="18" charset="0"/>
                <a:cs typeface="Times New Roman" pitchFamily="18" charset="0"/>
              </a:rPr>
              <a:t>Obiective: </a:t>
            </a:r>
            <a:r>
              <a:rPr lang="ro-RO" sz="1800" dirty="0">
                <a:latin typeface="Times New Roman" pitchFamily="18" charset="0"/>
                <a:cs typeface="Times New Roman" pitchFamily="18" charset="0"/>
              </a:rPr>
              <a:t>- să identifice emoţiile de bucurie, furie, tristeţe, teamă etc.</a:t>
            </a:r>
            <a:br>
              <a:rPr lang="ro-RO" sz="1800" dirty="0">
                <a:latin typeface="Times New Roman" pitchFamily="18" charset="0"/>
                <a:cs typeface="Times New Roman" pitchFamily="18" charset="0"/>
              </a:rPr>
            </a:br>
            <a:r>
              <a:rPr lang="ro-RO" sz="1800" dirty="0">
                <a:latin typeface="Times New Roman" pitchFamily="18" charset="0"/>
                <a:cs typeface="Times New Roman" pitchFamily="18" charset="0"/>
              </a:rPr>
              <a:t>	       - să exprime corect emoţia observată;</a:t>
            </a:r>
            <a:br>
              <a:rPr lang="ro-RO" sz="1800" dirty="0">
                <a:latin typeface="Times New Roman" pitchFamily="18" charset="0"/>
                <a:cs typeface="Times New Roman" pitchFamily="18" charset="0"/>
              </a:rPr>
            </a:br>
            <a:r>
              <a:rPr lang="ro-RO" sz="1800" dirty="0">
                <a:latin typeface="Times New Roman" pitchFamily="18" charset="0"/>
                <a:cs typeface="Times New Roman" pitchFamily="18" charset="0"/>
              </a:rPr>
              <a:t>	       - să eticheteze corect emoţiile prezentate.</a:t>
            </a:r>
            <a:br>
              <a:rPr lang="ro-RO" sz="1800" dirty="0">
                <a:latin typeface="Times New Roman" pitchFamily="18" charset="0"/>
                <a:cs typeface="Times New Roman" pitchFamily="18" charset="0"/>
              </a:rPr>
            </a:br>
            <a:r>
              <a:rPr lang="ro-RO" sz="1800" dirty="0">
                <a:latin typeface="Times New Roman" pitchFamily="18" charset="0"/>
                <a:cs typeface="Times New Roman" pitchFamily="18" charset="0"/>
              </a:rPr>
              <a:t>     </a:t>
            </a:r>
            <a:r>
              <a:rPr lang="ro-RO" sz="1800" b="1" dirty="0">
                <a:latin typeface="Times New Roman" pitchFamily="18" charset="0"/>
                <a:cs typeface="Times New Roman" pitchFamily="18" charset="0"/>
              </a:rPr>
              <a:t>Durata: </a:t>
            </a:r>
            <a:r>
              <a:rPr lang="ro-RO" sz="1800" dirty="0">
                <a:latin typeface="Times New Roman" pitchFamily="18" charset="0"/>
                <a:cs typeface="Times New Roman" pitchFamily="18" charset="0"/>
              </a:rPr>
              <a:t>10-15 minute</a:t>
            </a:r>
            <a:br>
              <a:rPr lang="ro-RO" sz="1800" dirty="0">
                <a:latin typeface="Times New Roman" pitchFamily="18" charset="0"/>
                <a:cs typeface="Times New Roman" pitchFamily="18" charset="0"/>
              </a:rPr>
            </a:br>
            <a:r>
              <a:rPr lang="ro-RO" sz="1800" dirty="0">
                <a:latin typeface="Times New Roman" pitchFamily="18" charset="0"/>
                <a:cs typeface="Times New Roman" pitchFamily="18" charset="0"/>
              </a:rPr>
              <a:t>     </a:t>
            </a:r>
            <a:r>
              <a:rPr lang="ro-RO" sz="1800" b="1" dirty="0">
                <a:latin typeface="Times New Roman" pitchFamily="18" charset="0"/>
                <a:cs typeface="Times New Roman" pitchFamily="18" charset="0"/>
              </a:rPr>
              <a:t>Materiale: </a:t>
            </a:r>
            <a:r>
              <a:rPr lang="ro-RO" sz="1800" dirty="0">
                <a:latin typeface="Times New Roman" pitchFamily="18" charset="0"/>
                <a:cs typeface="Times New Roman" pitchFamily="18" charset="0"/>
              </a:rPr>
              <a:t>„harta emoţiilor”, poveste.</a:t>
            </a:r>
            <a:br>
              <a:rPr lang="ro-RO" sz="1800" dirty="0">
                <a:latin typeface="Times New Roman" pitchFamily="18" charset="0"/>
                <a:cs typeface="Times New Roman" pitchFamily="18" charset="0"/>
              </a:rPr>
            </a:br>
            <a:r>
              <a:rPr lang="ro-RO" sz="1800" dirty="0">
                <a:latin typeface="Times New Roman" pitchFamily="18" charset="0"/>
                <a:cs typeface="Times New Roman" pitchFamily="18" charset="0"/>
              </a:rPr>
              <a:t>     </a:t>
            </a:r>
            <a:r>
              <a:rPr lang="ro-RO" sz="1800" b="1" dirty="0">
                <a:latin typeface="Times New Roman" pitchFamily="18" charset="0"/>
                <a:cs typeface="Times New Roman" pitchFamily="18" charset="0"/>
              </a:rPr>
              <a:t>Procedura de lucru: </a:t>
            </a:r>
            <a:r>
              <a:rPr lang="ro-RO" sz="1800" dirty="0">
                <a:latin typeface="Times New Roman" pitchFamily="18" charset="0"/>
                <a:cs typeface="Times New Roman" pitchFamily="18" charset="0"/>
              </a:rPr>
              <a:t>Citiţi copilului o poveste. Acolo unde se pot identifica reacţiile emoţionale ale personajelor, cereţi-i să le identifice cu ajutorul „hărţii emoţiilor” („Cum s-a simţit...?”).  	                                                                     	Identificaţi împreună cu copilul etichetele verbale corespunzătoare fiecărei emoţii.                                                                                                                                                                        	Se poate repeta activitatea în mai multe situaţii, utilizând diferite poveşti.</a:t>
            </a:r>
            <a:br>
              <a:rPr lang="ro-RO" sz="1800" dirty="0">
                <a:latin typeface="Times New Roman" pitchFamily="18" charset="0"/>
                <a:cs typeface="Times New Roman" pitchFamily="18" charset="0"/>
              </a:rPr>
            </a:br>
            <a:br>
              <a:rPr lang="ro-RO" sz="1800" dirty="0">
                <a:latin typeface="Times New Roman" pitchFamily="18" charset="0"/>
                <a:cs typeface="Times New Roman" pitchFamily="18" charset="0"/>
              </a:rPr>
            </a:br>
            <a:r>
              <a:rPr lang="ro-RO" sz="1800" dirty="0">
                <a:latin typeface="Times New Roman" pitchFamily="18" charset="0"/>
                <a:cs typeface="Times New Roman" pitchFamily="18" charset="0"/>
              </a:rPr>
              <a:t>	</a:t>
            </a:r>
            <a:r>
              <a:rPr lang="ro-RO" sz="1800" b="1" dirty="0">
                <a:latin typeface="Times New Roman" pitchFamily="18" charset="0"/>
                <a:cs typeface="Times New Roman" pitchFamily="18" charset="0"/>
              </a:rPr>
              <a:t>DE CE DEZVOLTĂM ACEASTĂ COMPETENŢĂ? </a:t>
            </a:r>
            <a:br>
              <a:rPr lang="ro-RO" sz="1800" b="1" dirty="0">
                <a:latin typeface="Times New Roman" pitchFamily="18" charset="0"/>
                <a:cs typeface="Times New Roman" pitchFamily="18" charset="0"/>
              </a:rPr>
            </a:br>
            <a:r>
              <a:rPr lang="ro-RO" sz="1800" b="1" dirty="0">
                <a:latin typeface="Times New Roman" pitchFamily="18" charset="0"/>
                <a:cs typeface="Times New Roman" pitchFamily="18" charset="0"/>
              </a:rPr>
              <a:t>     </a:t>
            </a:r>
            <a:r>
              <a:rPr lang="ro-RO" sz="1800" dirty="0">
                <a:latin typeface="Times New Roman" pitchFamily="18" charset="0"/>
                <a:cs typeface="Times New Roman" pitchFamily="18" charset="0"/>
              </a:rPr>
              <a:t>a) permite copiilor să achiziţioneze prerechizitele necesare conştientizării trăirilor emoţionale proprii şi a celorlalţi;</a:t>
            </a:r>
            <a:br>
              <a:rPr lang="ro-RO" sz="1800" dirty="0">
                <a:latin typeface="Times New Roman" pitchFamily="18" charset="0"/>
                <a:cs typeface="Times New Roman" pitchFamily="18" charset="0"/>
              </a:rPr>
            </a:br>
            <a:r>
              <a:rPr lang="ro-RO" sz="1800" dirty="0">
                <a:latin typeface="Times New Roman" pitchFamily="18" charset="0"/>
                <a:cs typeface="Times New Roman" pitchFamily="18" charset="0"/>
              </a:rPr>
              <a:t>     b) ajută copiii să dobândească strategii de reglare emoţională şi ulterior de relaţionare optimă cu ceilalţi.</a:t>
            </a:r>
            <a:br>
              <a:rPr lang="ro-RO" sz="1800" dirty="0">
                <a:latin typeface="Times New Roman" pitchFamily="18" charset="0"/>
                <a:cs typeface="Times New Roman" pitchFamily="18" charset="0"/>
              </a:rPr>
            </a:br>
            <a:br>
              <a:rPr lang="ro-RO" sz="1800" dirty="0">
                <a:latin typeface="Times New Roman" pitchFamily="18" charset="0"/>
                <a:cs typeface="Times New Roman" pitchFamily="18" charset="0"/>
              </a:rPr>
            </a:br>
            <a:r>
              <a:rPr lang="ro-RO" sz="1800" dirty="0">
                <a:latin typeface="Times New Roman" pitchFamily="18" charset="0"/>
                <a:cs typeface="Times New Roman" pitchFamily="18" charset="0"/>
              </a:rPr>
              <a:t>	</a:t>
            </a:r>
            <a:r>
              <a:rPr lang="ro-RO" sz="1800" b="1" dirty="0">
                <a:solidFill>
                  <a:srgbClr val="FF0000"/>
                </a:solidFill>
                <a:latin typeface="Times New Roman" pitchFamily="18" charset="0"/>
                <a:cs typeface="Times New Roman" pitchFamily="18" charset="0"/>
              </a:rPr>
              <a:t>Notă!</a:t>
            </a:r>
            <a:r>
              <a:rPr lang="ro-RO" sz="1800" b="1" dirty="0">
                <a:latin typeface="Times New Roman" pitchFamily="18" charset="0"/>
                <a:cs typeface="Times New Roman" pitchFamily="18" charset="0"/>
              </a:rPr>
              <a:t> </a:t>
            </a:r>
            <a:r>
              <a:rPr lang="ro-RO" sz="1800" dirty="0">
                <a:latin typeface="Times New Roman" pitchFamily="18" charset="0"/>
                <a:cs typeface="Times New Roman" pitchFamily="18" charset="0"/>
              </a:rPr>
              <a:t>Alegeţi poveşti cu care copilul este familiarizat (de ex. „Scufiţa Roşie”, „Albă ca Zăpada”, „Pinocchio”, „Frumoasa din pădurea adormită”, etc.)</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403463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143001" y="-1143001"/>
            <a:ext cx="6858000" cy="9144002"/>
          </a:xfrm>
          <a:prstGeom prst="rect">
            <a:avLst/>
          </a:prstGeom>
        </p:spPr>
      </p:pic>
      <p:sp>
        <p:nvSpPr>
          <p:cNvPr id="3" name="Content Placeholder 2"/>
          <p:cNvSpPr>
            <a:spLocks noGrp="1"/>
          </p:cNvSpPr>
          <p:nvPr>
            <p:ph sz="quarter" idx="1"/>
          </p:nvPr>
        </p:nvSpPr>
        <p:spPr>
          <a:xfrm>
            <a:off x="457200" y="304800"/>
            <a:ext cx="7467600" cy="6169152"/>
          </a:xfrm>
        </p:spPr>
        <p:txBody>
          <a:bodyPr>
            <a:normAutofit fontScale="70000" lnSpcReduction="20000"/>
          </a:bodyPr>
          <a:lstStyle/>
          <a:p>
            <a:pPr marL="0" indent="0" algn="ctr">
              <a:buNone/>
            </a:pPr>
            <a:endParaRPr lang="ro-RO" b="1" dirty="0">
              <a:solidFill>
                <a:srgbClr val="C00000"/>
              </a:solidFill>
            </a:endParaRPr>
          </a:p>
          <a:p>
            <a:pPr marL="0" indent="0" algn="ctr">
              <a:buNone/>
            </a:pPr>
            <a:r>
              <a:rPr lang="vi-VN" b="1" dirty="0">
                <a:solidFill>
                  <a:srgbClr val="C00000"/>
                </a:solidFill>
              </a:rPr>
              <a:t>„OGLINDA FERMECATĂ”</a:t>
            </a:r>
          </a:p>
          <a:p>
            <a:pPr marL="0" indent="0">
              <a:buNone/>
            </a:pPr>
            <a:endParaRPr lang="en-US" dirty="0">
              <a:solidFill>
                <a:srgbClr val="C00000"/>
              </a:solidFill>
            </a:endParaRPr>
          </a:p>
          <a:p>
            <a:pPr marL="0" indent="0">
              <a:buNone/>
            </a:pPr>
            <a:r>
              <a:rPr lang="en-US" b="1" dirty="0">
                <a:solidFill>
                  <a:srgbClr val="C00000"/>
                </a:solidFill>
              </a:rPr>
              <a:t>     </a:t>
            </a:r>
            <a:r>
              <a:rPr lang="vi-VN" b="1" dirty="0">
                <a:solidFill>
                  <a:srgbClr val="C00000"/>
                </a:solidFill>
              </a:rPr>
              <a:t>Obiective: </a:t>
            </a:r>
            <a:r>
              <a:rPr lang="vi-VN" dirty="0"/>
              <a:t>- să mimeze emoţiile de bază (bucurie, furie, tristeţe, teamă, dezgust, surprindere)</a:t>
            </a:r>
          </a:p>
          <a:p>
            <a:pPr marL="0" indent="0">
              <a:buNone/>
            </a:pPr>
            <a:r>
              <a:rPr lang="vi-VN" dirty="0"/>
              <a:t>	      - să înveţe să asocieze corect eticheta verbală cu exprimarea facială a emoţiei respective;</a:t>
            </a:r>
          </a:p>
          <a:p>
            <a:pPr marL="0" indent="0">
              <a:buNone/>
            </a:pPr>
            <a:r>
              <a:rPr lang="vi-VN" dirty="0"/>
              <a:t>	       - să eticheteze corect emoţiile.</a:t>
            </a:r>
          </a:p>
          <a:p>
            <a:pPr marL="0" indent="0">
              <a:buNone/>
            </a:pPr>
            <a:r>
              <a:rPr lang="vi-VN" b="1" dirty="0">
                <a:solidFill>
                  <a:srgbClr val="C00000"/>
                </a:solidFill>
              </a:rPr>
              <a:t>     Materiale: </a:t>
            </a:r>
            <a:r>
              <a:rPr lang="vi-VN" dirty="0"/>
              <a:t>oglinzi, „harta emoţiilor”.</a:t>
            </a:r>
          </a:p>
          <a:p>
            <a:pPr marL="0" indent="0">
              <a:buNone/>
            </a:pPr>
            <a:r>
              <a:rPr lang="vi-VN" dirty="0"/>
              <a:t>     </a:t>
            </a:r>
            <a:r>
              <a:rPr lang="vi-VN" b="1" dirty="0">
                <a:solidFill>
                  <a:srgbClr val="C00000"/>
                </a:solidFill>
              </a:rPr>
              <a:t>Durată:</a:t>
            </a:r>
            <a:r>
              <a:rPr lang="vi-VN" dirty="0"/>
              <a:t> 10-15 minute</a:t>
            </a:r>
          </a:p>
          <a:p>
            <a:pPr marL="0" indent="0">
              <a:buNone/>
            </a:pPr>
            <a:r>
              <a:rPr lang="vi-VN" dirty="0"/>
              <a:t>     </a:t>
            </a:r>
            <a:r>
              <a:rPr lang="ro-RO" b="1" dirty="0">
                <a:solidFill>
                  <a:srgbClr val="C00000"/>
                </a:solidFill>
              </a:rPr>
              <a:t>Mod de desfăşurare</a:t>
            </a:r>
            <a:r>
              <a:rPr lang="vi-VN" b="1" dirty="0">
                <a:solidFill>
                  <a:srgbClr val="C00000"/>
                </a:solidFill>
              </a:rPr>
              <a:t>: </a:t>
            </a:r>
          </a:p>
          <a:p>
            <a:pPr marL="0" indent="0">
              <a:buNone/>
            </a:pPr>
            <a:r>
              <a:rPr lang="vi-VN" dirty="0"/>
              <a:t>	Spuneţi copiilor că vor desfăşura un joc cu oglinzile. </a:t>
            </a:r>
          </a:p>
          <a:p>
            <a:pPr marL="0" indent="0">
              <a:buNone/>
            </a:pPr>
            <a:r>
              <a:rPr lang="vi-VN" dirty="0"/>
              <a:t>	Arătaţi copilului una dintre emoţiile de pe „harta emoţiilor” şi cereţi-i să denumească emoţia indicată. 				</a:t>
            </a:r>
          </a:p>
          <a:p>
            <a:pPr marL="0" indent="0">
              <a:buNone/>
            </a:pPr>
            <a:r>
              <a:rPr lang="vi-VN" dirty="0"/>
              <a:t>	Apoi, rugaţi copilul să mimeze acea emoţie, </a:t>
            </a:r>
            <a:r>
              <a:rPr lang="en-US" dirty="0" err="1"/>
              <a:t>privindu</a:t>
            </a:r>
            <a:r>
              <a:rPr lang="en-US" dirty="0"/>
              <a:t>-se </a:t>
            </a:r>
            <a:r>
              <a:rPr lang="ro-RO" dirty="0"/>
              <a:t>în</a:t>
            </a:r>
            <a:r>
              <a:rPr lang="vi-VN" dirty="0"/>
              <a:t> oglind</a:t>
            </a:r>
            <a:r>
              <a:rPr lang="ro-RO" dirty="0"/>
              <a:t>ă</a:t>
            </a:r>
            <a:r>
              <a:rPr lang="vi-VN" dirty="0"/>
              <a:t>. </a:t>
            </a:r>
          </a:p>
          <a:p>
            <a:pPr marL="0" indent="0">
              <a:buNone/>
            </a:pPr>
            <a:r>
              <a:rPr lang="vi-VN" dirty="0"/>
              <a:t>	Dacă este nevoie, puteţi să mimaţi emoţia pentru a-i oferi un exemplu. 	                                                                                                                                               	Repetaţi scenariul pentru fiecare emoţie menţionată.</a:t>
            </a:r>
            <a:endParaRPr lang="ro-RO" dirty="0"/>
          </a:p>
          <a:p>
            <a:pPr marL="0" indent="0">
              <a:buNone/>
            </a:pPr>
            <a:endParaRPr lang="vi-VN" dirty="0"/>
          </a:p>
          <a:p>
            <a:pPr marL="0" indent="0">
              <a:buNone/>
            </a:pPr>
            <a:r>
              <a:rPr lang="vi-VN" dirty="0">
                <a:solidFill>
                  <a:srgbClr val="C00000"/>
                </a:solidFill>
              </a:rPr>
              <a:t>     </a:t>
            </a:r>
            <a:r>
              <a:rPr lang="vi-VN" b="1" dirty="0">
                <a:solidFill>
                  <a:srgbClr val="C00000"/>
                </a:solidFill>
              </a:rPr>
              <a:t>Avantaje:</a:t>
            </a:r>
            <a:r>
              <a:rPr lang="vi-VN" dirty="0">
                <a:solidFill>
                  <a:srgbClr val="C00000"/>
                </a:solidFill>
              </a:rPr>
              <a:t> </a:t>
            </a:r>
            <a:r>
              <a:rPr lang="vi-VN" dirty="0"/>
              <a:t>- prin această activitate, copiii pot exersa exprimarea facială corectă a emoţiilor de bază;</a:t>
            </a:r>
          </a:p>
          <a:p>
            <a:pPr marL="0" indent="0">
              <a:buNone/>
            </a:pPr>
            <a:r>
              <a:rPr lang="vi-VN" dirty="0"/>
              <a:t>	       - prin această activitate, copiii învaţă să asocieze corect etichetele verbale ale emoţiilor cu expresiile faciale corespunzătoare.</a:t>
            </a:r>
          </a:p>
          <a:p>
            <a:pPr marL="0" indent="0">
              <a:buNone/>
            </a:pPr>
            <a:endParaRPr lang="vi-VN" dirty="0"/>
          </a:p>
          <a:p>
            <a:pPr marL="0" indent="0">
              <a:buNone/>
            </a:pPr>
            <a:endParaRPr lang="en-US" dirty="0"/>
          </a:p>
        </p:txBody>
      </p:sp>
    </p:spTree>
    <p:extLst>
      <p:ext uri="{BB962C8B-B14F-4D97-AF65-F5344CB8AC3E}">
        <p14:creationId xmlns:p14="http://schemas.microsoft.com/office/powerpoint/2010/main" val="1944149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31" y="0"/>
            <a:ext cx="2754469" cy="3446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0"/>
            <a:ext cx="2499575" cy="3410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0"/>
            <a:ext cx="2743200" cy="3446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131" y="3604114"/>
            <a:ext cx="2716369" cy="3199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3604114"/>
            <a:ext cx="2499575" cy="322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25354" y="3618246"/>
            <a:ext cx="2761445" cy="3197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425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63132"/>
            <a:ext cx="2667000" cy="3418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63132"/>
            <a:ext cx="2702349" cy="3418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4575" y="163132"/>
            <a:ext cx="2790825" cy="3418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313" y="3733800"/>
            <a:ext cx="2757287" cy="302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8599" y="3733800"/>
            <a:ext cx="2724150" cy="302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4575" y="3733799"/>
            <a:ext cx="2790825" cy="3022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8692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649</TotalTime>
  <Words>2144</Words>
  <Application>Microsoft Office PowerPoint</Application>
  <PresentationFormat>Expunere pe ecran (4:3)</PresentationFormat>
  <Paragraphs>180</Paragraphs>
  <Slides>24</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24</vt:i4>
      </vt:variant>
    </vt:vector>
  </HeadingPairs>
  <TitlesOfParts>
    <vt:vector size="30" baseType="lpstr">
      <vt:lpstr>Calibri</vt:lpstr>
      <vt:lpstr>Century Schoolbook</vt:lpstr>
      <vt:lpstr>Times New Roman</vt:lpstr>
      <vt:lpstr>Wingdings</vt:lpstr>
      <vt:lpstr>Wingdings 2</vt:lpstr>
      <vt:lpstr>Oriel</vt:lpstr>
      <vt:lpstr>Dezvoltarea socio - emoțională a copiilor preșcolari</vt:lpstr>
      <vt:lpstr>Prezentare PowerPoint</vt:lpstr>
      <vt:lpstr>Prezentare PowerPoint</vt:lpstr>
      <vt:lpstr>Prezentare PowerPoint</vt:lpstr>
      <vt:lpstr>Strategii de dezvoltare a competenţelor socio-emoţionale în relaţia educator-copil-părinte</vt:lpstr>
      <vt:lpstr>Exemple de activităţi pentru dezvoltarea şi optimizarea competenţelor emoţionale la preşcolari - Nivel I   „HARTA EMOŢIILOR”       Obiective: - să identifice emoţiile de bucurie, furie, tristeţe, teamă etc.         - să exprime corect emoţia observată;         - să eticheteze corect emoţiile prezentate.      Durata: 10-15 minute      Materiale: „harta emoţiilor”, poveste.      Procedura de lucru: Citiţi copilului o poveste. Acolo unde se pot identifica reacţiile emoţionale ale personajelor, cereţi-i să le identifice cu ajutorul „hărţii emoţiilor” („Cum s-a simţit...?”).                                                                         Identificaţi împreună cu copilul etichetele verbale corespunzătoare fiecărei emoţii.                                                                                                                                                                         Se poate repeta activitatea în mai multe situaţii, utilizând diferite poveşti.   DE CE DEZVOLTĂM ACEASTĂ COMPETENŢĂ?       a) permite copiilor să achiziţioneze prerechizitele necesare conştientizării trăirilor emoţionale proprii şi a celorlalţi;      b) ajută copiii să dobândească strategii de reglare emoţională şi ulterior de relaţionare optimă cu ceilalţi.   Notă! Alegeţi poveşti cu care copilul este familiarizat (de ex. „Scufiţa Roşie”, „Albă ca Zăpada”, „Pinocchio”, „Frumoasa din pădurea adormită”, etc.)</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Bibliografie: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Dezvoltarea socio - emoțională a copiilor preșcolari</dc:title>
  <dc:creator>Dan</dc:creator>
  <cp:lastModifiedBy>Georgiana</cp:lastModifiedBy>
  <cp:revision>63</cp:revision>
  <dcterms:created xsi:type="dcterms:W3CDTF">2006-08-16T00:00:00Z</dcterms:created>
  <dcterms:modified xsi:type="dcterms:W3CDTF">2025-10-07T16:35:24Z</dcterms:modified>
</cp:coreProperties>
</file>