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Brygada 1918"/>
      <p:regular r:id="rId17"/>
    </p:embeddedFont>
    <p:embeddedFont>
      <p:font typeface="Brygada 1918"/>
      <p:regular r:id="rId18"/>
    </p:embeddedFont>
    <p:embeddedFont>
      <p:font typeface="Brygada 1918"/>
      <p:regular r:id="rId19"/>
    </p:embeddedFont>
    <p:embeddedFont>
      <p:font typeface="Brygada 1918"/>
      <p:regular r:id="rId20"/>
    </p:embeddedFont>
    <p:embeddedFont>
      <p:font typeface="Montserrat Medium"/>
      <p:regular r:id="rId21"/>
    </p:embeddedFont>
    <p:embeddedFont>
      <p:font typeface="Montserrat Medium"/>
      <p:regular r:id="rId22"/>
    </p:embeddedFont>
    <p:embeddedFont>
      <p:font typeface="Montserrat Medium"/>
      <p:regular r:id="rId23"/>
    </p:embeddedFont>
    <p:embeddedFont>
      <p:font typeface="Montserrat Medium"/>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Geto-dacii au fost un popor antic care a locuit în zona Dunării de Jos și a Carpaților, într-un teritoriu întins de la Marea Neagră până în Transilvania și de la Tisa până la Prut.
• Această poziție geografică strategică le-a permis să controleze importante rute comerciale și să fie un factor important în relațiile politice din regiune.
• Relieful variat, cu munți, câmpii și râuri navigabile, le-a oferit geto-dacilor resurse naturale bogate și oportunități pentru dezvoltare.
• Clima temperat-continentală a favorizat agricultura și creșterea animalelor, principalele activități economice ale poporului geto-dac.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2.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3.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0" Type="http://schemas.openxmlformats.org/officeDocument/2006/relationships/hyperlink" Target="https://www.youtube.com/watch?v=Vk48-480ZnQ" TargetMode="External"/><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1" Type="http://schemas.openxmlformats.org/officeDocument/2006/relationships/slideLayout" Target="../slideLayouts/slideLayout6.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267533" y="2448639"/>
            <a:ext cx="4951214" cy="3332321"/>
          </a:xfrm>
          <a:prstGeom prst="rect">
            <a:avLst/>
          </a:prstGeom>
        </p:spPr>
      </p:pic>
      <p:sp>
        <p:nvSpPr>
          <p:cNvPr id="4" name="Text 0"/>
          <p:cNvSpPr/>
          <p:nvPr/>
        </p:nvSpPr>
        <p:spPr>
          <a:xfrm>
            <a:off x="6235660" y="1905595"/>
            <a:ext cx="7645479" cy="1427083"/>
          </a:xfrm>
          <a:prstGeom prst="rect">
            <a:avLst/>
          </a:prstGeom>
          <a:noFill/>
          <a:ln/>
        </p:spPr>
        <p:txBody>
          <a:bodyPr wrap="squar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Istoria și Civilizația Geto-Dacilor</a:t>
            </a:r>
            <a:endParaRPr lang="en-US" sz="4450" dirty="0"/>
          </a:p>
        </p:txBody>
      </p:sp>
      <p:sp>
        <p:nvSpPr>
          <p:cNvPr id="5" name="Text 1"/>
          <p:cNvSpPr/>
          <p:nvPr/>
        </p:nvSpPr>
        <p:spPr>
          <a:xfrm>
            <a:off x="6235660" y="3653790"/>
            <a:ext cx="7645479"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Geto-dacii reprezintă una dintre cele mai importante civilizații care au locuit pe teritoriul României de astăzi. Numiți geți în scrierile grecești și daci în cele romane, ei alcătuiau același popor, vorbind aceeași limbă și împărtășind aceeași cultură. Istoria lor bogată, organizarea socială complexă și realizările remarcabile în diverse domenii au pus bazele identității românești.</a:t>
            </a:r>
            <a:endParaRPr lang="en-US" sz="1650" dirty="0"/>
          </a:p>
        </p:txBody>
      </p:sp>
      <p:sp>
        <p:nvSpPr>
          <p:cNvPr id="6" name="Shape 2"/>
          <p:cNvSpPr/>
          <p:nvPr/>
        </p:nvSpPr>
        <p:spPr>
          <a:xfrm>
            <a:off x="6235660" y="5965269"/>
            <a:ext cx="342543" cy="342543"/>
          </a:xfrm>
          <a:prstGeom prst="roundRect">
            <a:avLst>
              <a:gd name="adj" fmla="val 26691789"/>
            </a:avLst>
          </a:prstGeom>
          <a:noFill/>
          <a:ln w="7620">
            <a:solidFill>
              <a:srgbClr val="38383C"/>
            </a:solidFill>
            <a:prstDash val="solid"/>
          </a:ln>
        </p:spPr>
      </p:sp>
      <p:pic>
        <p:nvPicPr>
          <p:cNvPr id="7" name="Image 2" descr="preencoded.png">    </p:cNvPr>
          <p:cNvPicPr>
            <a:picLocks noChangeAspect="1"/>
          </p:cNvPicPr>
          <p:nvPr/>
        </p:nvPicPr>
        <p:blipFill>
          <a:blip r:embed="rId3"/>
          <a:stretch>
            <a:fillRect/>
          </a:stretch>
        </p:blipFill>
        <p:spPr>
          <a:xfrm>
            <a:off x="6243280" y="5972889"/>
            <a:ext cx="327303" cy="327303"/>
          </a:xfrm>
          <a:prstGeom prst="rect">
            <a:avLst/>
          </a:prstGeom>
        </p:spPr>
      </p:pic>
      <p:sp>
        <p:nvSpPr>
          <p:cNvPr id="8" name="Text 3"/>
          <p:cNvSpPr/>
          <p:nvPr/>
        </p:nvSpPr>
        <p:spPr>
          <a:xfrm>
            <a:off x="6685240" y="5949196"/>
            <a:ext cx="2585442" cy="374690"/>
          </a:xfrm>
          <a:prstGeom prst="rect">
            <a:avLst/>
          </a:prstGeom>
          <a:noFill/>
          <a:ln/>
        </p:spPr>
        <p:txBody>
          <a:bodyPr wrap="none" lIns="0" tIns="0" rIns="0" bIns="0" rtlCol="0" anchor="t"/>
          <a:lstStyle/>
          <a:p>
            <a:pPr algn="l" indent="0" marL="0">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Mariana Sacalîș</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9260" y="1025009"/>
            <a:ext cx="6808351"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Moștenirea Geto-Dacilor</a:t>
            </a:r>
            <a:endParaRPr lang="en-US" sz="4450" dirty="0"/>
          </a:p>
        </p:txBody>
      </p:sp>
      <p:pic>
        <p:nvPicPr>
          <p:cNvPr id="3" name="Image 0" descr="preencoded.png">    </p:cNvPr>
          <p:cNvPicPr>
            <a:picLocks noChangeAspect="1"/>
          </p:cNvPicPr>
          <p:nvPr/>
        </p:nvPicPr>
        <p:blipFill>
          <a:blip r:embed="rId1"/>
          <a:stretch>
            <a:fillRect/>
          </a:stretch>
        </p:blipFill>
        <p:spPr>
          <a:xfrm>
            <a:off x="756880" y="2304931"/>
            <a:ext cx="3150751" cy="3150751"/>
          </a:xfrm>
          <a:prstGeom prst="rect">
            <a:avLst/>
          </a:prstGeom>
        </p:spPr>
      </p:pic>
      <p:pic>
        <p:nvPicPr>
          <p:cNvPr id="4" name="Image 1" descr="preencoded.png">    </p:cNvPr>
          <p:cNvPicPr>
            <a:picLocks noChangeAspect="1"/>
          </p:cNvPicPr>
          <p:nvPr/>
        </p:nvPicPr>
        <p:blipFill>
          <a:blip r:embed="rId2"/>
          <a:stretch>
            <a:fillRect/>
          </a:stretch>
        </p:blipFill>
        <p:spPr>
          <a:xfrm>
            <a:off x="4078843" y="2304931"/>
            <a:ext cx="3150751" cy="3150751"/>
          </a:xfrm>
          <a:prstGeom prst="rect">
            <a:avLst/>
          </a:prstGeom>
        </p:spPr>
      </p:pic>
      <p:pic>
        <p:nvPicPr>
          <p:cNvPr id="5" name="Image 2" descr="preencoded.png">    </p:cNvPr>
          <p:cNvPicPr>
            <a:picLocks noChangeAspect="1"/>
          </p:cNvPicPr>
          <p:nvPr/>
        </p:nvPicPr>
        <p:blipFill>
          <a:blip r:embed="rId3"/>
          <a:stretch>
            <a:fillRect/>
          </a:stretch>
        </p:blipFill>
        <p:spPr>
          <a:xfrm>
            <a:off x="7400806" y="2304931"/>
            <a:ext cx="3150751" cy="3150751"/>
          </a:xfrm>
          <a:prstGeom prst="rect">
            <a:avLst/>
          </a:prstGeom>
        </p:spPr>
      </p:pic>
      <p:pic>
        <p:nvPicPr>
          <p:cNvPr id="6" name="Image 3" descr="preencoded.png">    </p:cNvPr>
          <p:cNvPicPr>
            <a:picLocks noChangeAspect="1"/>
          </p:cNvPicPr>
          <p:nvPr/>
        </p:nvPicPr>
        <p:blipFill>
          <a:blip r:embed="rId4"/>
          <a:stretch>
            <a:fillRect/>
          </a:stretch>
        </p:blipFill>
        <p:spPr>
          <a:xfrm>
            <a:off x="10722769" y="2304931"/>
            <a:ext cx="3150751" cy="3150751"/>
          </a:xfrm>
          <a:prstGeom prst="rect">
            <a:avLst/>
          </a:prstGeom>
        </p:spPr>
      </p:pic>
      <p:sp>
        <p:nvSpPr>
          <p:cNvPr id="7" name="Text 1"/>
          <p:cNvSpPr/>
          <p:nvPr/>
        </p:nvSpPr>
        <p:spPr>
          <a:xfrm>
            <a:off x="749260" y="5834777"/>
            <a:ext cx="13131879"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Civilizația geto-dacă a lăsat o moștenire importantă care se reflectă în cultura românească de astăzi. Elemente ale limbii, obiceiurilor, arhitecturii tradiționale și meșteșugurilor populare își au originea în această străveche civilizație. Simboluri precum lupul dacic (draco) continuă să reprezinte mândria națională, iar siturile arheologice precum Sarmizegetusa Regia atrag anual mii de vizitatori, păstrând vie memoria acestui popor remarcabil.</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1600200" y="3196590"/>
            <a:ext cx="2286000" cy="1836420"/>
          </a:xfrm>
          <a:prstGeom prst="rect">
            <a:avLst/>
          </a:prstGeom>
        </p:spPr>
      </p:pic>
      <p:sp>
        <p:nvSpPr>
          <p:cNvPr id="4" name="Text 0"/>
          <p:cNvSpPr/>
          <p:nvPr/>
        </p:nvSpPr>
        <p:spPr>
          <a:xfrm>
            <a:off x="6235660" y="3118485"/>
            <a:ext cx="6426518"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AȘEZARE GEOGRAFICĂ</a:t>
            </a:r>
            <a:endParaRPr lang="en-US" sz="4450" dirty="0"/>
          </a:p>
        </p:txBody>
      </p:sp>
      <p:sp>
        <p:nvSpPr>
          <p:cNvPr id="5" name="Text 1"/>
          <p:cNvSpPr/>
          <p:nvPr/>
        </p:nvSpPr>
        <p:spPr>
          <a:xfrm>
            <a:off x="6235660" y="4153138"/>
            <a:ext cx="7645479" cy="342424"/>
          </a:xfrm>
          <a:prstGeom prst="rect">
            <a:avLst/>
          </a:prstGeom>
          <a:noFill/>
          <a:ln/>
        </p:spPr>
        <p:txBody>
          <a:bodyPr wrap="none" lIns="0" tIns="0" rIns="0" bIns="0" rtlCol="0" anchor="t"/>
          <a:lstStyle/>
          <a:p>
            <a:pPr algn="l" indent="0" marL="0">
              <a:lnSpc>
                <a:spcPts val="2650"/>
              </a:lnSpc>
              <a:buNone/>
            </a:pPr>
            <a:endParaRPr lang="en-US" sz="1650" dirty="0"/>
          </a:p>
        </p:txBody>
      </p:sp>
      <p:sp>
        <p:nvSpPr>
          <p:cNvPr id="6" name="Shape 2"/>
          <p:cNvSpPr/>
          <p:nvPr/>
        </p:nvSpPr>
        <p:spPr>
          <a:xfrm>
            <a:off x="6235660" y="4752499"/>
            <a:ext cx="342543" cy="342543"/>
          </a:xfrm>
          <a:prstGeom prst="roundRect">
            <a:avLst>
              <a:gd name="adj" fmla="val 26691789"/>
            </a:avLst>
          </a:prstGeom>
          <a:noFill/>
          <a:ln w="7620">
            <a:solidFill>
              <a:srgbClr val="38383C"/>
            </a:solidFill>
            <a:prstDash val="solid"/>
          </a:ln>
        </p:spPr>
      </p:sp>
      <p:pic>
        <p:nvPicPr>
          <p:cNvPr id="7" name="Image 2" descr="preencoded.png">    </p:cNvPr>
          <p:cNvPicPr>
            <a:picLocks noChangeAspect="1"/>
          </p:cNvPicPr>
          <p:nvPr/>
        </p:nvPicPr>
        <p:blipFill>
          <a:blip r:embed="rId3"/>
          <a:stretch>
            <a:fillRect/>
          </a:stretch>
        </p:blipFill>
        <p:spPr>
          <a:xfrm>
            <a:off x="6243280" y="4760119"/>
            <a:ext cx="327303" cy="327303"/>
          </a:xfrm>
          <a:prstGeom prst="rect">
            <a:avLst/>
          </a:prstGeom>
        </p:spPr>
      </p:pic>
      <p:sp>
        <p:nvSpPr>
          <p:cNvPr id="8" name="Text 3"/>
          <p:cNvSpPr/>
          <p:nvPr/>
        </p:nvSpPr>
        <p:spPr>
          <a:xfrm>
            <a:off x="6685240" y="4736425"/>
            <a:ext cx="2585442" cy="374690"/>
          </a:xfrm>
          <a:prstGeom prst="rect">
            <a:avLst/>
          </a:prstGeom>
          <a:noFill/>
          <a:ln/>
        </p:spPr>
        <p:txBody>
          <a:bodyPr wrap="none" lIns="0" tIns="0" rIns="0" bIns="0" rtlCol="0" anchor="t"/>
          <a:lstStyle/>
          <a:p>
            <a:pPr algn="l" indent="0" marL="0">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Mariana Sacalîș</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40331" y="582930"/>
            <a:ext cx="6663095" cy="705088"/>
          </a:xfrm>
          <a:prstGeom prst="rect">
            <a:avLst/>
          </a:prstGeom>
          <a:noFill/>
          <a:ln/>
        </p:spPr>
        <p:txBody>
          <a:bodyPr wrap="none" lIns="0" tIns="0" rIns="0" bIns="0" rtlCol="0" anchor="t"/>
          <a:lstStyle/>
          <a:p>
            <a:pPr algn="l" indent="0" marL="0">
              <a:lnSpc>
                <a:spcPts val="5550"/>
              </a:lnSpc>
              <a:buNone/>
            </a:pPr>
            <a:r>
              <a:rPr lang="en-US" sz="4400" b="1" dirty="0">
                <a:solidFill>
                  <a:srgbClr val="FFB393"/>
                </a:solidFill>
                <a:latin typeface="Brygada 1918 Bold" pitchFamily="34" charset="0"/>
                <a:ea typeface="Brygada 1918 Bold" pitchFamily="34" charset="-122"/>
                <a:cs typeface="Brygada 1918 Bold" pitchFamily="34" charset="-120"/>
              </a:rPr>
              <a:t>Primele Atestări Istorice</a:t>
            </a:r>
            <a:endParaRPr lang="en-US" sz="4400" dirty="0"/>
          </a:p>
        </p:txBody>
      </p:sp>
      <p:sp>
        <p:nvSpPr>
          <p:cNvPr id="3" name="Shape 1"/>
          <p:cNvSpPr/>
          <p:nvPr/>
        </p:nvSpPr>
        <p:spPr>
          <a:xfrm>
            <a:off x="740331" y="4052173"/>
            <a:ext cx="13149739" cy="22860"/>
          </a:xfrm>
          <a:prstGeom prst="roundRect">
            <a:avLst>
              <a:gd name="adj" fmla="val 138817"/>
            </a:avLst>
          </a:prstGeom>
          <a:solidFill>
            <a:srgbClr val="662E42"/>
          </a:solidFill>
          <a:ln/>
        </p:spPr>
      </p:sp>
      <p:sp>
        <p:nvSpPr>
          <p:cNvPr id="4" name="Shape 2"/>
          <p:cNvSpPr/>
          <p:nvPr/>
        </p:nvSpPr>
        <p:spPr>
          <a:xfrm>
            <a:off x="3950018" y="3417630"/>
            <a:ext cx="22860" cy="634603"/>
          </a:xfrm>
          <a:prstGeom prst="roundRect">
            <a:avLst>
              <a:gd name="adj" fmla="val 138817"/>
            </a:avLst>
          </a:prstGeom>
          <a:solidFill>
            <a:srgbClr val="662E42"/>
          </a:solidFill>
          <a:ln/>
        </p:spPr>
      </p:sp>
      <p:sp>
        <p:nvSpPr>
          <p:cNvPr id="5" name="Shape 3"/>
          <p:cNvSpPr/>
          <p:nvPr/>
        </p:nvSpPr>
        <p:spPr>
          <a:xfrm>
            <a:off x="3723561" y="3814227"/>
            <a:ext cx="475893" cy="475893"/>
          </a:xfrm>
          <a:prstGeom prst="roundRect">
            <a:avLst>
              <a:gd name="adj" fmla="val 6668"/>
            </a:avLst>
          </a:prstGeom>
          <a:solidFill>
            <a:srgbClr val="4D1529"/>
          </a:solidFill>
          <a:ln/>
        </p:spPr>
      </p:sp>
      <p:sp>
        <p:nvSpPr>
          <p:cNvPr id="6" name="Text 4"/>
          <p:cNvSpPr/>
          <p:nvPr/>
        </p:nvSpPr>
        <p:spPr>
          <a:xfrm>
            <a:off x="3792260" y="3840599"/>
            <a:ext cx="338376" cy="42302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1</a:t>
            </a:r>
            <a:endParaRPr lang="en-US" sz="2650" dirty="0"/>
          </a:p>
        </p:txBody>
      </p:sp>
      <p:sp>
        <p:nvSpPr>
          <p:cNvPr id="7" name="Text 5"/>
          <p:cNvSpPr/>
          <p:nvPr/>
        </p:nvSpPr>
        <p:spPr>
          <a:xfrm>
            <a:off x="2551271" y="1711047"/>
            <a:ext cx="2820710" cy="352544"/>
          </a:xfrm>
          <a:prstGeom prst="rect">
            <a:avLst/>
          </a:prstGeom>
          <a:noFill/>
          <a:ln/>
        </p:spPr>
        <p:txBody>
          <a:bodyPr wrap="none" lIns="0" tIns="0" rIns="0" bIns="0" rtlCol="0" anchor="t"/>
          <a:lstStyle/>
          <a:p>
            <a:pPr algn="ctr"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514 î.H.</a:t>
            </a:r>
            <a:endParaRPr lang="en-US" sz="2200" dirty="0"/>
          </a:p>
        </p:txBody>
      </p:sp>
      <p:sp>
        <p:nvSpPr>
          <p:cNvPr id="8" name="Text 6"/>
          <p:cNvSpPr/>
          <p:nvPr/>
        </p:nvSpPr>
        <p:spPr>
          <a:xfrm>
            <a:off x="951786" y="2190512"/>
            <a:ext cx="6019681" cy="1015484"/>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Prima atestare istorică a geților în scrierile lui Herodot, care menționează opoziția lor față de Darius I în timpul expediției acestuia împotriva sciților.</a:t>
            </a:r>
            <a:endParaRPr lang="en-US" sz="1650" dirty="0"/>
          </a:p>
        </p:txBody>
      </p:sp>
      <p:sp>
        <p:nvSpPr>
          <p:cNvPr id="9" name="Shape 7"/>
          <p:cNvSpPr/>
          <p:nvPr/>
        </p:nvSpPr>
        <p:spPr>
          <a:xfrm>
            <a:off x="7303532" y="4052114"/>
            <a:ext cx="22860" cy="634603"/>
          </a:xfrm>
          <a:prstGeom prst="roundRect">
            <a:avLst>
              <a:gd name="adj" fmla="val 138817"/>
            </a:avLst>
          </a:prstGeom>
          <a:solidFill>
            <a:srgbClr val="662E42"/>
          </a:solidFill>
          <a:ln/>
        </p:spPr>
      </p:sp>
      <p:sp>
        <p:nvSpPr>
          <p:cNvPr id="10" name="Shape 8"/>
          <p:cNvSpPr/>
          <p:nvPr/>
        </p:nvSpPr>
        <p:spPr>
          <a:xfrm>
            <a:off x="7077075" y="3814227"/>
            <a:ext cx="475893" cy="475893"/>
          </a:xfrm>
          <a:prstGeom prst="roundRect">
            <a:avLst>
              <a:gd name="adj" fmla="val 6668"/>
            </a:avLst>
          </a:prstGeom>
          <a:solidFill>
            <a:srgbClr val="4D1529"/>
          </a:solidFill>
          <a:ln/>
        </p:spPr>
      </p:sp>
      <p:sp>
        <p:nvSpPr>
          <p:cNvPr id="11" name="Text 9"/>
          <p:cNvSpPr/>
          <p:nvPr/>
        </p:nvSpPr>
        <p:spPr>
          <a:xfrm>
            <a:off x="7145774" y="3840599"/>
            <a:ext cx="338376" cy="42302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2</a:t>
            </a:r>
            <a:endParaRPr lang="en-US" sz="2650" dirty="0"/>
          </a:p>
        </p:txBody>
      </p:sp>
      <p:sp>
        <p:nvSpPr>
          <p:cNvPr id="12" name="Text 10"/>
          <p:cNvSpPr/>
          <p:nvPr/>
        </p:nvSpPr>
        <p:spPr>
          <a:xfrm>
            <a:off x="5904786" y="4898350"/>
            <a:ext cx="2820710" cy="352544"/>
          </a:xfrm>
          <a:prstGeom prst="rect">
            <a:avLst/>
          </a:prstGeom>
          <a:noFill/>
          <a:ln/>
        </p:spPr>
        <p:txBody>
          <a:bodyPr wrap="none" lIns="0" tIns="0" rIns="0" bIns="0" rtlCol="0" anchor="t"/>
          <a:lstStyle/>
          <a:p>
            <a:pPr algn="ctr"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Secolul VII-VI î.H.</a:t>
            </a:r>
            <a:endParaRPr lang="en-US" sz="2200" dirty="0"/>
          </a:p>
        </p:txBody>
      </p:sp>
      <p:sp>
        <p:nvSpPr>
          <p:cNvPr id="13" name="Text 11"/>
          <p:cNvSpPr/>
          <p:nvPr/>
        </p:nvSpPr>
        <p:spPr>
          <a:xfrm>
            <a:off x="4305300" y="5377815"/>
            <a:ext cx="6019681" cy="1015484"/>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Contacte cu coloniile grecești de pe litoralul Mării Negre: Histria, Callatis și Tomis, de unde preiau tehnici metalurgice și roata olarului.</a:t>
            </a:r>
            <a:endParaRPr lang="en-US" sz="1650" dirty="0"/>
          </a:p>
        </p:txBody>
      </p:sp>
      <p:sp>
        <p:nvSpPr>
          <p:cNvPr id="14" name="Shape 12"/>
          <p:cNvSpPr/>
          <p:nvPr/>
        </p:nvSpPr>
        <p:spPr>
          <a:xfrm>
            <a:off x="10657165" y="3417630"/>
            <a:ext cx="22860" cy="634603"/>
          </a:xfrm>
          <a:prstGeom prst="roundRect">
            <a:avLst>
              <a:gd name="adj" fmla="val 138817"/>
            </a:avLst>
          </a:prstGeom>
          <a:solidFill>
            <a:srgbClr val="662E42"/>
          </a:solidFill>
          <a:ln/>
        </p:spPr>
      </p:sp>
      <p:sp>
        <p:nvSpPr>
          <p:cNvPr id="15" name="Shape 13"/>
          <p:cNvSpPr/>
          <p:nvPr/>
        </p:nvSpPr>
        <p:spPr>
          <a:xfrm>
            <a:off x="10430708" y="3814227"/>
            <a:ext cx="475893" cy="475893"/>
          </a:xfrm>
          <a:prstGeom prst="roundRect">
            <a:avLst>
              <a:gd name="adj" fmla="val 6668"/>
            </a:avLst>
          </a:prstGeom>
          <a:solidFill>
            <a:srgbClr val="4D1529"/>
          </a:solidFill>
          <a:ln/>
        </p:spPr>
      </p:sp>
      <p:sp>
        <p:nvSpPr>
          <p:cNvPr id="16" name="Text 14"/>
          <p:cNvSpPr/>
          <p:nvPr/>
        </p:nvSpPr>
        <p:spPr>
          <a:xfrm>
            <a:off x="10499408" y="3840599"/>
            <a:ext cx="338376" cy="423029"/>
          </a:xfrm>
          <a:prstGeom prst="rect">
            <a:avLst/>
          </a:prstGeom>
          <a:noFill/>
          <a:ln/>
        </p:spPr>
        <p:txBody>
          <a:bodyPr wrap="none" lIns="0" tIns="0" rIns="0" bIns="0" rtlCol="0" anchor="t"/>
          <a:lstStyle/>
          <a:p>
            <a:pPr algn="ctr" indent="0" marL="0">
              <a:lnSpc>
                <a:spcPts val="2650"/>
              </a:lnSpc>
              <a:buNone/>
            </a:pPr>
            <a:r>
              <a:rPr lang="en-US" sz="2650" b="1" dirty="0">
                <a:solidFill>
                  <a:srgbClr val="F4CAB8"/>
                </a:solidFill>
                <a:latin typeface="Brygada 1918 Bold" pitchFamily="34" charset="0"/>
                <a:ea typeface="Brygada 1918 Bold" pitchFamily="34" charset="-122"/>
                <a:cs typeface="Brygada 1918 Bold" pitchFamily="34" charset="-120"/>
              </a:rPr>
              <a:t>3</a:t>
            </a:r>
            <a:endParaRPr lang="en-US" sz="2650" dirty="0"/>
          </a:p>
        </p:txBody>
      </p:sp>
      <p:sp>
        <p:nvSpPr>
          <p:cNvPr id="17" name="Text 15"/>
          <p:cNvSpPr/>
          <p:nvPr/>
        </p:nvSpPr>
        <p:spPr>
          <a:xfrm>
            <a:off x="9258300" y="2049542"/>
            <a:ext cx="2820710" cy="352544"/>
          </a:xfrm>
          <a:prstGeom prst="rect">
            <a:avLst/>
          </a:prstGeom>
          <a:noFill/>
          <a:ln/>
        </p:spPr>
        <p:txBody>
          <a:bodyPr wrap="none" lIns="0" tIns="0" rIns="0" bIns="0" rtlCol="0" anchor="t"/>
          <a:lstStyle/>
          <a:p>
            <a:pPr algn="ctr"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335 î.H.</a:t>
            </a:r>
            <a:endParaRPr lang="en-US" sz="2200" dirty="0"/>
          </a:p>
        </p:txBody>
      </p:sp>
      <p:sp>
        <p:nvSpPr>
          <p:cNvPr id="18" name="Text 16"/>
          <p:cNvSpPr/>
          <p:nvPr/>
        </p:nvSpPr>
        <p:spPr>
          <a:xfrm>
            <a:off x="7658814" y="2529007"/>
            <a:ext cx="6019800" cy="676989"/>
          </a:xfrm>
          <a:prstGeom prst="rect">
            <a:avLst/>
          </a:prstGeom>
          <a:noFill/>
          <a:ln/>
        </p:spPr>
        <p:txBody>
          <a:bodyPr wrap="square" lIns="0" tIns="0" rIns="0" bIns="0" rtlCol="0" anchor="t"/>
          <a:lstStyle/>
          <a:p>
            <a:pPr algn="ct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Conflict cu Alexandru Macedon în timpul expediției acestuia în nordul Dunării.</a:t>
            </a:r>
            <a:endParaRPr lang="en-US" sz="1650" dirty="0"/>
          </a:p>
        </p:txBody>
      </p:sp>
      <p:sp>
        <p:nvSpPr>
          <p:cNvPr id="19" name="Text 17"/>
          <p:cNvSpPr/>
          <p:nvPr/>
        </p:nvSpPr>
        <p:spPr>
          <a:xfrm>
            <a:off x="740331" y="6631186"/>
            <a:ext cx="13149739" cy="1015484"/>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Cea mai veche mențiune despre geto-daci aparține istoricului Herodot. În lucrarea sa "Istorii", el relatează că în anul 514 î.H., când Darius I, conducătorul perșilor, a înaintat cu o armată numeroasă pe coastele vestice ale Mării Negre pentru a lupta cu sciții, geții din Dobrogea i s-au opus cu vitejie, deși au fost înfrânți.</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9260" y="611862"/>
            <a:ext cx="9205079"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Organizarea Tribală și Teritorială</a:t>
            </a:r>
            <a:endParaRPr lang="en-US" sz="4450" dirty="0"/>
          </a:p>
        </p:txBody>
      </p:sp>
      <p:sp>
        <p:nvSpPr>
          <p:cNvPr id="3" name="Text 1"/>
          <p:cNvSpPr/>
          <p:nvPr/>
        </p:nvSpPr>
        <p:spPr>
          <a:xfrm>
            <a:off x="1841421" y="2237184"/>
            <a:ext cx="2854643" cy="356830"/>
          </a:xfrm>
          <a:prstGeom prst="rect">
            <a:avLst/>
          </a:prstGeom>
          <a:noFill/>
          <a:ln/>
        </p:spPr>
        <p:txBody>
          <a:bodyPr wrap="none" lIns="0" tIns="0" rIns="0" bIns="0" rtlCol="0" anchor="t"/>
          <a:lstStyle/>
          <a:p>
            <a:pPr algn="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Buri</a:t>
            </a:r>
            <a:endParaRPr lang="en-US" sz="2200" dirty="0"/>
          </a:p>
        </p:txBody>
      </p:sp>
      <p:sp>
        <p:nvSpPr>
          <p:cNvPr id="4" name="Text 2"/>
          <p:cNvSpPr/>
          <p:nvPr/>
        </p:nvSpPr>
        <p:spPr>
          <a:xfrm>
            <a:off x="749260" y="2722364"/>
            <a:ext cx="3946803" cy="684848"/>
          </a:xfrm>
          <a:prstGeom prst="rect">
            <a:avLst/>
          </a:prstGeom>
          <a:noFill/>
          <a:ln/>
        </p:spPr>
        <p:txBody>
          <a:bodyPr wrap="square" lIns="0" tIns="0" rIns="0" bIns="0" rtlCol="0" anchor="t"/>
          <a:lstStyle/>
          <a:p>
            <a:pPr algn="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Trib geto-dac cu așezări în zona centrală</a:t>
            </a:r>
            <a:endParaRPr lang="en-US" sz="1650" dirty="0"/>
          </a:p>
        </p:txBody>
      </p:sp>
      <p:pic>
        <p:nvPicPr>
          <p:cNvPr id="5" name="Image 0" descr="preencoded.png">    </p:cNvPr>
          <p:cNvPicPr>
            <a:picLocks noChangeAspect="1"/>
          </p:cNvPicPr>
          <p:nvPr/>
        </p:nvPicPr>
        <p:blipFill>
          <a:blip r:embed="rId1"/>
          <a:stretch>
            <a:fillRect/>
          </a:stretch>
        </p:blipFill>
        <p:spPr>
          <a:xfrm>
            <a:off x="5017175" y="1753553"/>
            <a:ext cx="4596051" cy="4596051"/>
          </a:xfrm>
          <a:prstGeom prst="rect">
            <a:avLst/>
          </a:prstGeom>
        </p:spPr>
      </p:pic>
      <p:sp>
        <p:nvSpPr>
          <p:cNvPr id="6" name="Text 3"/>
          <p:cNvSpPr/>
          <p:nvPr/>
        </p:nvSpPr>
        <p:spPr>
          <a:xfrm>
            <a:off x="5853529" y="2905780"/>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1</a:t>
            </a:r>
            <a:endParaRPr lang="en-US" sz="2500" dirty="0"/>
          </a:p>
        </p:txBody>
      </p:sp>
      <p:sp>
        <p:nvSpPr>
          <p:cNvPr id="7" name="Text 4"/>
          <p:cNvSpPr/>
          <p:nvPr/>
        </p:nvSpPr>
        <p:spPr>
          <a:xfrm>
            <a:off x="9934337" y="1998702"/>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Carpi</a:t>
            </a:r>
            <a:endParaRPr lang="en-US" sz="2200" dirty="0"/>
          </a:p>
        </p:txBody>
      </p:sp>
      <p:sp>
        <p:nvSpPr>
          <p:cNvPr id="8" name="Text 5"/>
          <p:cNvSpPr/>
          <p:nvPr/>
        </p:nvSpPr>
        <p:spPr>
          <a:xfrm>
            <a:off x="9934337" y="2483882"/>
            <a:ext cx="3946803" cy="342424"/>
          </a:xfrm>
          <a:prstGeom prst="rect">
            <a:avLst/>
          </a:prstGeom>
          <a:noFill/>
          <a:ln/>
        </p:spPr>
        <p:txBody>
          <a:bodyPr wrap="non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Trib important din zona estică</a:t>
            </a:r>
            <a:endParaRPr lang="en-US" sz="1650" dirty="0"/>
          </a:p>
        </p:txBody>
      </p:sp>
      <p:pic>
        <p:nvPicPr>
          <p:cNvPr id="9" name="Image 1" descr="preencoded.png">    </p:cNvPr>
          <p:cNvPicPr>
            <a:picLocks noChangeAspect="1"/>
          </p:cNvPicPr>
          <p:nvPr/>
        </p:nvPicPr>
        <p:blipFill>
          <a:blip r:embed="rId2"/>
          <a:stretch>
            <a:fillRect/>
          </a:stretch>
        </p:blipFill>
        <p:spPr>
          <a:xfrm>
            <a:off x="5017175" y="1753553"/>
            <a:ext cx="4596051" cy="4596051"/>
          </a:xfrm>
          <a:prstGeom prst="rect">
            <a:avLst/>
          </a:prstGeom>
        </p:spPr>
      </p:pic>
      <p:sp>
        <p:nvSpPr>
          <p:cNvPr id="10" name="Text 6"/>
          <p:cNvSpPr/>
          <p:nvPr/>
        </p:nvSpPr>
        <p:spPr>
          <a:xfrm>
            <a:off x="7652087" y="2321421"/>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2</a:t>
            </a:r>
            <a:endParaRPr lang="en-US" sz="2500" dirty="0"/>
          </a:p>
        </p:txBody>
      </p:sp>
      <p:sp>
        <p:nvSpPr>
          <p:cNvPr id="11" name="Text 7"/>
          <p:cNvSpPr/>
          <p:nvPr/>
        </p:nvSpPr>
        <p:spPr>
          <a:xfrm>
            <a:off x="10041374" y="3637717"/>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Costoboci</a:t>
            </a:r>
            <a:endParaRPr lang="en-US" sz="2200" dirty="0"/>
          </a:p>
        </p:txBody>
      </p:sp>
      <p:sp>
        <p:nvSpPr>
          <p:cNvPr id="12" name="Text 8"/>
          <p:cNvSpPr/>
          <p:nvPr/>
        </p:nvSpPr>
        <p:spPr>
          <a:xfrm>
            <a:off x="10041374" y="4122896"/>
            <a:ext cx="3839766" cy="342424"/>
          </a:xfrm>
          <a:prstGeom prst="rect">
            <a:avLst/>
          </a:prstGeom>
          <a:noFill/>
          <a:ln/>
        </p:spPr>
        <p:txBody>
          <a:bodyPr wrap="non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Trib din regiunea nordică</a:t>
            </a:r>
            <a:endParaRPr lang="en-US" sz="1650" dirty="0"/>
          </a:p>
        </p:txBody>
      </p:sp>
      <p:pic>
        <p:nvPicPr>
          <p:cNvPr id="13" name="Image 2" descr="preencoded.png">    </p:cNvPr>
          <p:cNvPicPr>
            <a:picLocks noChangeAspect="1"/>
          </p:cNvPicPr>
          <p:nvPr/>
        </p:nvPicPr>
        <p:blipFill>
          <a:blip r:embed="rId3"/>
          <a:stretch>
            <a:fillRect/>
          </a:stretch>
        </p:blipFill>
        <p:spPr>
          <a:xfrm>
            <a:off x="5017175" y="1753553"/>
            <a:ext cx="4596051" cy="4596051"/>
          </a:xfrm>
          <a:prstGeom prst="rect">
            <a:avLst/>
          </a:prstGeom>
        </p:spPr>
      </p:pic>
      <p:sp>
        <p:nvSpPr>
          <p:cNvPr id="14" name="Text 9"/>
          <p:cNvSpPr/>
          <p:nvPr/>
        </p:nvSpPr>
        <p:spPr>
          <a:xfrm>
            <a:off x="8763536" y="3851374"/>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3</a:t>
            </a:r>
            <a:endParaRPr lang="en-US" sz="2500" dirty="0"/>
          </a:p>
        </p:txBody>
      </p:sp>
      <p:sp>
        <p:nvSpPr>
          <p:cNvPr id="15" name="Text 10"/>
          <p:cNvSpPr/>
          <p:nvPr/>
        </p:nvSpPr>
        <p:spPr>
          <a:xfrm>
            <a:off x="9934337" y="5276731"/>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Apuli</a:t>
            </a:r>
            <a:endParaRPr lang="en-US" sz="2200" dirty="0"/>
          </a:p>
        </p:txBody>
      </p:sp>
      <p:sp>
        <p:nvSpPr>
          <p:cNvPr id="16" name="Text 11"/>
          <p:cNvSpPr/>
          <p:nvPr/>
        </p:nvSpPr>
        <p:spPr>
          <a:xfrm>
            <a:off x="9934337" y="5761911"/>
            <a:ext cx="3946803" cy="342424"/>
          </a:xfrm>
          <a:prstGeom prst="rect">
            <a:avLst/>
          </a:prstGeom>
          <a:noFill/>
          <a:ln/>
        </p:spPr>
        <p:txBody>
          <a:bodyPr wrap="non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Trib din zona centrală a Daciei</a:t>
            </a:r>
            <a:endParaRPr lang="en-US" sz="1650" dirty="0"/>
          </a:p>
        </p:txBody>
      </p:sp>
      <p:pic>
        <p:nvPicPr>
          <p:cNvPr id="17" name="Image 3" descr="preencoded.png">    </p:cNvPr>
          <p:cNvPicPr>
            <a:picLocks noChangeAspect="1"/>
          </p:cNvPicPr>
          <p:nvPr/>
        </p:nvPicPr>
        <p:blipFill>
          <a:blip r:embed="rId4"/>
          <a:stretch>
            <a:fillRect/>
          </a:stretch>
        </p:blipFill>
        <p:spPr>
          <a:xfrm>
            <a:off x="5017175" y="1753553"/>
            <a:ext cx="4596051" cy="4596051"/>
          </a:xfrm>
          <a:prstGeom prst="rect">
            <a:avLst/>
          </a:prstGeom>
        </p:spPr>
      </p:pic>
      <p:sp>
        <p:nvSpPr>
          <p:cNvPr id="18" name="Text 12"/>
          <p:cNvSpPr/>
          <p:nvPr/>
        </p:nvSpPr>
        <p:spPr>
          <a:xfrm>
            <a:off x="7652087" y="5381208"/>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4</a:t>
            </a:r>
            <a:endParaRPr lang="en-US" sz="2500" dirty="0"/>
          </a:p>
        </p:txBody>
      </p:sp>
      <p:sp>
        <p:nvSpPr>
          <p:cNvPr id="19" name="Text 13"/>
          <p:cNvSpPr/>
          <p:nvPr/>
        </p:nvSpPr>
        <p:spPr>
          <a:xfrm>
            <a:off x="1841421" y="4867037"/>
            <a:ext cx="2854643" cy="356830"/>
          </a:xfrm>
          <a:prstGeom prst="rect">
            <a:avLst/>
          </a:prstGeom>
          <a:noFill/>
          <a:ln/>
        </p:spPr>
        <p:txBody>
          <a:bodyPr wrap="none" lIns="0" tIns="0" rIns="0" bIns="0" rtlCol="0" anchor="t"/>
          <a:lstStyle/>
          <a:p>
            <a:pPr algn="r"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Crobizi</a:t>
            </a:r>
            <a:endParaRPr lang="en-US" sz="2200" dirty="0"/>
          </a:p>
        </p:txBody>
      </p:sp>
      <p:sp>
        <p:nvSpPr>
          <p:cNvPr id="20" name="Text 14"/>
          <p:cNvSpPr/>
          <p:nvPr/>
        </p:nvSpPr>
        <p:spPr>
          <a:xfrm>
            <a:off x="749260" y="5352217"/>
            <a:ext cx="3946803" cy="342424"/>
          </a:xfrm>
          <a:prstGeom prst="rect">
            <a:avLst/>
          </a:prstGeom>
          <a:noFill/>
          <a:ln/>
        </p:spPr>
        <p:txBody>
          <a:bodyPr wrap="none" lIns="0" tIns="0" rIns="0" bIns="0" rtlCol="0" anchor="t"/>
          <a:lstStyle/>
          <a:p>
            <a:pPr algn="r"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Trib din regiunea sudică</a:t>
            </a:r>
            <a:endParaRPr lang="en-US" sz="1650" dirty="0"/>
          </a:p>
        </p:txBody>
      </p:sp>
      <p:pic>
        <p:nvPicPr>
          <p:cNvPr id="21" name="Image 4" descr="preencoded.png">    </p:cNvPr>
          <p:cNvPicPr>
            <a:picLocks noChangeAspect="1"/>
          </p:cNvPicPr>
          <p:nvPr/>
        </p:nvPicPr>
        <p:blipFill>
          <a:blip r:embed="rId5"/>
          <a:stretch>
            <a:fillRect/>
          </a:stretch>
        </p:blipFill>
        <p:spPr>
          <a:xfrm>
            <a:off x="5017175" y="1753553"/>
            <a:ext cx="4596051" cy="4596051"/>
          </a:xfrm>
          <a:prstGeom prst="rect">
            <a:avLst/>
          </a:prstGeom>
        </p:spPr>
      </p:pic>
      <p:sp>
        <p:nvSpPr>
          <p:cNvPr id="22" name="Text 15"/>
          <p:cNvSpPr/>
          <p:nvPr/>
        </p:nvSpPr>
        <p:spPr>
          <a:xfrm>
            <a:off x="5853529" y="4796850"/>
            <a:ext cx="320278" cy="400407"/>
          </a:xfrm>
          <a:prstGeom prst="rect">
            <a:avLst/>
          </a:prstGeom>
          <a:noFill/>
          <a:ln/>
        </p:spPr>
        <p:txBody>
          <a:bodyPr wrap="none" lIns="0" tIns="0" rIns="0" bIns="0" rtlCol="0" anchor="t"/>
          <a:lstStyle/>
          <a:p>
            <a:pPr algn="l" indent="0" marL="0">
              <a:lnSpc>
                <a:spcPts val="4000"/>
              </a:lnSpc>
              <a:buNone/>
            </a:pPr>
            <a:r>
              <a:rPr lang="en-US" sz="2500" b="1" dirty="0">
                <a:solidFill>
                  <a:srgbClr val="F4CAB8"/>
                </a:solidFill>
                <a:latin typeface="Brygada 1918 Bold" pitchFamily="34" charset="0"/>
                <a:ea typeface="Brygada 1918 Bold" pitchFamily="34" charset="-122"/>
                <a:cs typeface="Brygada 1918 Bold" pitchFamily="34" charset="-120"/>
              </a:rPr>
              <a:t>5</a:t>
            </a:r>
            <a:endParaRPr lang="en-US" sz="2500" dirty="0"/>
          </a:p>
        </p:txBody>
      </p:sp>
      <p:sp>
        <p:nvSpPr>
          <p:cNvPr id="23" name="Text 16"/>
          <p:cNvSpPr/>
          <p:nvPr/>
        </p:nvSpPr>
        <p:spPr>
          <a:xfrm>
            <a:off x="749260" y="6590467"/>
            <a:ext cx="13131879"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Numerosul popor geto-dac era împărțit în mai multe triburi, fiecare ocupând un teritoriu specific. Centrul fiecărui trib era o așezare fortificată numită davă. Deși erau împărțiți în triburi precum buri, carpi, costoboci, piefigi, apuli, trizi și crobizi, ei formau un singur popor cu aceeași limbă și cultură.</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53045" y="434459"/>
            <a:ext cx="5782032" cy="526613"/>
          </a:xfrm>
          <a:prstGeom prst="rect">
            <a:avLst/>
          </a:prstGeom>
          <a:noFill/>
          <a:ln/>
        </p:spPr>
        <p:txBody>
          <a:bodyPr wrap="none" lIns="0" tIns="0" rIns="0" bIns="0" rtlCol="0" anchor="t"/>
          <a:lstStyle/>
          <a:p>
            <a:pPr algn="l" indent="0" marL="0">
              <a:lnSpc>
                <a:spcPts val="4100"/>
              </a:lnSpc>
              <a:buNone/>
            </a:pPr>
            <a:r>
              <a:rPr lang="en-US" sz="3300" b="1" dirty="0">
                <a:solidFill>
                  <a:srgbClr val="FFB393"/>
                </a:solidFill>
                <a:latin typeface="Brygada 1918 Bold" pitchFamily="34" charset="0"/>
                <a:ea typeface="Brygada 1918 Bold" pitchFamily="34" charset="-122"/>
                <a:cs typeface="Brygada 1918 Bold" pitchFamily="34" charset="-120"/>
              </a:rPr>
              <a:t>Structura Socială Geto-Dacă</a:t>
            </a:r>
            <a:endParaRPr lang="en-US" sz="3300" dirty="0"/>
          </a:p>
        </p:txBody>
      </p:sp>
      <p:pic>
        <p:nvPicPr>
          <p:cNvPr id="3" name="Image 0" descr="preencoded.png">    </p:cNvPr>
          <p:cNvPicPr>
            <a:picLocks noChangeAspect="1"/>
          </p:cNvPicPr>
          <p:nvPr/>
        </p:nvPicPr>
        <p:blipFill>
          <a:blip r:embed="rId1"/>
          <a:stretch>
            <a:fillRect/>
          </a:stretch>
        </p:blipFill>
        <p:spPr>
          <a:xfrm>
            <a:off x="3097292" y="1277064"/>
            <a:ext cx="1673543" cy="926902"/>
          </a:xfrm>
          <a:prstGeom prst="rect">
            <a:avLst/>
          </a:prstGeom>
        </p:spPr>
      </p:pic>
      <p:pic>
        <p:nvPicPr>
          <p:cNvPr id="4" name="Image 1" descr="preencoded.png">    </p:cNvPr>
          <p:cNvPicPr>
            <a:picLocks noChangeAspect="1"/>
          </p:cNvPicPr>
          <p:nvPr/>
        </p:nvPicPr>
        <p:blipFill>
          <a:blip r:embed="rId2"/>
          <a:stretch>
            <a:fillRect/>
          </a:stretch>
        </p:blipFill>
        <p:spPr>
          <a:xfrm>
            <a:off x="3822978" y="1716881"/>
            <a:ext cx="222171" cy="277654"/>
          </a:xfrm>
          <a:prstGeom prst="rect">
            <a:avLst/>
          </a:prstGeom>
        </p:spPr>
      </p:pic>
      <p:sp>
        <p:nvSpPr>
          <p:cNvPr id="5" name="Text 1"/>
          <p:cNvSpPr/>
          <p:nvPr/>
        </p:nvSpPr>
        <p:spPr>
          <a:xfrm>
            <a:off x="4928830" y="1435060"/>
            <a:ext cx="2106811" cy="263366"/>
          </a:xfrm>
          <a:prstGeom prst="rect">
            <a:avLst/>
          </a:prstGeom>
          <a:noFill/>
          <a:ln/>
        </p:spPr>
        <p:txBody>
          <a:bodyPr wrap="none" lIns="0" tIns="0" rIns="0" bIns="0" rtlCol="0" anchor="t"/>
          <a:lstStyle/>
          <a:p>
            <a:pPr algn="l" indent="0" marL="0">
              <a:lnSpc>
                <a:spcPts val="2050"/>
              </a:lnSpc>
              <a:buNone/>
            </a:pPr>
            <a:r>
              <a:rPr lang="en-US" sz="1650" b="1" dirty="0">
                <a:solidFill>
                  <a:srgbClr val="F4CAB8"/>
                </a:solidFill>
                <a:latin typeface="Brygada 1918 Bold" pitchFamily="34" charset="0"/>
                <a:ea typeface="Brygada 1918 Bold" pitchFamily="34" charset="-122"/>
                <a:cs typeface="Brygada 1918 Bold" pitchFamily="34" charset="-120"/>
              </a:rPr>
              <a:t>Rege</a:t>
            </a:r>
            <a:endParaRPr lang="en-US" sz="1650" dirty="0"/>
          </a:p>
        </p:txBody>
      </p:sp>
      <p:sp>
        <p:nvSpPr>
          <p:cNvPr id="6" name="Text 2"/>
          <p:cNvSpPr/>
          <p:nvPr/>
        </p:nvSpPr>
        <p:spPr>
          <a:xfrm>
            <a:off x="4928830" y="1793200"/>
            <a:ext cx="2583299" cy="252770"/>
          </a:xfrm>
          <a:prstGeom prst="rect">
            <a:avLst/>
          </a:prstGeom>
          <a:noFill/>
          <a:ln/>
        </p:spPr>
        <p:txBody>
          <a:bodyPr wrap="none" lIns="0" tIns="0" rIns="0" bIns="0" rtlCol="0" anchor="t"/>
          <a:lstStyle/>
          <a:p>
            <a:pPr algn="l" indent="0" marL="0">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Conducătorul suprem al statului</a:t>
            </a:r>
            <a:endParaRPr lang="en-US" sz="1200" dirty="0"/>
          </a:p>
        </p:txBody>
      </p:sp>
      <p:sp>
        <p:nvSpPr>
          <p:cNvPr id="7" name="Shape 3"/>
          <p:cNvSpPr/>
          <p:nvPr/>
        </p:nvSpPr>
        <p:spPr>
          <a:xfrm>
            <a:off x="4810244" y="2214086"/>
            <a:ext cx="9227701" cy="11430"/>
          </a:xfrm>
          <a:prstGeom prst="roundRect">
            <a:avLst>
              <a:gd name="adj" fmla="val 207370"/>
            </a:avLst>
          </a:prstGeom>
          <a:solidFill>
            <a:srgbClr val="662E42"/>
          </a:solidFill>
          <a:ln/>
        </p:spPr>
      </p:sp>
      <p:pic>
        <p:nvPicPr>
          <p:cNvPr id="8" name="Image 2" descr="preencoded.png">    </p:cNvPr>
          <p:cNvPicPr>
            <a:picLocks noChangeAspect="1"/>
          </p:cNvPicPr>
          <p:nvPr/>
        </p:nvPicPr>
        <p:blipFill>
          <a:blip r:embed="rId3"/>
          <a:stretch>
            <a:fillRect/>
          </a:stretch>
        </p:blipFill>
        <p:spPr>
          <a:xfrm>
            <a:off x="2260402" y="2243376"/>
            <a:ext cx="3347204" cy="926902"/>
          </a:xfrm>
          <a:prstGeom prst="rect">
            <a:avLst/>
          </a:prstGeom>
        </p:spPr>
      </p:pic>
      <p:pic>
        <p:nvPicPr>
          <p:cNvPr id="9" name="Image 3" descr="preencoded.png">    </p:cNvPr>
          <p:cNvPicPr>
            <a:picLocks noChangeAspect="1"/>
          </p:cNvPicPr>
          <p:nvPr/>
        </p:nvPicPr>
        <p:blipFill>
          <a:blip r:embed="rId4"/>
          <a:stretch>
            <a:fillRect/>
          </a:stretch>
        </p:blipFill>
        <p:spPr>
          <a:xfrm>
            <a:off x="3822859" y="2595682"/>
            <a:ext cx="222171" cy="222171"/>
          </a:xfrm>
          <a:prstGeom prst="rect">
            <a:avLst/>
          </a:prstGeom>
        </p:spPr>
      </p:pic>
      <p:sp>
        <p:nvSpPr>
          <p:cNvPr id="10" name="Text 4"/>
          <p:cNvSpPr/>
          <p:nvPr/>
        </p:nvSpPr>
        <p:spPr>
          <a:xfrm>
            <a:off x="5765602" y="2401372"/>
            <a:ext cx="2106811" cy="263366"/>
          </a:xfrm>
          <a:prstGeom prst="rect">
            <a:avLst/>
          </a:prstGeom>
          <a:noFill/>
          <a:ln/>
        </p:spPr>
        <p:txBody>
          <a:bodyPr wrap="none" lIns="0" tIns="0" rIns="0" bIns="0" rtlCol="0" anchor="t"/>
          <a:lstStyle/>
          <a:p>
            <a:pPr algn="l" indent="0" marL="0">
              <a:lnSpc>
                <a:spcPts val="2050"/>
              </a:lnSpc>
              <a:buNone/>
            </a:pPr>
            <a:r>
              <a:rPr lang="en-US" sz="1650" b="1" dirty="0">
                <a:solidFill>
                  <a:srgbClr val="F4CAB8"/>
                </a:solidFill>
                <a:latin typeface="Brygada 1918 Bold" pitchFamily="34" charset="0"/>
                <a:ea typeface="Brygada 1918 Bold" pitchFamily="34" charset="-122"/>
                <a:cs typeface="Brygada 1918 Bold" pitchFamily="34" charset="-120"/>
              </a:rPr>
              <a:t>Preoți</a:t>
            </a:r>
            <a:endParaRPr lang="en-US" sz="1650" dirty="0"/>
          </a:p>
        </p:txBody>
      </p:sp>
      <p:sp>
        <p:nvSpPr>
          <p:cNvPr id="11" name="Text 5"/>
          <p:cNvSpPr/>
          <p:nvPr/>
        </p:nvSpPr>
        <p:spPr>
          <a:xfrm>
            <a:off x="5765602" y="2759512"/>
            <a:ext cx="2783562" cy="252770"/>
          </a:xfrm>
          <a:prstGeom prst="rect">
            <a:avLst/>
          </a:prstGeom>
          <a:noFill/>
          <a:ln/>
        </p:spPr>
        <p:txBody>
          <a:bodyPr wrap="none" lIns="0" tIns="0" rIns="0" bIns="0" rtlCol="0" anchor="t"/>
          <a:lstStyle/>
          <a:p>
            <a:pPr algn="l" indent="0" marL="0">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Rol important în societate și religie</a:t>
            </a:r>
            <a:endParaRPr lang="en-US" sz="1200" dirty="0"/>
          </a:p>
        </p:txBody>
      </p:sp>
      <p:sp>
        <p:nvSpPr>
          <p:cNvPr id="12" name="Shape 6"/>
          <p:cNvSpPr/>
          <p:nvPr/>
        </p:nvSpPr>
        <p:spPr>
          <a:xfrm>
            <a:off x="5647015" y="3180398"/>
            <a:ext cx="8390930" cy="11430"/>
          </a:xfrm>
          <a:prstGeom prst="roundRect">
            <a:avLst>
              <a:gd name="adj" fmla="val 207370"/>
            </a:avLst>
          </a:prstGeom>
          <a:solidFill>
            <a:srgbClr val="662E42"/>
          </a:solidFill>
          <a:ln/>
        </p:spPr>
      </p:sp>
      <p:pic>
        <p:nvPicPr>
          <p:cNvPr id="13" name="Image 4" descr="preencoded.png">    </p:cNvPr>
          <p:cNvPicPr>
            <a:picLocks noChangeAspect="1"/>
          </p:cNvPicPr>
          <p:nvPr/>
        </p:nvPicPr>
        <p:blipFill>
          <a:blip r:embed="rId5"/>
          <a:stretch>
            <a:fillRect/>
          </a:stretch>
        </p:blipFill>
        <p:spPr>
          <a:xfrm>
            <a:off x="1423630" y="3209687"/>
            <a:ext cx="5020866" cy="926902"/>
          </a:xfrm>
          <a:prstGeom prst="rect">
            <a:avLst/>
          </a:prstGeom>
        </p:spPr>
      </p:pic>
      <p:pic>
        <p:nvPicPr>
          <p:cNvPr id="14" name="Image 5" descr="preencoded.png">    </p:cNvPr>
          <p:cNvPicPr>
            <a:picLocks noChangeAspect="1"/>
          </p:cNvPicPr>
          <p:nvPr/>
        </p:nvPicPr>
        <p:blipFill>
          <a:blip r:embed="rId6"/>
          <a:stretch>
            <a:fillRect/>
          </a:stretch>
        </p:blipFill>
        <p:spPr>
          <a:xfrm>
            <a:off x="3822859" y="3561993"/>
            <a:ext cx="222171" cy="222171"/>
          </a:xfrm>
          <a:prstGeom prst="rect">
            <a:avLst/>
          </a:prstGeom>
        </p:spPr>
      </p:pic>
      <p:sp>
        <p:nvSpPr>
          <p:cNvPr id="15" name="Text 7"/>
          <p:cNvSpPr/>
          <p:nvPr/>
        </p:nvSpPr>
        <p:spPr>
          <a:xfrm>
            <a:off x="6602492" y="3367683"/>
            <a:ext cx="2106811" cy="263366"/>
          </a:xfrm>
          <a:prstGeom prst="rect">
            <a:avLst/>
          </a:prstGeom>
          <a:noFill/>
          <a:ln/>
        </p:spPr>
        <p:txBody>
          <a:bodyPr wrap="none" lIns="0" tIns="0" rIns="0" bIns="0" rtlCol="0" anchor="t"/>
          <a:lstStyle/>
          <a:p>
            <a:pPr algn="l" indent="0" marL="0">
              <a:lnSpc>
                <a:spcPts val="2050"/>
              </a:lnSpc>
              <a:buNone/>
            </a:pPr>
            <a:r>
              <a:rPr lang="en-US" sz="1650" b="1" dirty="0">
                <a:solidFill>
                  <a:srgbClr val="F4CAB8"/>
                </a:solidFill>
                <a:latin typeface="Brygada 1918 Bold" pitchFamily="34" charset="0"/>
                <a:ea typeface="Brygada 1918 Bold" pitchFamily="34" charset="-122"/>
                <a:cs typeface="Brygada 1918 Bold" pitchFamily="34" charset="-120"/>
              </a:rPr>
              <a:t>Tarabostes (Pileati)</a:t>
            </a:r>
            <a:endParaRPr lang="en-US" sz="1650" dirty="0"/>
          </a:p>
        </p:txBody>
      </p:sp>
      <p:sp>
        <p:nvSpPr>
          <p:cNvPr id="16" name="Text 8"/>
          <p:cNvSpPr/>
          <p:nvPr/>
        </p:nvSpPr>
        <p:spPr>
          <a:xfrm>
            <a:off x="6602492" y="3725823"/>
            <a:ext cx="3712250" cy="252770"/>
          </a:xfrm>
          <a:prstGeom prst="rect">
            <a:avLst/>
          </a:prstGeom>
          <a:noFill/>
          <a:ln/>
        </p:spPr>
        <p:txBody>
          <a:bodyPr wrap="none" lIns="0" tIns="0" rIns="0" bIns="0" rtlCol="0" anchor="t"/>
          <a:lstStyle/>
          <a:p>
            <a:pPr algn="l" indent="0" marL="0">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Aristocrația, nobilii purtători de pileus (căciulă)</a:t>
            </a:r>
            <a:endParaRPr lang="en-US" sz="1200" dirty="0"/>
          </a:p>
        </p:txBody>
      </p:sp>
      <p:sp>
        <p:nvSpPr>
          <p:cNvPr id="17" name="Shape 9"/>
          <p:cNvSpPr/>
          <p:nvPr/>
        </p:nvSpPr>
        <p:spPr>
          <a:xfrm>
            <a:off x="6483906" y="4146709"/>
            <a:ext cx="7554039" cy="11430"/>
          </a:xfrm>
          <a:prstGeom prst="roundRect">
            <a:avLst>
              <a:gd name="adj" fmla="val 207370"/>
            </a:avLst>
          </a:prstGeom>
          <a:solidFill>
            <a:srgbClr val="662E42"/>
          </a:solidFill>
          <a:ln/>
        </p:spPr>
      </p:sp>
      <p:pic>
        <p:nvPicPr>
          <p:cNvPr id="18" name="Image 6" descr="preencoded.png">    </p:cNvPr>
          <p:cNvPicPr>
            <a:picLocks noChangeAspect="1"/>
          </p:cNvPicPr>
          <p:nvPr/>
        </p:nvPicPr>
        <p:blipFill>
          <a:blip r:embed="rId7"/>
          <a:stretch>
            <a:fillRect/>
          </a:stretch>
        </p:blipFill>
        <p:spPr>
          <a:xfrm>
            <a:off x="586740" y="4175998"/>
            <a:ext cx="6694527" cy="926902"/>
          </a:xfrm>
          <a:prstGeom prst="rect">
            <a:avLst/>
          </a:prstGeom>
        </p:spPr>
      </p:pic>
      <p:pic>
        <p:nvPicPr>
          <p:cNvPr id="19" name="Image 7" descr="preencoded.png">    </p:cNvPr>
          <p:cNvPicPr>
            <a:picLocks noChangeAspect="1"/>
          </p:cNvPicPr>
          <p:nvPr/>
        </p:nvPicPr>
        <p:blipFill>
          <a:blip r:embed="rId8"/>
          <a:stretch>
            <a:fillRect/>
          </a:stretch>
        </p:blipFill>
        <p:spPr>
          <a:xfrm>
            <a:off x="3822859" y="4500563"/>
            <a:ext cx="222171" cy="277654"/>
          </a:xfrm>
          <a:prstGeom prst="rect">
            <a:avLst/>
          </a:prstGeom>
        </p:spPr>
      </p:pic>
      <p:sp>
        <p:nvSpPr>
          <p:cNvPr id="20" name="Text 10"/>
          <p:cNvSpPr/>
          <p:nvPr/>
        </p:nvSpPr>
        <p:spPr>
          <a:xfrm>
            <a:off x="7439263" y="4333994"/>
            <a:ext cx="2106811" cy="263366"/>
          </a:xfrm>
          <a:prstGeom prst="rect">
            <a:avLst/>
          </a:prstGeom>
          <a:noFill/>
          <a:ln/>
        </p:spPr>
        <p:txBody>
          <a:bodyPr wrap="none" lIns="0" tIns="0" rIns="0" bIns="0" rtlCol="0" anchor="t"/>
          <a:lstStyle/>
          <a:p>
            <a:pPr algn="l" indent="0" marL="0">
              <a:lnSpc>
                <a:spcPts val="2050"/>
              </a:lnSpc>
              <a:buNone/>
            </a:pPr>
            <a:r>
              <a:rPr lang="en-US" sz="1650" b="1" dirty="0">
                <a:solidFill>
                  <a:srgbClr val="F4CAB8"/>
                </a:solidFill>
                <a:latin typeface="Brygada 1918 Bold" pitchFamily="34" charset="0"/>
                <a:ea typeface="Brygada 1918 Bold" pitchFamily="34" charset="-122"/>
                <a:cs typeface="Brygada 1918 Bold" pitchFamily="34" charset="-120"/>
              </a:rPr>
              <a:t>Comati (Capillati)</a:t>
            </a:r>
            <a:endParaRPr lang="en-US" sz="1650" dirty="0"/>
          </a:p>
        </p:txBody>
      </p:sp>
      <p:sp>
        <p:nvSpPr>
          <p:cNvPr id="21" name="Text 11"/>
          <p:cNvSpPr/>
          <p:nvPr/>
        </p:nvSpPr>
        <p:spPr>
          <a:xfrm>
            <a:off x="7439263" y="4692134"/>
            <a:ext cx="4305181" cy="252770"/>
          </a:xfrm>
          <a:prstGeom prst="rect">
            <a:avLst/>
          </a:prstGeom>
          <a:noFill/>
          <a:ln/>
        </p:spPr>
        <p:txBody>
          <a:bodyPr wrap="none" lIns="0" tIns="0" rIns="0" bIns="0" rtlCol="0" anchor="t"/>
          <a:lstStyle/>
          <a:p>
            <a:pPr algn="l" indent="0" marL="0">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Oamenii liberi de condiție modestă, purtători de plete</a:t>
            </a:r>
            <a:endParaRPr lang="en-US" sz="1200" dirty="0"/>
          </a:p>
        </p:txBody>
      </p:sp>
      <p:sp>
        <p:nvSpPr>
          <p:cNvPr id="22" name="Text 12"/>
          <p:cNvSpPr/>
          <p:nvPr/>
        </p:nvSpPr>
        <p:spPr>
          <a:xfrm>
            <a:off x="553045" y="5280660"/>
            <a:ext cx="13524309" cy="758309"/>
          </a:xfrm>
          <a:prstGeom prst="rect">
            <a:avLst/>
          </a:prstGeom>
          <a:noFill/>
          <a:ln/>
        </p:spPr>
        <p:txBody>
          <a:bodyPr wrap="square" lIns="0" tIns="0" rIns="0" bIns="0" rtlCol="0" anchor="t"/>
          <a:lstStyle/>
          <a:p>
            <a:pPr algn="l" indent="0" marL="0">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Societatea geto-dacă avea o structură ierarhică bine definită. În vârful piramidei sociale se afla regele, urmat de preoți care aveau un rol esențial în viața religioasă și socială. Aristocrația era formată din tarabostes (sau pileati în terminologia romană), recunoscuți după căciulile pe care le purtau, în timp ce oamenii liberi de condiție modestă erau numiți comati (sau capillati), caracterizați prin pletele lor lungi.</a:t>
            </a:r>
            <a:endParaRPr lang="en-US" sz="1200" dirty="0"/>
          </a:p>
        </p:txBody>
      </p:sp>
      <p:pic>
        <p:nvPicPr>
          <p:cNvPr id="23" name="Image 8" descr="preencoded.png">
            <a:hlinkClick r:id="rId10" tooltip=""/>
          </p:cNvPr>
          <p:cNvPicPr>
            <a:picLocks noChangeAspect="1"/>
          </p:cNvPicPr>
          <p:nvPr/>
        </p:nvPicPr>
        <p:blipFill>
          <a:blip r:embed="rId9"/>
          <a:stretch>
            <a:fillRect/>
          </a:stretch>
        </p:blipFill>
        <p:spPr>
          <a:xfrm>
            <a:off x="553045" y="6216729"/>
            <a:ext cx="13524309" cy="15800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281940" y="2575560"/>
            <a:ext cx="4922520" cy="3078480"/>
          </a:xfrm>
          <a:prstGeom prst="rect">
            <a:avLst/>
          </a:prstGeom>
        </p:spPr>
      </p:pic>
      <p:sp>
        <p:nvSpPr>
          <p:cNvPr id="4" name="Text 0"/>
          <p:cNvSpPr/>
          <p:nvPr/>
        </p:nvSpPr>
        <p:spPr>
          <a:xfrm>
            <a:off x="6175653" y="541615"/>
            <a:ext cx="5357813" cy="656392"/>
          </a:xfrm>
          <a:prstGeom prst="rect">
            <a:avLst/>
          </a:prstGeom>
          <a:noFill/>
          <a:ln/>
        </p:spPr>
        <p:txBody>
          <a:bodyPr wrap="none" lIns="0" tIns="0" rIns="0" bIns="0" rtlCol="0" anchor="t"/>
          <a:lstStyle/>
          <a:p>
            <a:pPr algn="l" indent="0" marL="0">
              <a:lnSpc>
                <a:spcPts val="5150"/>
              </a:lnSpc>
              <a:buNone/>
            </a:pPr>
            <a:r>
              <a:rPr lang="en-US" sz="4100" b="1" dirty="0">
                <a:solidFill>
                  <a:srgbClr val="FFB393"/>
                </a:solidFill>
                <a:latin typeface="Brygada 1918 Bold" pitchFamily="34" charset="0"/>
                <a:ea typeface="Brygada 1918 Bold" pitchFamily="34" charset="-122"/>
                <a:cs typeface="Brygada 1918 Bold" pitchFamily="34" charset="-120"/>
              </a:rPr>
              <a:t>Ocupațiile Principale</a:t>
            </a:r>
            <a:endParaRPr lang="en-US" sz="4100" dirty="0"/>
          </a:p>
        </p:txBody>
      </p:sp>
      <p:sp>
        <p:nvSpPr>
          <p:cNvPr id="5" name="Shape 1"/>
          <p:cNvSpPr/>
          <p:nvPr/>
        </p:nvSpPr>
        <p:spPr>
          <a:xfrm>
            <a:off x="6175653" y="1493401"/>
            <a:ext cx="3784283" cy="2415421"/>
          </a:xfrm>
          <a:prstGeom prst="roundRect">
            <a:avLst>
              <a:gd name="adj" fmla="val 1223"/>
            </a:avLst>
          </a:prstGeom>
          <a:solidFill>
            <a:srgbClr val="4D1529"/>
          </a:solidFill>
          <a:ln/>
        </p:spPr>
      </p:sp>
      <p:sp>
        <p:nvSpPr>
          <p:cNvPr id="6" name="Text 2"/>
          <p:cNvSpPr/>
          <p:nvPr/>
        </p:nvSpPr>
        <p:spPr>
          <a:xfrm>
            <a:off x="6372582" y="1690330"/>
            <a:ext cx="2626043" cy="328255"/>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Agricultura</a:t>
            </a:r>
            <a:endParaRPr lang="en-US" sz="2050" dirty="0"/>
          </a:p>
        </p:txBody>
      </p:sp>
      <p:sp>
        <p:nvSpPr>
          <p:cNvPr id="7" name="Text 3"/>
          <p:cNvSpPr/>
          <p:nvPr/>
        </p:nvSpPr>
        <p:spPr>
          <a:xfrm>
            <a:off x="6372582" y="2136696"/>
            <a:ext cx="3390424" cy="1575197"/>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Cultivau cereale, legume și viță de vie folosind unelte de fier avansate pentru epoca respectivă. Tehnicile agricole erau bine dezvoltate.</a:t>
            </a:r>
            <a:endParaRPr lang="en-US" sz="1550" dirty="0"/>
          </a:p>
        </p:txBody>
      </p:sp>
      <p:sp>
        <p:nvSpPr>
          <p:cNvPr id="8" name="Shape 4"/>
          <p:cNvSpPr/>
          <p:nvPr/>
        </p:nvSpPr>
        <p:spPr>
          <a:xfrm>
            <a:off x="10156865" y="1493401"/>
            <a:ext cx="3784283" cy="2415421"/>
          </a:xfrm>
          <a:prstGeom prst="roundRect">
            <a:avLst>
              <a:gd name="adj" fmla="val 1223"/>
            </a:avLst>
          </a:prstGeom>
          <a:solidFill>
            <a:srgbClr val="4D1529"/>
          </a:solidFill>
          <a:ln/>
        </p:spPr>
      </p:sp>
      <p:sp>
        <p:nvSpPr>
          <p:cNvPr id="9" name="Text 5"/>
          <p:cNvSpPr/>
          <p:nvPr/>
        </p:nvSpPr>
        <p:spPr>
          <a:xfrm>
            <a:off x="10353794" y="1690330"/>
            <a:ext cx="2688074" cy="328255"/>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Creșterea animalelor</a:t>
            </a:r>
            <a:endParaRPr lang="en-US" sz="2050" dirty="0"/>
          </a:p>
        </p:txBody>
      </p:sp>
      <p:sp>
        <p:nvSpPr>
          <p:cNvPr id="10" name="Text 6"/>
          <p:cNvSpPr/>
          <p:nvPr/>
        </p:nvSpPr>
        <p:spPr>
          <a:xfrm>
            <a:off x="10353794" y="2136696"/>
            <a:ext cx="3390424" cy="1260158"/>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Creșteau oi, capre, bovine și cai, folosiți atât pentru hrană, cât și pentru transport și muncile agricole.</a:t>
            </a:r>
            <a:endParaRPr lang="en-US" sz="1550" dirty="0"/>
          </a:p>
        </p:txBody>
      </p:sp>
      <p:sp>
        <p:nvSpPr>
          <p:cNvPr id="11" name="Shape 7"/>
          <p:cNvSpPr/>
          <p:nvPr/>
        </p:nvSpPr>
        <p:spPr>
          <a:xfrm>
            <a:off x="6175653" y="4105751"/>
            <a:ext cx="7765494" cy="1470303"/>
          </a:xfrm>
          <a:prstGeom prst="roundRect">
            <a:avLst>
              <a:gd name="adj" fmla="val 2009"/>
            </a:avLst>
          </a:prstGeom>
          <a:solidFill>
            <a:srgbClr val="4D1529"/>
          </a:solidFill>
          <a:ln/>
        </p:spPr>
      </p:sp>
      <p:sp>
        <p:nvSpPr>
          <p:cNvPr id="12" name="Text 8"/>
          <p:cNvSpPr/>
          <p:nvPr/>
        </p:nvSpPr>
        <p:spPr>
          <a:xfrm>
            <a:off x="6372582" y="4302681"/>
            <a:ext cx="2626043" cy="328255"/>
          </a:xfrm>
          <a:prstGeom prst="rect">
            <a:avLst/>
          </a:prstGeom>
          <a:noFill/>
          <a:ln/>
        </p:spPr>
        <p:txBody>
          <a:bodyPr wrap="none" lIns="0" tIns="0" rIns="0" bIns="0" rtlCol="0" anchor="t"/>
          <a:lstStyle/>
          <a:p>
            <a:pPr algn="l" indent="0" marL="0">
              <a:lnSpc>
                <a:spcPts val="2550"/>
              </a:lnSpc>
              <a:buNone/>
            </a:pPr>
            <a:r>
              <a:rPr lang="en-US" sz="2050" b="1" dirty="0">
                <a:solidFill>
                  <a:srgbClr val="F4CAB8"/>
                </a:solidFill>
                <a:latin typeface="Brygada 1918 Bold" pitchFamily="34" charset="0"/>
                <a:ea typeface="Brygada 1918 Bold" pitchFamily="34" charset="-122"/>
                <a:cs typeface="Brygada 1918 Bold" pitchFamily="34" charset="-120"/>
              </a:rPr>
              <a:t>Meșteșuguri</a:t>
            </a:r>
            <a:endParaRPr lang="en-US" sz="2050" dirty="0"/>
          </a:p>
        </p:txBody>
      </p:sp>
      <p:sp>
        <p:nvSpPr>
          <p:cNvPr id="13" name="Text 9"/>
          <p:cNvSpPr/>
          <p:nvPr/>
        </p:nvSpPr>
        <p:spPr>
          <a:xfrm>
            <a:off x="6372582" y="4749046"/>
            <a:ext cx="7371636" cy="630079"/>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Excelau în metalurgia fierului, olărit, prelucrarea lemnului și țesut. Produceau arme, unelte și obiecte de podoabă.</a:t>
            </a:r>
            <a:endParaRPr lang="en-US" sz="1550" dirty="0"/>
          </a:p>
        </p:txBody>
      </p:sp>
      <p:sp>
        <p:nvSpPr>
          <p:cNvPr id="14" name="Text 10"/>
          <p:cNvSpPr/>
          <p:nvPr/>
        </p:nvSpPr>
        <p:spPr>
          <a:xfrm>
            <a:off x="6175653" y="5797629"/>
            <a:ext cx="7765494" cy="1890236"/>
          </a:xfrm>
          <a:prstGeom prst="rect">
            <a:avLst/>
          </a:prstGeom>
          <a:noFill/>
          <a:ln/>
        </p:spPr>
        <p:txBody>
          <a:bodyPr wrap="square" lIns="0" tIns="0" rIns="0" bIns="0" rtlCol="0" anchor="t"/>
          <a:lstStyle/>
          <a:p>
            <a:pPr algn="l" indent="0" marL="0">
              <a:lnSpc>
                <a:spcPts val="2450"/>
              </a:lnSpc>
              <a:buNone/>
            </a:pPr>
            <a:r>
              <a:rPr lang="en-US" sz="1550" dirty="0">
                <a:solidFill>
                  <a:srgbClr val="F4CAB8"/>
                </a:solidFill>
                <a:latin typeface="Montserrat Medium" pitchFamily="34" charset="0"/>
                <a:ea typeface="Montserrat Medium" pitchFamily="34" charset="-122"/>
                <a:cs typeface="Montserrat Medium" pitchFamily="34" charset="-120"/>
              </a:rPr>
              <a:t>Ocupațiile de bază ale geto-dacilor reflectau adaptarea lor perfectă la mediul natural. Agricultura și creșterea animalelor constituiau fundamentul economic, dar meșteșugurile erau la fel de importante. Metalurgia fierului era deosebit de avansată, permițându-le să producă unelte agricole eficiente și arme de calitate. Ceramica geto-dacă era, de asemenea, renumită pentru tehnica și decorațiunile sale.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49260" y="1179790"/>
            <a:ext cx="6227326"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Așezările Geto-Dacilor</a:t>
            </a:r>
            <a:endParaRPr lang="en-US" sz="4450" dirty="0"/>
          </a:p>
        </p:txBody>
      </p:sp>
      <p:sp>
        <p:nvSpPr>
          <p:cNvPr id="3" name="Text 1"/>
          <p:cNvSpPr/>
          <p:nvPr/>
        </p:nvSpPr>
        <p:spPr>
          <a:xfrm>
            <a:off x="749260" y="2428518"/>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Așezări civile</a:t>
            </a:r>
            <a:endParaRPr lang="en-US" sz="2200" dirty="0"/>
          </a:p>
        </p:txBody>
      </p:sp>
      <p:sp>
        <p:nvSpPr>
          <p:cNvPr id="4" name="Text 2"/>
          <p:cNvSpPr/>
          <p:nvPr/>
        </p:nvSpPr>
        <p:spPr>
          <a:xfrm>
            <a:off x="749260" y="2999423"/>
            <a:ext cx="6304836"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Sate deschise, fără fortificații, situate de obicei în văi fertile sau pe terase de râuri. Locuințele erau construite din lemn și lut, având forme rectangulare sau rotunde.</a:t>
            </a:r>
            <a:endParaRPr lang="en-US" sz="1650" dirty="0"/>
          </a:p>
        </p:txBody>
      </p:sp>
      <p:sp>
        <p:nvSpPr>
          <p:cNvPr id="5" name="Text 3"/>
          <p:cNvSpPr/>
          <p:nvPr/>
        </p:nvSpPr>
        <p:spPr>
          <a:xfrm>
            <a:off x="749260" y="4219337"/>
            <a:ext cx="6304836"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Aceste așezări erau centre ale vieții cotidiene, unde se desfășurau activitățile agricole și meșteșugărești.</a:t>
            </a:r>
            <a:endParaRPr lang="en-US" sz="1650" dirty="0"/>
          </a:p>
        </p:txBody>
      </p:sp>
      <p:sp>
        <p:nvSpPr>
          <p:cNvPr id="6" name="Text 4"/>
          <p:cNvSpPr/>
          <p:nvPr/>
        </p:nvSpPr>
        <p:spPr>
          <a:xfrm>
            <a:off x="7583924" y="2428518"/>
            <a:ext cx="3157418"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Dave (cetăți fortificate)</a:t>
            </a:r>
            <a:endParaRPr lang="en-US" sz="2200" dirty="0"/>
          </a:p>
        </p:txBody>
      </p:sp>
      <p:sp>
        <p:nvSpPr>
          <p:cNvPr id="7" name="Text 5"/>
          <p:cNvSpPr/>
          <p:nvPr/>
        </p:nvSpPr>
        <p:spPr>
          <a:xfrm>
            <a:off x="7583924" y="2999423"/>
            <a:ext cx="6304836"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Așezări întărite cu ziduri de piatră și valuri de pământ, situate de obicei pe înălțimi. Serveau ca centre politice, religioase și militare.</a:t>
            </a:r>
            <a:endParaRPr lang="en-US" sz="1650" dirty="0"/>
          </a:p>
        </p:txBody>
      </p:sp>
      <p:sp>
        <p:nvSpPr>
          <p:cNvPr id="8" name="Text 6"/>
          <p:cNvSpPr/>
          <p:nvPr/>
        </p:nvSpPr>
        <p:spPr>
          <a:xfrm>
            <a:off x="7583924" y="4219337"/>
            <a:ext cx="6304836"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Cea mai importantă davă era Sarmizegetusa, capitala regatului dac, situată în Munții Orăștiei, un complex impresionant de fortificații și sanctuare.</a:t>
            </a:r>
            <a:endParaRPr lang="en-US" sz="1650" dirty="0"/>
          </a:p>
        </p:txBody>
      </p:sp>
      <p:sp>
        <p:nvSpPr>
          <p:cNvPr id="9" name="Text 7"/>
          <p:cNvSpPr/>
          <p:nvPr/>
        </p:nvSpPr>
        <p:spPr>
          <a:xfrm>
            <a:off x="749260" y="5680115"/>
            <a:ext cx="13131879"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Geto-dacii aveau două tipuri principale de așezări, reflectând organizarea lor socială și nevoile de apărare. Așezările civile erau destinate vieții de zi cu zi, în timp ce davele, impresionante prin sistemele lor defensive, reprezentau centre de putere și rezistență. Sarmizegetusa Regia, capitala regatului dac, era un complex arhitectural remarcabil, demonstrând avansul tehnologic și organizațional al civilizației geto-dace.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1281" y="566738"/>
            <a:ext cx="8315206" cy="686991"/>
          </a:xfrm>
          <a:prstGeom prst="rect">
            <a:avLst/>
          </a:prstGeom>
          <a:noFill/>
          <a:ln/>
        </p:spPr>
        <p:txBody>
          <a:bodyPr wrap="none" lIns="0" tIns="0" rIns="0" bIns="0" rtlCol="0" anchor="t"/>
          <a:lstStyle/>
          <a:p>
            <a:pPr algn="l" indent="0" marL="0">
              <a:lnSpc>
                <a:spcPts val="5400"/>
              </a:lnSpc>
              <a:buNone/>
            </a:pPr>
            <a:r>
              <a:rPr lang="en-US" sz="4300" b="1" dirty="0">
                <a:solidFill>
                  <a:srgbClr val="FFB393"/>
                </a:solidFill>
                <a:latin typeface="Brygada 1918 Bold" pitchFamily="34" charset="0"/>
                <a:ea typeface="Brygada 1918 Bold" pitchFamily="34" charset="-122"/>
                <a:cs typeface="Brygada 1918 Bold" pitchFamily="34" charset="-120"/>
              </a:rPr>
              <a:t>Realizări Culturale și Științifice</a:t>
            </a:r>
            <a:endParaRPr lang="en-US" sz="4300" dirty="0"/>
          </a:p>
        </p:txBody>
      </p:sp>
      <p:pic>
        <p:nvPicPr>
          <p:cNvPr id="3" name="Image 0" descr="preencoded.png">    </p:cNvPr>
          <p:cNvPicPr>
            <a:picLocks noChangeAspect="1"/>
          </p:cNvPicPr>
          <p:nvPr/>
        </p:nvPicPr>
        <p:blipFill>
          <a:blip r:embed="rId1"/>
          <a:stretch>
            <a:fillRect/>
          </a:stretch>
        </p:blipFill>
        <p:spPr>
          <a:xfrm>
            <a:off x="721281" y="1665803"/>
            <a:ext cx="515183" cy="515183"/>
          </a:xfrm>
          <a:prstGeom prst="rect">
            <a:avLst/>
          </a:prstGeom>
        </p:spPr>
      </p:pic>
      <p:sp>
        <p:nvSpPr>
          <p:cNvPr id="4" name="Text 1"/>
          <p:cNvSpPr/>
          <p:nvPr/>
        </p:nvSpPr>
        <p:spPr>
          <a:xfrm>
            <a:off x="1493996" y="1788081"/>
            <a:ext cx="2747843" cy="343495"/>
          </a:xfrm>
          <a:prstGeom prst="rect">
            <a:avLst/>
          </a:prstGeom>
          <a:noFill/>
          <a:ln/>
        </p:spPr>
        <p:txBody>
          <a:bodyPr wrap="none" lIns="0" tIns="0" rIns="0" bIns="0" rtlCol="0" anchor="t"/>
          <a:lstStyle/>
          <a:p>
            <a:pPr algn="l" indent="0" marL="0">
              <a:lnSpc>
                <a:spcPts val="2700"/>
              </a:lnSpc>
              <a:buNone/>
            </a:pPr>
            <a:r>
              <a:rPr lang="en-US" sz="2150" b="1" dirty="0">
                <a:solidFill>
                  <a:srgbClr val="F4CAB8"/>
                </a:solidFill>
                <a:latin typeface="Brygada 1918 Bold" pitchFamily="34" charset="0"/>
                <a:ea typeface="Brygada 1918 Bold" pitchFamily="34" charset="-122"/>
                <a:cs typeface="Brygada 1918 Bold" pitchFamily="34" charset="-120"/>
              </a:rPr>
              <a:t>Scriere</a:t>
            </a:r>
            <a:endParaRPr lang="en-US" sz="2150" dirty="0"/>
          </a:p>
        </p:txBody>
      </p:sp>
      <p:sp>
        <p:nvSpPr>
          <p:cNvPr id="5" name="Text 2"/>
          <p:cNvSpPr/>
          <p:nvPr/>
        </p:nvSpPr>
        <p:spPr>
          <a:xfrm>
            <a:off x="1493996" y="2255163"/>
            <a:ext cx="12415123" cy="659368"/>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Foloseau caractere grecești și romane. Pe un vas de cult de la Sarmizegetusa s-a păstrat inscripția cu caractere latine: "Decebalus per Scorilo".</a:t>
            </a:r>
            <a:endParaRPr lang="en-US" sz="1600" dirty="0"/>
          </a:p>
        </p:txBody>
      </p:sp>
      <p:pic>
        <p:nvPicPr>
          <p:cNvPr id="6" name="Image 1" descr="preencoded.png">    </p:cNvPr>
          <p:cNvPicPr>
            <a:picLocks noChangeAspect="1"/>
          </p:cNvPicPr>
          <p:nvPr/>
        </p:nvPicPr>
        <p:blipFill>
          <a:blip r:embed="rId2"/>
          <a:stretch>
            <a:fillRect/>
          </a:stretch>
        </p:blipFill>
        <p:spPr>
          <a:xfrm>
            <a:off x="721281" y="3429714"/>
            <a:ext cx="515183" cy="515183"/>
          </a:xfrm>
          <a:prstGeom prst="rect">
            <a:avLst/>
          </a:prstGeom>
        </p:spPr>
      </p:pic>
      <p:sp>
        <p:nvSpPr>
          <p:cNvPr id="7" name="Text 3"/>
          <p:cNvSpPr/>
          <p:nvPr/>
        </p:nvSpPr>
        <p:spPr>
          <a:xfrm>
            <a:off x="1493996" y="3551992"/>
            <a:ext cx="2747843" cy="343495"/>
          </a:xfrm>
          <a:prstGeom prst="rect">
            <a:avLst/>
          </a:prstGeom>
          <a:noFill/>
          <a:ln/>
        </p:spPr>
        <p:txBody>
          <a:bodyPr wrap="none" lIns="0" tIns="0" rIns="0" bIns="0" rtlCol="0" anchor="t"/>
          <a:lstStyle/>
          <a:p>
            <a:pPr algn="l" indent="0" marL="0">
              <a:lnSpc>
                <a:spcPts val="2700"/>
              </a:lnSpc>
              <a:buNone/>
            </a:pPr>
            <a:r>
              <a:rPr lang="en-US" sz="2150" b="1" dirty="0">
                <a:solidFill>
                  <a:srgbClr val="F4CAB8"/>
                </a:solidFill>
                <a:latin typeface="Brygada 1918 Bold" pitchFamily="34" charset="0"/>
                <a:ea typeface="Brygada 1918 Bold" pitchFamily="34" charset="-122"/>
                <a:cs typeface="Brygada 1918 Bold" pitchFamily="34" charset="-120"/>
              </a:rPr>
              <a:t>Astronomie</a:t>
            </a:r>
            <a:endParaRPr lang="en-US" sz="2150" dirty="0"/>
          </a:p>
        </p:txBody>
      </p:sp>
      <p:sp>
        <p:nvSpPr>
          <p:cNvPr id="8" name="Text 4"/>
          <p:cNvSpPr/>
          <p:nvPr/>
        </p:nvSpPr>
        <p:spPr>
          <a:xfrm>
            <a:off x="1493996" y="4019074"/>
            <a:ext cx="12415123" cy="659368"/>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Aveau un calendar propriu de 364 de zile, corectat o dată la doi ani cu încă o zi, demonstrând cunoștințe astronomice avansate.</a:t>
            </a:r>
            <a:endParaRPr lang="en-US" sz="1600" dirty="0"/>
          </a:p>
        </p:txBody>
      </p:sp>
      <p:pic>
        <p:nvPicPr>
          <p:cNvPr id="9" name="Image 2" descr="preencoded.png">    </p:cNvPr>
          <p:cNvPicPr>
            <a:picLocks noChangeAspect="1"/>
          </p:cNvPicPr>
          <p:nvPr/>
        </p:nvPicPr>
        <p:blipFill>
          <a:blip r:embed="rId3"/>
          <a:stretch>
            <a:fillRect/>
          </a:stretch>
        </p:blipFill>
        <p:spPr>
          <a:xfrm>
            <a:off x="721281" y="5193625"/>
            <a:ext cx="515183" cy="515183"/>
          </a:xfrm>
          <a:prstGeom prst="rect">
            <a:avLst/>
          </a:prstGeom>
        </p:spPr>
      </p:pic>
      <p:sp>
        <p:nvSpPr>
          <p:cNvPr id="10" name="Text 5"/>
          <p:cNvSpPr/>
          <p:nvPr/>
        </p:nvSpPr>
        <p:spPr>
          <a:xfrm>
            <a:off x="1493996" y="5315903"/>
            <a:ext cx="2751177" cy="343495"/>
          </a:xfrm>
          <a:prstGeom prst="rect">
            <a:avLst/>
          </a:prstGeom>
          <a:noFill/>
          <a:ln/>
        </p:spPr>
        <p:txBody>
          <a:bodyPr wrap="none" lIns="0" tIns="0" rIns="0" bIns="0" rtlCol="0" anchor="t"/>
          <a:lstStyle/>
          <a:p>
            <a:pPr algn="l" indent="0" marL="0">
              <a:lnSpc>
                <a:spcPts val="2700"/>
              </a:lnSpc>
              <a:buNone/>
            </a:pPr>
            <a:r>
              <a:rPr lang="en-US" sz="2150" b="1" dirty="0">
                <a:solidFill>
                  <a:srgbClr val="F4CAB8"/>
                </a:solidFill>
                <a:latin typeface="Brygada 1918 Bold" pitchFamily="34" charset="0"/>
                <a:ea typeface="Brygada 1918 Bold" pitchFamily="34" charset="-122"/>
                <a:cs typeface="Brygada 1918 Bold" pitchFamily="34" charset="-120"/>
              </a:rPr>
              <a:t>Medicină și Botanică</a:t>
            </a:r>
            <a:endParaRPr lang="en-US" sz="2150" dirty="0"/>
          </a:p>
        </p:txBody>
      </p:sp>
      <p:sp>
        <p:nvSpPr>
          <p:cNvPr id="11" name="Text 6"/>
          <p:cNvSpPr/>
          <p:nvPr/>
        </p:nvSpPr>
        <p:spPr>
          <a:xfrm>
            <a:off x="1493996" y="5782985"/>
            <a:ext cx="12415123" cy="329684"/>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Cunoșteau proprietățile plantelor medicinale și aveau practici medicale bazate pe observații empirice.</a:t>
            </a:r>
            <a:endParaRPr lang="en-US" sz="1600" dirty="0"/>
          </a:p>
        </p:txBody>
      </p:sp>
      <p:sp>
        <p:nvSpPr>
          <p:cNvPr id="12" name="Text 7"/>
          <p:cNvSpPr/>
          <p:nvPr/>
        </p:nvSpPr>
        <p:spPr>
          <a:xfrm>
            <a:off x="721281" y="6344483"/>
            <a:ext cx="13187839" cy="1318736"/>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Civilizația geto-dacă a atins un nivel remarcabil de dezvoltare culturală și științifică. Existența scrierii este dovedită de inscripții precum cea de pe vasul de cult de la Sarmizegetusa cu textul "Decebalus per Scorilo" (Decebal fiul lui Scorilo). Cunoștințele lor astronomice, reflectate în calendarul propriu, precum și cele de botanică și medicină, demonstrează o gândire științifică avansată pentru acea epocă.</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49260" y="747951"/>
            <a:ext cx="5709404"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Religia Geto-Dacilor</a:t>
            </a:r>
            <a:endParaRPr lang="en-US" sz="4450" dirty="0"/>
          </a:p>
        </p:txBody>
      </p:sp>
      <p:sp>
        <p:nvSpPr>
          <p:cNvPr id="3" name="Shape 1"/>
          <p:cNvSpPr/>
          <p:nvPr/>
        </p:nvSpPr>
        <p:spPr>
          <a:xfrm>
            <a:off x="749260" y="1889641"/>
            <a:ext cx="2188607" cy="1255752"/>
          </a:xfrm>
          <a:prstGeom prst="roundRect">
            <a:avLst>
              <a:gd name="adj" fmla="val 2557"/>
            </a:avLst>
          </a:prstGeom>
          <a:solidFill>
            <a:srgbClr val="4D1529"/>
          </a:solidFill>
          <a:ln/>
        </p:spPr>
      </p:sp>
      <p:pic>
        <p:nvPicPr>
          <p:cNvPr id="4" name="Image 0" descr="preencoded.png">    </p:cNvPr>
          <p:cNvPicPr>
            <a:picLocks noChangeAspect="1"/>
          </p:cNvPicPr>
          <p:nvPr/>
        </p:nvPicPr>
        <p:blipFill>
          <a:blip r:embed="rId1"/>
          <a:stretch>
            <a:fillRect/>
          </a:stretch>
        </p:blipFill>
        <p:spPr>
          <a:xfrm>
            <a:off x="1693069" y="2329339"/>
            <a:ext cx="300990" cy="376238"/>
          </a:xfrm>
          <a:prstGeom prst="rect">
            <a:avLst/>
          </a:prstGeom>
        </p:spPr>
      </p:pic>
      <p:sp>
        <p:nvSpPr>
          <p:cNvPr id="5" name="Text 2"/>
          <p:cNvSpPr/>
          <p:nvPr/>
        </p:nvSpPr>
        <p:spPr>
          <a:xfrm>
            <a:off x="3151942" y="210371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Zalmoxis</a:t>
            </a:r>
            <a:endParaRPr lang="en-US" sz="2200" dirty="0"/>
          </a:p>
        </p:txBody>
      </p:sp>
      <p:sp>
        <p:nvSpPr>
          <p:cNvPr id="6" name="Text 3"/>
          <p:cNvSpPr/>
          <p:nvPr/>
        </p:nvSpPr>
        <p:spPr>
          <a:xfrm>
            <a:off x="3151942" y="2588895"/>
            <a:ext cx="4351853" cy="342424"/>
          </a:xfrm>
          <a:prstGeom prst="rect">
            <a:avLst/>
          </a:prstGeom>
          <a:noFill/>
          <a:ln/>
        </p:spPr>
        <p:txBody>
          <a:bodyPr wrap="non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Zeul suprem, al pământului și vegetației</a:t>
            </a:r>
            <a:endParaRPr lang="en-US" sz="1650" dirty="0"/>
          </a:p>
        </p:txBody>
      </p:sp>
      <p:sp>
        <p:nvSpPr>
          <p:cNvPr id="7" name="Shape 4"/>
          <p:cNvSpPr/>
          <p:nvPr/>
        </p:nvSpPr>
        <p:spPr>
          <a:xfrm>
            <a:off x="3044904" y="3130153"/>
            <a:ext cx="10729198" cy="15240"/>
          </a:xfrm>
          <a:prstGeom prst="roundRect">
            <a:avLst>
              <a:gd name="adj" fmla="val 210732"/>
            </a:avLst>
          </a:prstGeom>
          <a:solidFill>
            <a:srgbClr val="662E42"/>
          </a:solidFill>
          <a:ln/>
        </p:spPr>
      </p:sp>
      <p:sp>
        <p:nvSpPr>
          <p:cNvPr id="8" name="Shape 5"/>
          <p:cNvSpPr/>
          <p:nvPr/>
        </p:nvSpPr>
        <p:spPr>
          <a:xfrm>
            <a:off x="749260" y="3252430"/>
            <a:ext cx="4377214" cy="1255752"/>
          </a:xfrm>
          <a:prstGeom prst="roundRect">
            <a:avLst>
              <a:gd name="adj" fmla="val 2557"/>
            </a:avLst>
          </a:prstGeom>
          <a:solidFill>
            <a:srgbClr val="4D1529"/>
          </a:solidFill>
          <a:ln/>
        </p:spPr>
      </p:sp>
      <p:pic>
        <p:nvPicPr>
          <p:cNvPr id="9" name="Image 1" descr="preencoded.png">    </p:cNvPr>
          <p:cNvPicPr>
            <a:picLocks noChangeAspect="1"/>
          </p:cNvPicPr>
          <p:nvPr/>
        </p:nvPicPr>
        <p:blipFill>
          <a:blip r:embed="rId2"/>
          <a:stretch>
            <a:fillRect/>
          </a:stretch>
        </p:blipFill>
        <p:spPr>
          <a:xfrm>
            <a:off x="2787372" y="3692128"/>
            <a:ext cx="300990" cy="376238"/>
          </a:xfrm>
          <a:prstGeom prst="rect">
            <a:avLst/>
          </a:prstGeom>
        </p:spPr>
      </p:pic>
      <p:sp>
        <p:nvSpPr>
          <p:cNvPr id="10" name="Text 6"/>
          <p:cNvSpPr/>
          <p:nvPr/>
        </p:nvSpPr>
        <p:spPr>
          <a:xfrm>
            <a:off x="5340548" y="346650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Sanctuare</a:t>
            </a:r>
            <a:endParaRPr lang="en-US" sz="2200" dirty="0"/>
          </a:p>
        </p:txBody>
      </p:sp>
      <p:sp>
        <p:nvSpPr>
          <p:cNvPr id="11" name="Text 7"/>
          <p:cNvSpPr/>
          <p:nvPr/>
        </p:nvSpPr>
        <p:spPr>
          <a:xfrm>
            <a:off x="5340548" y="3951684"/>
            <a:ext cx="4418052" cy="342424"/>
          </a:xfrm>
          <a:prstGeom prst="rect">
            <a:avLst/>
          </a:prstGeom>
          <a:noFill/>
          <a:ln/>
        </p:spPr>
        <p:txBody>
          <a:bodyPr wrap="non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Centre religioase cu arhitectură specifică</a:t>
            </a:r>
            <a:endParaRPr lang="en-US" sz="1650" dirty="0"/>
          </a:p>
        </p:txBody>
      </p:sp>
      <p:sp>
        <p:nvSpPr>
          <p:cNvPr id="12" name="Shape 8"/>
          <p:cNvSpPr/>
          <p:nvPr/>
        </p:nvSpPr>
        <p:spPr>
          <a:xfrm>
            <a:off x="5233511" y="4492942"/>
            <a:ext cx="8540591" cy="15240"/>
          </a:xfrm>
          <a:prstGeom prst="roundRect">
            <a:avLst>
              <a:gd name="adj" fmla="val 210732"/>
            </a:avLst>
          </a:prstGeom>
          <a:solidFill>
            <a:srgbClr val="662E42"/>
          </a:solidFill>
          <a:ln/>
        </p:spPr>
      </p:sp>
      <p:sp>
        <p:nvSpPr>
          <p:cNvPr id="13" name="Shape 9"/>
          <p:cNvSpPr/>
          <p:nvPr/>
        </p:nvSpPr>
        <p:spPr>
          <a:xfrm>
            <a:off x="749260" y="4615220"/>
            <a:ext cx="6565940" cy="1255752"/>
          </a:xfrm>
          <a:prstGeom prst="roundRect">
            <a:avLst>
              <a:gd name="adj" fmla="val 2557"/>
            </a:avLst>
          </a:prstGeom>
          <a:solidFill>
            <a:srgbClr val="4D1529"/>
          </a:solidFill>
          <a:ln/>
        </p:spPr>
      </p:sp>
      <p:pic>
        <p:nvPicPr>
          <p:cNvPr id="14" name="Image 2" descr="preencoded.png">    </p:cNvPr>
          <p:cNvPicPr>
            <a:picLocks noChangeAspect="1"/>
          </p:cNvPicPr>
          <p:nvPr/>
        </p:nvPicPr>
        <p:blipFill>
          <a:blip r:embed="rId3"/>
          <a:stretch>
            <a:fillRect/>
          </a:stretch>
        </p:blipFill>
        <p:spPr>
          <a:xfrm>
            <a:off x="3881676" y="5092541"/>
            <a:ext cx="300990" cy="300990"/>
          </a:xfrm>
          <a:prstGeom prst="rect">
            <a:avLst/>
          </a:prstGeom>
        </p:spPr>
      </p:pic>
      <p:sp>
        <p:nvSpPr>
          <p:cNvPr id="15" name="Text 10"/>
          <p:cNvSpPr/>
          <p:nvPr/>
        </p:nvSpPr>
        <p:spPr>
          <a:xfrm>
            <a:off x="7529274" y="4829294"/>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Ritualuri</a:t>
            </a:r>
            <a:endParaRPr lang="en-US" sz="2200" dirty="0"/>
          </a:p>
        </p:txBody>
      </p:sp>
      <p:sp>
        <p:nvSpPr>
          <p:cNvPr id="16" name="Text 11"/>
          <p:cNvSpPr/>
          <p:nvPr/>
        </p:nvSpPr>
        <p:spPr>
          <a:xfrm>
            <a:off x="7529274" y="5314474"/>
            <a:ext cx="4267557" cy="342424"/>
          </a:xfrm>
          <a:prstGeom prst="rect">
            <a:avLst/>
          </a:prstGeom>
          <a:noFill/>
          <a:ln/>
        </p:spPr>
        <p:txBody>
          <a:bodyPr wrap="non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Ceremonii complexe conduse de preoți</a:t>
            </a:r>
            <a:endParaRPr lang="en-US" sz="1650" dirty="0"/>
          </a:p>
        </p:txBody>
      </p:sp>
      <p:sp>
        <p:nvSpPr>
          <p:cNvPr id="17" name="Text 12"/>
          <p:cNvSpPr/>
          <p:nvPr/>
        </p:nvSpPr>
        <p:spPr>
          <a:xfrm>
            <a:off x="749260" y="6111835"/>
            <a:ext cx="13131879"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Geto-dacii erau politeiști, cu Zalmoxis ca zeitate supremă, asociată pământului și vegetației. Religia ocupa un loc central în viața lor, influențând aspecte sociale, politice și militare. Sanctuarele circulare din piatră, precum cele de la Sarmizegetusa, erau centre ale vieții religioase unde se desfășurau ceremonii complexe. Preoții aveau un statut special în societate, fiind considerați intermediari între oameni și zei.</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2025-07-06T18:13:58Z</dcterms:created>
  <dcterms:modified xsi:type="dcterms:W3CDTF">2025-07-06T18:13:58Z</dcterms:modified>
</cp:coreProperties>
</file>