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y="5143500" cx="9144000"/>
  <p:notesSz cx="6858000" cy="9144000"/>
  <p:embeddedFontLst>
    <p:embeddedFont>
      <p:font typeface="Roboto"/>
      <p:regular r:id="rId19"/>
      <p:bold r:id="rId20"/>
      <p:italic r:id="rId21"/>
      <p:boldItalic r:id="rId22"/>
    </p:embeddedFont>
    <p:embeddedFont>
      <p:font typeface="Nunito"/>
      <p:regular r:id="rId23"/>
      <p:bold r:id="rId24"/>
      <p:italic r:id="rId25"/>
      <p:bold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2A6A48B0-8D17-497E-9CFA-588429DF8224}">
  <a:tblStyle styleId="{2A6A48B0-8D17-497E-9CFA-588429DF8224}"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bold.fntdata"/><Relationship Id="rId22" Type="http://schemas.openxmlformats.org/officeDocument/2006/relationships/font" Target="fonts/Roboto-boldItalic.fntdata"/><Relationship Id="rId21" Type="http://schemas.openxmlformats.org/officeDocument/2006/relationships/font" Target="fonts/Roboto-italic.fntdata"/><Relationship Id="rId24" Type="http://schemas.openxmlformats.org/officeDocument/2006/relationships/font" Target="fonts/Nunito-bold.fntdata"/><Relationship Id="rId23" Type="http://schemas.openxmlformats.org/officeDocument/2006/relationships/font" Target="fonts/Nunito-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font" Target="fonts/Nunito-boldItalic.fntdata"/><Relationship Id="rId25" Type="http://schemas.openxmlformats.org/officeDocument/2006/relationships/font" Target="fonts/Nunito-italic.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font" Target="fonts/Roboto-regular.fntdata"/><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g1dd558c28cc_0_4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3" name="Google Shape;193;g1dd558c28cc_0_4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18c81fbbb41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18c81fbbb41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18c81fbbb41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18c81fbbb41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18c81fbbb41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18c81fbbb41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18c81fbbb4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18c81fbbb4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18c81fbbb41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18c81fbbb41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1dd558c28cc_0_2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1dd558c28cc_0_2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18c81fbbb41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18c81fbbb41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g1dd558c28cc_0_5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2" name="Google Shape;172;g1dd558c28cc_0_5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1dd70d70f91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1dd70d70f91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1dd558c28cc_0_4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1dd558c28cc_0_4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o"/>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SzPts val="1300"/>
              <a:buChar char="●"/>
              <a:defRPr/>
            </a:lvl1pPr>
            <a:lvl2pPr indent="-298450" lvl="1" marL="914400" algn="ctr">
              <a:spcBef>
                <a:spcPts val="0"/>
              </a:spcBef>
              <a:spcAft>
                <a:spcPts val="0"/>
              </a:spcAft>
              <a:buSzPts val="1100"/>
              <a:buChar char="○"/>
              <a:defRPr/>
            </a:lvl2pPr>
            <a:lvl3pPr indent="-298450" lvl="2" marL="1371600" algn="ctr">
              <a:spcBef>
                <a:spcPts val="0"/>
              </a:spcBef>
              <a:spcAft>
                <a:spcPts val="0"/>
              </a:spcAft>
              <a:buSzPts val="1100"/>
              <a:buChar char="■"/>
              <a:defRPr/>
            </a:lvl3pPr>
            <a:lvl4pPr indent="-298450" lvl="3" marL="1828800" algn="ctr">
              <a:spcBef>
                <a:spcPts val="0"/>
              </a:spcBef>
              <a:spcAft>
                <a:spcPts val="0"/>
              </a:spcAft>
              <a:buSzPts val="1100"/>
              <a:buChar char="●"/>
              <a:defRPr/>
            </a:lvl4pPr>
            <a:lvl5pPr indent="-298450" lvl="4" marL="2286000" algn="ctr">
              <a:spcBef>
                <a:spcPts val="0"/>
              </a:spcBef>
              <a:spcAft>
                <a:spcPts val="0"/>
              </a:spcAft>
              <a:buSzPts val="1100"/>
              <a:buChar char="○"/>
              <a:defRPr/>
            </a:lvl5pPr>
            <a:lvl6pPr indent="-298450" lvl="5" marL="2743200" algn="ctr">
              <a:spcBef>
                <a:spcPts val="0"/>
              </a:spcBef>
              <a:spcAft>
                <a:spcPts val="0"/>
              </a:spcAft>
              <a:buSzPts val="1100"/>
              <a:buChar char="■"/>
              <a:defRPr/>
            </a:lvl6pPr>
            <a:lvl7pPr indent="-298450" lvl="6" marL="3200400" algn="ctr">
              <a:spcBef>
                <a:spcPts val="0"/>
              </a:spcBef>
              <a:spcAft>
                <a:spcPts val="0"/>
              </a:spcAft>
              <a:buSzPts val="1100"/>
              <a:buChar char="●"/>
              <a:defRPr/>
            </a:lvl7pPr>
            <a:lvl8pPr indent="-298450" lvl="7" marL="3657600" algn="ctr">
              <a:spcBef>
                <a:spcPts val="0"/>
              </a:spcBef>
              <a:spcAft>
                <a:spcPts val="0"/>
              </a:spcAft>
              <a:buSzPts val="1100"/>
              <a:buChar char="○"/>
              <a:defRPr/>
            </a:lvl8pPr>
            <a:lvl9pPr indent="-298450" lvl="8" marL="4114800" algn="ctr">
              <a:spcBef>
                <a:spcPts val="0"/>
              </a:spcBef>
              <a:spcAft>
                <a:spcPts val="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o"/>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o"/>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o"/>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o"/>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o"/>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o"/>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o"/>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o"/>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o"/>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ro"/>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ro"/>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hyperlink" Target="https://www.gamestolearnenglish.com/past-tense-game/" TargetMode="External"/><Relationship Id="rId4" Type="http://schemas.openxmlformats.org/officeDocument/2006/relationships/hyperlink" Target="https://quizizz.com/admin/quiz/61138cb8a35f4d001bc76c10?source=quiz_share"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hyperlink" Target="https://quizizz.com/" TargetMode="External"/><Relationship Id="rId4" Type="http://schemas.openxmlformats.org/officeDocument/2006/relationships/hyperlink" Target="https://www.gamestolearnenglish.com/" TargetMode="External"/><Relationship Id="rId5" Type="http://schemas.openxmlformats.org/officeDocument/2006/relationships/hyperlink" Target="https://www.youtube.com/watch?v=lIkaqLavbU0&amp;t=2s" TargetMode="External"/><Relationship Id="rId6" Type="http://schemas.openxmlformats.org/officeDocument/2006/relationships/hyperlink" Target="https://www.youtube.com/watch?v=Y8z3gMeQq2g" TargetMode="External"/><Relationship Id="rId7" Type="http://schemas.openxmlformats.org/officeDocument/2006/relationships/hyperlink" Target="https://en.wikipedia.org/wiki/Flag_of_the_United_Kingdom" TargetMode="External"/><Relationship Id="rId8" Type="http://schemas.openxmlformats.org/officeDocument/2006/relationships/hyperlink" Target="https://englishstudypage.com/grammar/simple-past-tense-structure/"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hyperlink" Target="http://www.youtube.com/watch?v=Y8z3gMeQq2g" TargetMode="Externa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www.youtube.com/watch?v=lIkaqLavbU0" TargetMode="Externa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27" name="Shape 127"/>
        <p:cNvGrpSpPr/>
        <p:nvPr/>
      </p:nvGrpSpPr>
      <p:grpSpPr>
        <a:xfrm>
          <a:off x="0" y="0"/>
          <a:ext cx="0" cy="0"/>
          <a:chOff x="0" y="0"/>
          <a:chExt cx="0" cy="0"/>
        </a:xfrm>
      </p:grpSpPr>
      <p:sp>
        <p:nvSpPr>
          <p:cNvPr id="128" name="Google Shape;128;p13"/>
          <p:cNvSpPr txBox="1"/>
          <p:nvPr>
            <p:ph type="ctrTitle"/>
          </p:nvPr>
        </p:nvSpPr>
        <p:spPr>
          <a:xfrm>
            <a:off x="311700" y="604325"/>
            <a:ext cx="8520600" cy="24441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lang="ro">
                <a:solidFill>
                  <a:schemeClr val="lt1"/>
                </a:solidFill>
              </a:rPr>
              <a:t>Past Simple</a:t>
            </a:r>
            <a:endParaRPr>
              <a:solidFill>
                <a:schemeClr val="lt1"/>
              </a:solidFill>
            </a:endParaRPr>
          </a:p>
        </p:txBody>
      </p:sp>
      <p:sp>
        <p:nvSpPr>
          <p:cNvPr id="129" name="Google Shape;129;p13"/>
          <p:cNvSpPr txBox="1"/>
          <p:nvPr>
            <p:ph idx="1" type="subTitle"/>
          </p:nvPr>
        </p:nvSpPr>
        <p:spPr>
          <a:xfrm>
            <a:off x="311700" y="3115775"/>
            <a:ext cx="8520600" cy="1248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i="1" lang="ro">
                <a:solidFill>
                  <a:srgbClr val="FFFF00"/>
                </a:solidFill>
              </a:rPr>
              <a:t>                                                                                                                </a:t>
            </a:r>
            <a:r>
              <a:rPr b="1" i="1" lang="ro" sz="2400">
                <a:solidFill>
                  <a:srgbClr val="FFFF00"/>
                </a:solidFill>
              </a:rPr>
              <a:t>                </a:t>
            </a:r>
            <a:endParaRPr b="1" i="1" sz="2400">
              <a:solidFill>
                <a:srgbClr val="FFFF00"/>
              </a:solidFill>
            </a:endParaRPr>
          </a:p>
          <a:p>
            <a:pPr indent="0" lvl="0" marL="0" rtl="0" algn="l">
              <a:spcBef>
                <a:spcPts val="0"/>
              </a:spcBef>
              <a:spcAft>
                <a:spcPts val="0"/>
              </a:spcAft>
              <a:buNone/>
            </a:pPr>
            <a:r>
              <a:rPr b="1" i="1" lang="ro" sz="2400">
                <a:solidFill>
                  <a:srgbClr val="0000FF"/>
                </a:solidFill>
              </a:rPr>
              <a:t>                                                                                     </a:t>
            </a:r>
            <a:r>
              <a:rPr b="1" i="1" lang="ro" sz="2400">
                <a:solidFill>
                  <a:srgbClr val="0000FF"/>
                </a:solidFill>
              </a:rPr>
              <a:t>Clasa a VII-a</a:t>
            </a:r>
            <a:endParaRPr b="1" i="1" sz="2400">
              <a:solidFill>
                <a:srgbClr val="0000F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22"/>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ro"/>
              <a:t>4. </a:t>
            </a:r>
            <a:r>
              <a:rPr lang="ro">
                <a:solidFill>
                  <a:schemeClr val="dk2"/>
                </a:solidFill>
              </a:rPr>
              <a:t>Exerciții suplimentare de fixare a cunoștințelor.</a:t>
            </a:r>
            <a:endParaRPr/>
          </a:p>
        </p:txBody>
      </p:sp>
      <p:sp>
        <p:nvSpPr>
          <p:cNvPr id="196" name="Google Shape;196;p22"/>
          <p:cNvSpPr txBox="1"/>
          <p:nvPr>
            <p:ph idx="1" type="body"/>
          </p:nvPr>
        </p:nvSpPr>
        <p:spPr>
          <a:xfrm>
            <a:off x="819150" y="1990725"/>
            <a:ext cx="7505700" cy="24480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b="1" lang="ro" sz="1500">
                <a:solidFill>
                  <a:srgbClr val="FF0000"/>
                </a:solidFill>
              </a:rPr>
              <a:t>Accesați linkurile de mai jos.</a:t>
            </a:r>
            <a:endParaRPr b="1" sz="1500">
              <a:solidFill>
                <a:srgbClr val="FF0000"/>
              </a:solidFill>
            </a:endParaRPr>
          </a:p>
          <a:p>
            <a:pPr indent="0" lvl="0" marL="0" rtl="0" algn="ctr">
              <a:spcBef>
                <a:spcPts val="1200"/>
              </a:spcBef>
              <a:spcAft>
                <a:spcPts val="0"/>
              </a:spcAft>
              <a:buNone/>
            </a:pPr>
            <a:r>
              <a:rPr lang="ro" sz="2800" u="sng">
                <a:solidFill>
                  <a:schemeClr val="hlink"/>
                </a:solidFill>
                <a:hlinkClick r:id="rId3"/>
              </a:rPr>
              <a:t>Joc interactiv</a:t>
            </a:r>
            <a:endParaRPr sz="2800"/>
          </a:p>
          <a:p>
            <a:pPr indent="0" lvl="0" marL="0" rtl="0" algn="ctr">
              <a:spcBef>
                <a:spcPts val="1200"/>
              </a:spcBef>
              <a:spcAft>
                <a:spcPts val="0"/>
              </a:spcAft>
              <a:buNone/>
            </a:pPr>
            <a:r>
              <a:t/>
            </a:r>
            <a:endParaRPr sz="2800"/>
          </a:p>
          <a:p>
            <a:pPr indent="0" lvl="0" marL="0" rtl="0" algn="ctr">
              <a:spcBef>
                <a:spcPts val="1200"/>
              </a:spcBef>
              <a:spcAft>
                <a:spcPts val="0"/>
              </a:spcAft>
              <a:buNone/>
            </a:pPr>
            <a:r>
              <a:rPr lang="ro" sz="2800" u="sng">
                <a:solidFill>
                  <a:schemeClr val="hlink"/>
                </a:solidFill>
                <a:hlinkClick r:id="rId4"/>
              </a:rPr>
              <a:t>Quiz</a:t>
            </a:r>
            <a:endParaRPr sz="2800"/>
          </a:p>
          <a:p>
            <a:pPr indent="0" lvl="0" marL="0" rtl="0" algn="l">
              <a:spcBef>
                <a:spcPts val="1200"/>
              </a:spcBef>
              <a:spcAft>
                <a:spcPts val="1200"/>
              </a:spcAft>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23"/>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ro"/>
              <a:t>5. Concluzii</a:t>
            </a:r>
            <a:endParaRPr/>
          </a:p>
        </p:txBody>
      </p:sp>
      <p:sp>
        <p:nvSpPr>
          <p:cNvPr id="202" name="Google Shape;202;p23"/>
          <p:cNvSpPr txBox="1"/>
          <p:nvPr>
            <p:ph idx="1" type="body"/>
          </p:nvPr>
        </p:nvSpPr>
        <p:spPr>
          <a:xfrm>
            <a:off x="819150" y="1383425"/>
            <a:ext cx="7505700" cy="305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ro" sz="1800"/>
              <a:t>-verbele din limba engleză se împart în două categorii: regulate (primesc la trecut ED) și neregulate (își schimbă forma).</a:t>
            </a:r>
            <a:endParaRPr sz="1800"/>
          </a:p>
          <a:p>
            <a:pPr indent="0" lvl="0" marL="0" rtl="0" algn="l">
              <a:spcBef>
                <a:spcPts val="1200"/>
              </a:spcBef>
              <a:spcAft>
                <a:spcPts val="0"/>
              </a:spcAft>
              <a:buNone/>
            </a:pPr>
            <a:r>
              <a:rPr lang="ro" sz="1800"/>
              <a:t>- last,  ago, yesterday, in, at (ne indică faptul că propoziția este la timpul trecut).</a:t>
            </a:r>
            <a:endParaRPr sz="1800"/>
          </a:p>
          <a:p>
            <a:pPr indent="0" lvl="0" marL="0" rtl="0" algn="l">
              <a:spcBef>
                <a:spcPts val="1200"/>
              </a:spcBef>
              <a:spcAft>
                <a:spcPts val="0"/>
              </a:spcAft>
              <a:buNone/>
            </a:pPr>
            <a:r>
              <a:rPr lang="ro" sz="1800"/>
              <a:t>- toate verbele, indiferent că sunt regulate sau neregulate, revin la forma inițială în propozițiile negative și interogative.</a:t>
            </a:r>
            <a:endParaRPr sz="1800"/>
          </a:p>
          <a:p>
            <a:pPr indent="0" lvl="0" marL="0" rtl="0" algn="l">
              <a:spcBef>
                <a:spcPts val="1200"/>
              </a:spcBef>
              <a:spcAft>
                <a:spcPts val="1200"/>
              </a:spcAft>
              <a:buNone/>
            </a:pPr>
            <a:r>
              <a:rPr lang="ro" sz="1800"/>
              <a:t>- trecutul este utilizat atunci când se știe cu exactitate când anume a avut loc acțiunea.</a:t>
            </a:r>
            <a:endParaRPr sz="18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2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ro"/>
              <a:t>6. Bibliografie</a:t>
            </a:r>
            <a:endParaRPr/>
          </a:p>
        </p:txBody>
      </p:sp>
      <p:sp>
        <p:nvSpPr>
          <p:cNvPr id="208" name="Google Shape;208;p2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fontScale="25000" lnSpcReduction="20000"/>
          </a:bodyPr>
          <a:lstStyle/>
          <a:p>
            <a:pPr indent="0" lvl="0" marL="0" rtl="0" algn="l">
              <a:spcBef>
                <a:spcPts val="0"/>
              </a:spcBef>
              <a:spcAft>
                <a:spcPts val="0"/>
              </a:spcAft>
              <a:buNone/>
            </a:pPr>
            <a:r>
              <a:rPr lang="ro" sz="6348" u="sng">
                <a:solidFill>
                  <a:schemeClr val="hlink"/>
                </a:solidFill>
                <a:hlinkClick r:id="rId3"/>
              </a:rPr>
              <a:t>https://quizizz.com/</a:t>
            </a:r>
            <a:endParaRPr sz="6348"/>
          </a:p>
          <a:p>
            <a:pPr indent="0" lvl="0" marL="0" rtl="0" algn="l">
              <a:spcBef>
                <a:spcPts val="1200"/>
              </a:spcBef>
              <a:spcAft>
                <a:spcPts val="0"/>
              </a:spcAft>
              <a:buNone/>
            </a:pPr>
            <a:r>
              <a:rPr lang="ro" sz="6348" u="sng">
                <a:solidFill>
                  <a:schemeClr val="hlink"/>
                </a:solidFill>
                <a:hlinkClick r:id="rId4"/>
              </a:rPr>
              <a:t>https://www.gamestolearnenglish.com/</a:t>
            </a:r>
            <a:endParaRPr sz="6348"/>
          </a:p>
          <a:p>
            <a:pPr indent="0" lvl="0" marL="0" rtl="0" algn="l">
              <a:spcBef>
                <a:spcPts val="1200"/>
              </a:spcBef>
              <a:spcAft>
                <a:spcPts val="0"/>
              </a:spcAft>
              <a:buNone/>
            </a:pPr>
            <a:r>
              <a:rPr lang="ro" sz="6348" u="sng">
                <a:solidFill>
                  <a:schemeClr val="hlink"/>
                </a:solidFill>
                <a:hlinkClick r:id="rId5"/>
              </a:rPr>
              <a:t>https://www.youtube.com/watch?v=lIkaqLavbU0&amp;t=2s</a:t>
            </a:r>
            <a:endParaRPr sz="6348"/>
          </a:p>
          <a:p>
            <a:pPr indent="0" lvl="0" marL="0" rtl="0" algn="l">
              <a:spcBef>
                <a:spcPts val="1200"/>
              </a:spcBef>
              <a:spcAft>
                <a:spcPts val="0"/>
              </a:spcAft>
              <a:buNone/>
            </a:pPr>
            <a:r>
              <a:rPr lang="ro" sz="6348" u="sng">
                <a:solidFill>
                  <a:schemeClr val="hlink"/>
                </a:solidFill>
                <a:hlinkClick r:id="rId6"/>
              </a:rPr>
              <a:t>https://www.youtube.com/watch?v=Y8z3gMeQq2g</a:t>
            </a:r>
            <a:endParaRPr sz="6348"/>
          </a:p>
          <a:p>
            <a:pPr indent="0" lvl="0" marL="0" rtl="0" algn="l">
              <a:spcBef>
                <a:spcPts val="1200"/>
              </a:spcBef>
              <a:spcAft>
                <a:spcPts val="0"/>
              </a:spcAft>
              <a:buNone/>
            </a:pPr>
            <a:r>
              <a:rPr lang="ro" sz="6348" u="sng">
                <a:solidFill>
                  <a:schemeClr val="hlink"/>
                </a:solidFill>
                <a:hlinkClick r:id="rId7"/>
              </a:rPr>
              <a:t>https://en.wikipedia.org/wiki/Flag_of_the_United_Kingdom</a:t>
            </a:r>
            <a:endParaRPr sz="6348"/>
          </a:p>
          <a:p>
            <a:pPr indent="0" lvl="0" marL="0" rtl="0" algn="l">
              <a:spcBef>
                <a:spcPts val="1200"/>
              </a:spcBef>
              <a:spcAft>
                <a:spcPts val="0"/>
              </a:spcAft>
              <a:buNone/>
            </a:pPr>
            <a:r>
              <a:rPr lang="ro" sz="6348" u="sng">
                <a:solidFill>
                  <a:schemeClr val="hlink"/>
                </a:solidFill>
                <a:hlinkClick r:id="rId8"/>
              </a:rPr>
              <a:t>https://englishstudypage.com/grammar/simple-past-tense-structure/</a:t>
            </a:r>
            <a:endParaRPr sz="6348"/>
          </a:p>
          <a:p>
            <a:pPr indent="0" lvl="0" marL="0" rtl="0" algn="l">
              <a:spcBef>
                <a:spcPts val="1200"/>
              </a:spcBef>
              <a:spcAft>
                <a:spcPts val="0"/>
              </a:spcAft>
              <a:buNone/>
            </a:pPr>
            <a:r>
              <a:t/>
            </a:r>
            <a:endParaRPr sz="6348"/>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E599"/>
        </a:solidFill>
      </p:bgPr>
    </p:bg>
    <p:spTree>
      <p:nvGrpSpPr>
        <p:cNvPr id="133" name="Shape 133"/>
        <p:cNvGrpSpPr/>
        <p:nvPr/>
      </p:nvGrpSpPr>
      <p:grpSpPr>
        <a:xfrm>
          <a:off x="0" y="0"/>
          <a:ext cx="0" cy="0"/>
          <a:chOff x="0" y="0"/>
          <a:chExt cx="0" cy="0"/>
        </a:xfrm>
      </p:grpSpPr>
      <p:sp>
        <p:nvSpPr>
          <p:cNvPr id="134" name="Google Shape;134;p14"/>
          <p:cNvSpPr txBox="1"/>
          <p:nvPr>
            <p:ph type="title"/>
          </p:nvPr>
        </p:nvSpPr>
        <p:spPr>
          <a:xfrm>
            <a:off x="819150" y="372225"/>
            <a:ext cx="7505700" cy="1275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ro"/>
              <a:t>Obiective</a:t>
            </a:r>
            <a:endParaRPr/>
          </a:p>
        </p:txBody>
      </p:sp>
      <p:sp>
        <p:nvSpPr>
          <p:cNvPr id="135" name="Google Shape;135;p14"/>
          <p:cNvSpPr/>
          <p:nvPr/>
        </p:nvSpPr>
        <p:spPr>
          <a:xfrm rot="-5400000">
            <a:off x="259575" y="2155400"/>
            <a:ext cx="3241200" cy="1557900"/>
          </a:xfrm>
          <a:prstGeom prst="roundRect">
            <a:avLst>
              <a:gd fmla="val 16667" name="adj"/>
            </a:avLst>
          </a:prstGeom>
          <a:solidFill>
            <a:srgbClr val="840D35"/>
          </a:solidFill>
          <a:ln cap="flat" cmpd="sng" w="9525">
            <a:solidFill>
              <a:srgbClr val="840D35"/>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ro" sz="2100">
                <a:solidFill>
                  <a:srgbClr val="FFFFFF"/>
                </a:solidFill>
                <a:latin typeface="Roboto"/>
                <a:ea typeface="Roboto"/>
                <a:cs typeface="Roboto"/>
                <a:sym typeface="Roboto"/>
              </a:rPr>
              <a:t>Formarea abilității </a:t>
            </a:r>
            <a:endParaRPr sz="2100">
              <a:solidFill>
                <a:srgbClr val="FFFFFF"/>
              </a:solidFill>
              <a:latin typeface="Roboto"/>
              <a:ea typeface="Roboto"/>
              <a:cs typeface="Roboto"/>
              <a:sym typeface="Roboto"/>
            </a:endParaRPr>
          </a:p>
          <a:p>
            <a:pPr indent="0" lvl="0" marL="0" rtl="0" algn="ctr">
              <a:spcBef>
                <a:spcPts val="0"/>
              </a:spcBef>
              <a:spcAft>
                <a:spcPts val="0"/>
              </a:spcAft>
              <a:buNone/>
            </a:pPr>
            <a:r>
              <a:rPr lang="ro" sz="2100">
                <a:solidFill>
                  <a:srgbClr val="FFFFFF"/>
                </a:solidFill>
                <a:latin typeface="Roboto"/>
                <a:ea typeface="Roboto"/>
                <a:cs typeface="Roboto"/>
                <a:sym typeface="Roboto"/>
              </a:rPr>
              <a:t>de a formula un mesaj la timpul trecut </a:t>
            </a:r>
            <a:endParaRPr sz="2100">
              <a:solidFill>
                <a:srgbClr val="FFFFFF"/>
              </a:solidFill>
              <a:latin typeface="Roboto"/>
              <a:ea typeface="Roboto"/>
              <a:cs typeface="Roboto"/>
              <a:sym typeface="Roboto"/>
            </a:endParaRPr>
          </a:p>
          <a:p>
            <a:pPr indent="0" lvl="0" marL="0" rtl="0" algn="ctr">
              <a:spcBef>
                <a:spcPts val="0"/>
              </a:spcBef>
              <a:spcAft>
                <a:spcPts val="0"/>
              </a:spcAft>
              <a:buNone/>
            </a:pPr>
            <a:r>
              <a:rPr lang="ro" sz="2100">
                <a:solidFill>
                  <a:srgbClr val="FFFFFF"/>
                </a:solidFill>
                <a:latin typeface="Roboto"/>
                <a:ea typeface="Roboto"/>
                <a:cs typeface="Roboto"/>
                <a:sym typeface="Roboto"/>
              </a:rPr>
              <a:t>în limba </a:t>
            </a:r>
            <a:r>
              <a:rPr lang="ro" sz="2200">
                <a:solidFill>
                  <a:srgbClr val="FFFFFF"/>
                </a:solidFill>
                <a:latin typeface="Roboto"/>
                <a:ea typeface="Roboto"/>
                <a:cs typeface="Roboto"/>
                <a:sym typeface="Roboto"/>
              </a:rPr>
              <a:t>englez</a:t>
            </a:r>
            <a:r>
              <a:rPr lang="ro" sz="2300">
                <a:solidFill>
                  <a:srgbClr val="FFFFFF"/>
                </a:solidFill>
                <a:latin typeface="Roboto"/>
                <a:ea typeface="Roboto"/>
                <a:cs typeface="Roboto"/>
                <a:sym typeface="Roboto"/>
              </a:rPr>
              <a:t>ă</a:t>
            </a:r>
            <a:endParaRPr sz="2300">
              <a:solidFill>
                <a:srgbClr val="FFFFFF"/>
              </a:solidFill>
              <a:latin typeface="Roboto"/>
              <a:ea typeface="Roboto"/>
              <a:cs typeface="Roboto"/>
              <a:sym typeface="Roboto"/>
            </a:endParaRPr>
          </a:p>
        </p:txBody>
      </p:sp>
      <p:sp>
        <p:nvSpPr>
          <p:cNvPr id="136" name="Google Shape;136;p14"/>
          <p:cNvSpPr/>
          <p:nvPr/>
        </p:nvSpPr>
        <p:spPr>
          <a:xfrm>
            <a:off x="3080550" y="1466925"/>
            <a:ext cx="3660900" cy="738300"/>
          </a:xfrm>
          <a:prstGeom prst="roundRect">
            <a:avLst>
              <a:gd fmla="val 16667" name="adj"/>
            </a:avLst>
          </a:prstGeom>
          <a:solidFill>
            <a:srgbClr val="0000FF"/>
          </a:solidFill>
          <a:ln cap="flat" cmpd="sng" w="9525">
            <a:solidFill>
              <a:srgbClr val="B61249"/>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ro" sz="1500">
                <a:solidFill>
                  <a:srgbClr val="FFFFFF"/>
                </a:solidFill>
                <a:latin typeface="Roboto"/>
                <a:ea typeface="Roboto"/>
                <a:cs typeface="Roboto"/>
                <a:sym typeface="Roboto"/>
              </a:rPr>
              <a:t>Cum se formează trecutul </a:t>
            </a:r>
            <a:endParaRPr sz="1500">
              <a:solidFill>
                <a:srgbClr val="FFFFFF"/>
              </a:solidFill>
              <a:latin typeface="Roboto"/>
              <a:ea typeface="Roboto"/>
              <a:cs typeface="Roboto"/>
              <a:sym typeface="Roboto"/>
            </a:endParaRPr>
          </a:p>
          <a:p>
            <a:pPr indent="0" lvl="0" marL="0" rtl="0" algn="ctr">
              <a:spcBef>
                <a:spcPts val="0"/>
              </a:spcBef>
              <a:spcAft>
                <a:spcPts val="0"/>
              </a:spcAft>
              <a:buNone/>
            </a:pPr>
            <a:r>
              <a:rPr lang="ro" sz="1500">
                <a:solidFill>
                  <a:srgbClr val="FFFFFF"/>
                </a:solidFill>
                <a:latin typeface="Roboto"/>
                <a:ea typeface="Roboto"/>
                <a:cs typeface="Roboto"/>
                <a:sym typeface="Roboto"/>
              </a:rPr>
              <a:t>(verbe regulate/neregulate)</a:t>
            </a:r>
            <a:endParaRPr sz="1500">
              <a:solidFill>
                <a:srgbClr val="FFFFFF"/>
              </a:solidFill>
              <a:latin typeface="Roboto"/>
              <a:ea typeface="Roboto"/>
              <a:cs typeface="Roboto"/>
              <a:sym typeface="Roboto"/>
            </a:endParaRPr>
          </a:p>
        </p:txBody>
      </p:sp>
      <p:sp>
        <p:nvSpPr>
          <p:cNvPr id="137" name="Google Shape;137;p14"/>
          <p:cNvSpPr/>
          <p:nvPr/>
        </p:nvSpPr>
        <p:spPr>
          <a:xfrm>
            <a:off x="4249700" y="2458000"/>
            <a:ext cx="3324600" cy="738300"/>
          </a:xfrm>
          <a:prstGeom prst="roundRect">
            <a:avLst>
              <a:gd fmla="val 16667" name="adj"/>
            </a:avLst>
          </a:prstGeom>
          <a:solidFill>
            <a:srgbClr val="EAD1DC"/>
          </a:solidFill>
          <a:ln cap="flat" cmpd="sng" w="9525">
            <a:solidFill>
              <a:srgbClr val="B61249"/>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ro" sz="1600">
                <a:solidFill>
                  <a:srgbClr val="FFFFFF"/>
                </a:solidFill>
                <a:latin typeface="Roboto"/>
                <a:ea typeface="Roboto"/>
                <a:cs typeface="Roboto"/>
                <a:sym typeface="Roboto"/>
              </a:rPr>
              <a:t>Cum recunoaștem </a:t>
            </a:r>
            <a:endParaRPr sz="1600">
              <a:solidFill>
                <a:srgbClr val="FFFFFF"/>
              </a:solidFill>
              <a:latin typeface="Roboto"/>
              <a:ea typeface="Roboto"/>
              <a:cs typeface="Roboto"/>
              <a:sym typeface="Roboto"/>
            </a:endParaRPr>
          </a:p>
          <a:p>
            <a:pPr indent="0" lvl="0" marL="0" rtl="0" algn="ctr">
              <a:spcBef>
                <a:spcPts val="0"/>
              </a:spcBef>
              <a:spcAft>
                <a:spcPts val="0"/>
              </a:spcAft>
              <a:buNone/>
            </a:pPr>
            <a:r>
              <a:rPr lang="ro" sz="1600">
                <a:solidFill>
                  <a:srgbClr val="FFFFFF"/>
                </a:solidFill>
                <a:latin typeface="Roboto"/>
                <a:ea typeface="Roboto"/>
                <a:cs typeface="Roboto"/>
                <a:sym typeface="Roboto"/>
              </a:rPr>
              <a:t>un enunț la timpul trecut</a:t>
            </a:r>
            <a:endParaRPr sz="1600">
              <a:solidFill>
                <a:srgbClr val="FFFFFF"/>
              </a:solidFill>
              <a:latin typeface="Roboto"/>
              <a:ea typeface="Roboto"/>
              <a:cs typeface="Roboto"/>
              <a:sym typeface="Roboto"/>
            </a:endParaRPr>
          </a:p>
        </p:txBody>
      </p:sp>
      <p:sp>
        <p:nvSpPr>
          <p:cNvPr id="138" name="Google Shape;138;p14"/>
          <p:cNvSpPr/>
          <p:nvPr/>
        </p:nvSpPr>
        <p:spPr>
          <a:xfrm>
            <a:off x="5383075" y="3449075"/>
            <a:ext cx="3185100" cy="969300"/>
          </a:xfrm>
          <a:prstGeom prst="roundRect">
            <a:avLst>
              <a:gd fmla="val 16667" name="adj"/>
            </a:avLst>
          </a:prstGeom>
          <a:solidFill>
            <a:srgbClr val="CC0000"/>
          </a:solidFill>
          <a:ln cap="flat" cmpd="sng" w="9525">
            <a:solidFill>
              <a:srgbClr val="E1165A"/>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ro" sz="1500">
                <a:solidFill>
                  <a:srgbClr val="FFFFFF"/>
                </a:solidFill>
                <a:latin typeface="Roboto"/>
                <a:ea typeface="Roboto"/>
                <a:cs typeface="Roboto"/>
                <a:sym typeface="Roboto"/>
              </a:rPr>
              <a:t>Cum formăm propoziții afirmative/ negative/ interogative la timpul trecut</a:t>
            </a:r>
            <a:endParaRPr sz="1500">
              <a:solidFill>
                <a:srgbClr val="FFFFFF"/>
              </a:solidFill>
              <a:latin typeface="Roboto"/>
              <a:ea typeface="Roboto"/>
              <a:cs typeface="Roboto"/>
              <a:sym typeface="Roboto"/>
            </a:endParaRPr>
          </a:p>
        </p:txBody>
      </p:sp>
      <p:cxnSp>
        <p:nvCxnSpPr>
          <p:cNvPr id="139" name="Google Shape;139;p14"/>
          <p:cNvCxnSpPr>
            <a:endCxn id="138" idx="1"/>
          </p:cNvCxnSpPr>
          <p:nvPr/>
        </p:nvCxnSpPr>
        <p:spPr>
          <a:xfrm flipH="1" rot="-5400000">
            <a:off x="4726675" y="3277325"/>
            <a:ext cx="710700" cy="602100"/>
          </a:xfrm>
          <a:prstGeom prst="bentConnector2">
            <a:avLst/>
          </a:prstGeom>
          <a:noFill/>
          <a:ln cap="flat" cmpd="sng" w="9525">
            <a:solidFill>
              <a:schemeClr val="dk2"/>
            </a:solidFill>
            <a:prstDash val="solid"/>
            <a:round/>
            <a:headEnd len="med" w="med" type="none"/>
            <a:tailEnd len="med" w="med" type="none"/>
          </a:ln>
        </p:spPr>
      </p:cxnSp>
      <p:cxnSp>
        <p:nvCxnSpPr>
          <p:cNvPr id="140" name="Google Shape;140;p14"/>
          <p:cNvCxnSpPr>
            <a:endCxn id="137" idx="1"/>
          </p:cNvCxnSpPr>
          <p:nvPr/>
        </p:nvCxnSpPr>
        <p:spPr>
          <a:xfrm>
            <a:off x="3612500" y="2215750"/>
            <a:ext cx="637200" cy="611400"/>
          </a:xfrm>
          <a:prstGeom prst="bentConnector3">
            <a:avLst>
              <a:gd fmla="val 50000" name="adj1"/>
            </a:avLst>
          </a:prstGeom>
          <a:noFill/>
          <a:ln cap="flat" cmpd="sng" w="9525">
            <a:solidFill>
              <a:schemeClr val="dk2"/>
            </a:solidFill>
            <a:prstDash val="solid"/>
            <a:round/>
            <a:headEnd len="med" w="med" type="none"/>
            <a:tailEnd len="med" w="med" type="none"/>
          </a:ln>
        </p:spPr>
      </p:cxnSp>
      <p:cxnSp>
        <p:nvCxnSpPr>
          <p:cNvPr id="141" name="Google Shape;141;p14"/>
          <p:cNvCxnSpPr>
            <a:endCxn id="136" idx="1"/>
          </p:cNvCxnSpPr>
          <p:nvPr/>
        </p:nvCxnSpPr>
        <p:spPr>
          <a:xfrm>
            <a:off x="2685750" y="1611675"/>
            <a:ext cx="394800" cy="224400"/>
          </a:xfrm>
          <a:prstGeom prst="bentConnector3">
            <a:avLst>
              <a:gd fmla="val 50000" name="adj1"/>
            </a:avLst>
          </a:prstGeom>
          <a:noFill/>
          <a:ln cap="flat" cmpd="sng" w="9525">
            <a:solidFill>
              <a:schemeClr val="dk2"/>
            </a:solidFill>
            <a:prstDash val="solid"/>
            <a:round/>
            <a:headEnd len="med" w="med" type="none"/>
            <a:tailEnd len="med" w="med" type="none"/>
          </a:ln>
        </p:spPr>
      </p:cxn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3F3F3"/>
        </a:solidFill>
      </p:bgPr>
    </p:bg>
    <p:spTree>
      <p:nvGrpSpPr>
        <p:cNvPr id="145" name="Shape 145"/>
        <p:cNvGrpSpPr/>
        <p:nvPr/>
      </p:nvGrpSpPr>
      <p:grpSpPr>
        <a:xfrm>
          <a:off x="0" y="0"/>
          <a:ext cx="0" cy="0"/>
          <a:chOff x="0" y="0"/>
          <a:chExt cx="0" cy="0"/>
        </a:xfrm>
      </p:grpSpPr>
      <p:sp>
        <p:nvSpPr>
          <p:cNvPr id="146" name="Google Shape;146;p1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ro"/>
              <a:t>Cuprins</a:t>
            </a:r>
            <a:endParaRPr/>
          </a:p>
        </p:txBody>
      </p:sp>
      <p:sp>
        <p:nvSpPr>
          <p:cNvPr id="147" name="Google Shape;147;p15"/>
          <p:cNvSpPr txBox="1"/>
          <p:nvPr>
            <p:ph idx="1" type="body"/>
          </p:nvPr>
        </p:nvSpPr>
        <p:spPr>
          <a:xfrm>
            <a:off x="819150" y="1475400"/>
            <a:ext cx="7505700" cy="2963400"/>
          </a:xfrm>
          <a:prstGeom prst="rect">
            <a:avLst/>
          </a:prstGeom>
        </p:spPr>
        <p:txBody>
          <a:bodyPr anchorCtr="0" anchor="t" bIns="91425" lIns="91425" spcFirstLastPara="1" rIns="91425" wrap="square" tIns="91425">
            <a:normAutofit fontScale="92500" lnSpcReduction="20000"/>
          </a:bodyPr>
          <a:lstStyle/>
          <a:p>
            <a:pPr indent="-393065" lvl="0" marL="457200" rtl="0" algn="l">
              <a:spcBef>
                <a:spcPts val="0"/>
              </a:spcBef>
              <a:spcAft>
                <a:spcPts val="0"/>
              </a:spcAft>
              <a:buSzPct val="100000"/>
              <a:buAutoNum type="arabicPeriod"/>
            </a:pPr>
            <a:r>
              <a:rPr lang="ro" sz="2800"/>
              <a:t>Verbe regulate versus verbe neregulate.</a:t>
            </a:r>
            <a:endParaRPr sz="2800"/>
          </a:p>
          <a:p>
            <a:pPr indent="-393065" lvl="0" marL="457200" rtl="0" algn="l">
              <a:spcBef>
                <a:spcPts val="0"/>
              </a:spcBef>
              <a:spcAft>
                <a:spcPts val="0"/>
              </a:spcAft>
              <a:buSzPct val="100000"/>
              <a:buAutoNum type="arabicPeriod"/>
            </a:pPr>
            <a:r>
              <a:rPr lang="ro" sz="2800"/>
              <a:t>Indici temporali asociați cu trecutul.</a:t>
            </a:r>
            <a:endParaRPr sz="2800"/>
          </a:p>
          <a:p>
            <a:pPr indent="-393065" lvl="0" marL="457200" rtl="0" algn="l">
              <a:spcBef>
                <a:spcPts val="0"/>
              </a:spcBef>
              <a:spcAft>
                <a:spcPts val="0"/>
              </a:spcAft>
              <a:buSzPct val="100000"/>
              <a:buAutoNum type="arabicPeriod"/>
            </a:pPr>
            <a:r>
              <a:rPr lang="ro" sz="2800"/>
              <a:t>Exemple de enunțuri și modul de formare a propozițiilor afirmative, interogative și negative.</a:t>
            </a:r>
            <a:endParaRPr sz="2800"/>
          </a:p>
          <a:p>
            <a:pPr indent="-393065" lvl="0" marL="457200" rtl="0" algn="l">
              <a:spcBef>
                <a:spcPts val="0"/>
              </a:spcBef>
              <a:spcAft>
                <a:spcPts val="0"/>
              </a:spcAft>
              <a:buSzPct val="100000"/>
              <a:buAutoNum type="arabicPeriod"/>
            </a:pPr>
            <a:r>
              <a:rPr lang="ro" sz="2800"/>
              <a:t>Exerciții de fixare a cunoștințelor.</a:t>
            </a:r>
            <a:endParaRPr sz="2800"/>
          </a:p>
          <a:p>
            <a:pPr indent="-393065" lvl="0" marL="457200" rtl="0" algn="l">
              <a:spcBef>
                <a:spcPts val="0"/>
              </a:spcBef>
              <a:spcAft>
                <a:spcPts val="0"/>
              </a:spcAft>
              <a:buSzPct val="100000"/>
              <a:buAutoNum type="arabicPeriod"/>
            </a:pPr>
            <a:r>
              <a:rPr lang="ro" sz="2800"/>
              <a:t>Concluzii.</a:t>
            </a:r>
            <a:endParaRPr sz="2800"/>
          </a:p>
          <a:p>
            <a:pPr indent="-393065" lvl="0" marL="457200" rtl="0" algn="l">
              <a:spcBef>
                <a:spcPts val="0"/>
              </a:spcBef>
              <a:spcAft>
                <a:spcPts val="0"/>
              </a:spcAft>
              <a:buSzPct val="100000"/>
              <a:buAutoNum type="arabicPeriod"/>
            </a:pPr>
            <a:r>
              <a:rPr lang="ro" sz="2800"/>
              <a:t>Bibliografie.</a:t>
            </a:r>
            <a:endParaRPr sz="28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6"/>
          <p:cNvSpPr txBox="1"/>
          <p:nvPr>
            <p:ph type="title"/>
          </p:nvPr>
        </p:nvSpPr>
        <p:spPr>
          <a:xfrm>
            <a:off x="311700" y="147725"/>
            <a:ext cx="8520600" cy="5505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6666"/>
              <a:buFont typeface="Arial"/>
              <a:buNone/>
            </a:pPr>
            <a:r>
              <a:rPr lang="ro"/>
              <a:t>                  1.Verbe regulate vs verbe neregulate</a:t>
            </a:r>
            <a:endParaRPr/>
          </a:p>
        </p:txBody>
      </p:sp>
      <p:sp>
        <p:nvSpPr>
          <p:cNvPr id="153" name="Google Shape;153;p16"/>
          <p:cNvSpPr txBox="1"/>
          <p:nvPr>
            <p:ph idx="1" type="body"/>
          </p:nvPr>
        </p:nvSpPr>
        <p:spPr>
          <a:xfrm>
            <a:off x="311700" y="698225"/>
            <a:ext cx="8520600" cy="3298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ro"/>
              <a:t>Observați diferențele dintre verbe în funcție de modul în care își formează trecutul.</a:t>
            </a:r>
            <a:endParaRPr/>
          </a:p>
        </p:txBody>
      </p:sp>
      <p:graphicFrame>
        <p:nvGraphicFramePr>
          <p:cNvPr id="154" name="Google Shape;154;p16"/>
          <p:cNvGraphicFramePr/>
          <p:nvPr/>
        </p:nvGraphicFramePr>
        <p:xfrm>
          <a:off x="952500" y="1158700"/>
          <a:ext cx="3000000" cy="3000000"/>
        </p:xfrm>
        <a:graphic>
          <a:graphicData uri="http://schemas.openxmlformats.org/drawingml/2006/table">
            <a:tbl>
              <a:tblPr>
                <a:noFill/>
                <a:tableStyleId>{2A6A48B0-8D17-497E-9CFA-588429DF8224}</a:tableStyleId>
              </a:tblPr>
              <a:tblGrid>
                <a:gridCol w="1067900"/>
                <a:gridCol w="1309600"/>
              </a:tblGrid>
              <a:tr h="381000">
                <a:tc>
                  <a:txBody>
                    <a:bodyPr/>
                    <a:lstStyle/>
                    <a:p>
                      <a:pPr indent="0" lvl="0" marL="0" rtl="0" algn="l">
                        <a:spcBef>
                          <a:spcPts val="0"/>
                        </a:spcBef>
                        <a:spcAft>
                          <a:spcPts val="0"/>
                        </a:spcAft>
                        <a:buNone/>
                      </a:pPr>
                      <a:r>
                        <a:rPr b="1" lang="ro"/>
                        <a:t>Prezent</a:t>
                      </a:r>
                      <a:endParaRPr b="1"/>
                    </a:p>
                  </a:txBody>
                  <a:tcPr marT="91425" marB="91425" marR="91425" marL="91425"/>
                </a:tc>
                <a:tc>
                  <a:txBody>
                    <a:bodyPr/>
                    <a:lstStyle/>
                    <a:p>
                      <a:pPr indent="0" lvl="0" marL="0" rtl="0" algn="l">
                        <a:spcBef>
                          <a:spcPts val="0"/>
                        </a:spcBef>
                        <a:spcAft>
                          <a:spcPts val="0"/>
                        </a:spcAft>
                        <a:buNone/>
                      </a:pPr>
                      <a:r>
                        <a:rPr b="1" lang="ro"/>
                        <a:t>Trecut</a:t>
                      </a:r>
                      <a:endParaRPr b="1"/>
                    </a:p>
                  </a:txBody>
                  <a:tcPr marT="91425" marB="91425" marR="91425" marL="91425"/>
                </a:tc>
              </a:tr>
              <a:tr h="381000">
                <a:tc>
                  <a:txBody>
                    <a:bodyPr/>
                    <a:lstStyle/>
                    <a:p>
                      <a:pPr indent="0" lvl="0" marL="0" rtl="0" algn="l">
                        <a:spcBef>
                          <a:spcPts val="0"/>
                        </a:spcBef>
                        <a:spcAft>
                          <a:spcPts val="0"/>
                        </a:spcAft>
                        <a:buClr>
                          <a:schemeClr val="dk1"/>
                        </a:buClr>
                        <a:buSzPts val="1100"/>
                        <a:buFont typeface="Arial"/>
                        <a:buNone/>
                      </a:pPr>
                      <a:r>
                        <a:rPr lang="ro">
                          <a:solidFill>
                            <a:schemeClr val="dk1"/>
                          </a:solidFill>
                        </a:rPr>
                        <a:t>Ask</a:t>
                      </a:r>
                      <a:endParaRPr/>
                    </a:p>
                  </a:txBody>
                  <a:tcPr marT="91425" marB="91425" marR="91425" marL="91425"/>
                </a:tc>
                <a:tc>
                  <a:txBody>
                    <a:bodyPr/>
                    <a:lstStyle/>
                    <a:p>
                      <a:pPr indent="0" lvl="0" marL="0" rtl="0" algn="l">
                        <a:spcBef>
                          <a:spcPts val="0"/>
                        </a:spcBef>
                        <a:spcAft>
                          <a:spcPts val="0"/>
                        </a:spcAft>
                        <a:buNone/>
                      </a:pPr>
                      <a:r>
                        <a:rPr lang="ro"/>
                        <a:t>Ask</a:t>
                      </a:r>
                      <a:r>
                        <a:rPr lang="ro">
                          <a:solidFill>
                            <a:srgbClr val="FF0000"/>
                          </a:solidFill>
                        </a:rPr>
                        <a:t>ed</a:t>
                      </a:r>
                      <a:endParaRPr>
                        <a:solidFill>
                          <a:srgbClr val="FF0000"/>
                        </a:solidFill>
                      </a:endParaRPr>
                    </a:p>
                  </a:txBody>
                  <a:tcPr marT="91425" marB="91425" marR="91425" marL="91425"/>
                </a:tc>
              </a:tr>
              <a:tr h="381000">
                <a:tc>
                  <a:txBody>
                    <a:bodyPr/>
                    <a:lstStyle/>
                    <a:p>
                      <a:pPr indent="0" lvl="0" marL="0" rtl="0" algn="l">
                        <a:spcBef>
                          <a:spcPts val="0"/>
                        </a:spcBef>
                        <a:spcAft>
                          <a:spcPts val="0"/>
                        </a:spcAft>
                        <a:buNone/>
                      </a:pPr>
                      <a:r>
                        <a:rPr lang="ro"/>
                        <a:t>Wait </a:t>
                      </a:r>
                      <a:endParaRPr/>
                    </a:p>
                  </a:txBody>
                  <a:tcPr marT="91425" marB="91425" marR="91425" marL="91425"/>
                </a:tc>
                <a:tc>
                  <a:txBody>
                    <a:bodyPr/>
                    <a:lstStyle/>
                    <a:p>
                      <a:pPr indent="0" lvl="0" marL="0" rtl="0" algn="l">
                        <a:spcBef>
                          <a:spcPts val="0"/>
                        </a:spcBef>
                        <a:spcAft>
                          <a:spcPts val="0"/>
                        </a:spcAft>
                        <a:buNone/>
                      </a:pPr>
                      <a:r>
                        <a:rPr lang="ro"/>
                        <a:t>Wait</a:t>
                      </a:r>
                      <a:r>
                        <a:rPr lang="ro">
                          <a:solidFill>
                            <a:srgbClr val="FF0000"/>
                          </a:solidFill>
                        </a:rPr>
                        <a:t>ed</a:t>
                      </a:r>
                      <a:endParaRPr>
                        <a:solidFill>
                          <a:srgbClr val="FF0000"/>
                        </a:solidFill>
                      </a:endParaRPr>
                    </a:p>
                  </a:txBody>
                  <a:tcPr marT="91425" marB="91425" marR="91425" marL="91425"/>
                </a:tc>
              </a:tr>
              <a:tr h="381000">
                <a:tc>
                  <a:txBody>
                    <a:bodyPr/>
                    <a:lstStyle/>
                    <a:p>
                      <a:pPr indent="0" lvl="0" marL="0" rtl="0" algn="l">
                        <a:spcBef>
                          <a:spcPts val="0"/>
                        </a:spcBef>
                        <a:spcAft>
                          <a:spcPts val="0"/>
                        </a:spcAft>
                        <a:buNone/>
                      </a:pPr>
                      <a:r>
                        <a:rPr lang="ro"/>
                        <a:t>Travel</a:t>
                      </a:r>
                      <a:endParaRPr/>
                    </a:p>
                  </a:txBody>
                  <a:tcPr marT="91425" marB="91425" marR="91425" marL="91425"/>
                </a:tc>
                <a:tc>
                  <a:txBody>
                    <a:bodyPr/>
                    <a:lstStyle/>
                    <a:p>
                      <a:pPr indent="0" lvl="0" marL="0" rtl="0" algn="l">
                        <a:spcBef>
                          <a:spcPts val="0"/>
                        </a:spcBef>
                        <a:spcAft>
                          <a:spcPts val="0"/>
                        </a:spcAft>
                        <a:buNone/>
                      </a:pPr>
                      <a:r>
                        <a:rPr lang="ro"/>
                        <a:t>Travell</a:t>
                      </a:r>
                      <a:r>
                        <a:rPr lang="ro">
                          <a:solidFill>
                            <a:srgbClr val="FF0000"/>
                          </a:solidFill>
                        </a:rPr>
                        <a:t>ed</a:t>
                      </a:r>
                      <a:endParaRPr>
                        <a:solidFill>
                          <a:srgbClr val="FF0000"/>
                        </a:solidFill>
                      </a:endParaRPr>
                    </a:p>
                  </a:txBody>
                  <a:tcPr marT="91425" marB="91425" marR="91425" marL="91425"/>
                </a:tc>
              </a:tr>
              <a:tr h="381000">
                <a:tc>
                  <a:txBody>
                    <a:bodyPr/>
                    <a:lstStyle/>
                    <a:p>
                      <a:pPr indent="0" lvl="0" marL="0" rtl="0" algn="l">
                        <a:spcBef>
                          <a:spcPts val="0"/>
                        </a:spcBef>
                        <a:spcAft>
                          <a:spcPts val="0"/>
                        </a:spcAft>
                        <a:buNone/>
                      </a:pPr>
                      <a:r>
                        <a:rPr lang="ro"/>
                        <a:t>Watch</a:t>
                      </a:r>
                      <a:endParaRPr/>
                    </a:p>
                  </a:txBody>
                  <a:tcPr marT="91425" marB="91425" marR="91425" marL="91425"/>
                </a:tc>
                <a:tc>
                  <a:txBody>
                    <a:bodyPr/>
                    <a:lstStyle/>
                    <a:p>
                      <a:pPr indent="0" lvl="0" marL="0" rtl="0" algn="l">
                        <a:spcBef>
                          <a:spcPts val="0"/>
                        </a:spcBef>
                        <a:spcAft>
                          <a:spcPts val="0"/>
                        </a:spcAft>
                        <a:buNone/>
                      </a:pPr>
                      <a:r>
                        <a:rPr lang="ro"/>
                        <a:t>Watch</a:t>
                      </a:r>
                      <a:r>
                        <a:rPr lang="ro">
                          <a:solidFill>
                            <a:srgbClr val="FF0000"/>
                          </a:solidFill>
                        </a:rPr>
                        <a:t>ed</a:t>
                      </a:r>
                      <a:endParaRPr>
                        <a:solidFill>
                          <a:srgbClr val="FF0000"/>
                        </a:solidFill>
                      </a:endParaRPr>
                    </a:p>
                  </a:txBody>
                  <a:tcPr marT="91425" marB="91425" marR="91425" marL="91425"/>
                </a:tc>
              </a:tr>
              <a:tr h="381000">
                <a:tc>
                  <a:txBody>
                    <a:bodyPr/>
                    <a:lstStyle/>
                    <a:p>
                      <a:pPr indent="0" lvl="0" marL="0" rtl="0" algn="l">
                        <a:spcBef>
                          <a:spcPts val="0"/>
                        </a:spcBef>
                        <a:spcAft>
                          <a:spcPts val="0"/>
                        </a:spcAft>
                        <a:buNone/>
                      </a:pPr>
                      <a:r>
                        <a:rPr lang="ro"/>
                        <a:t>Stay</a:t>
                      </a:r>
                      <a:endParaRPr/>
                    </a:p>
                  </a:txBody>
                  <a:tcPr marT="91425" marB="91425" marR="91425" marL="91425"/>
                </a:tc>
                <a:tc>
                  <a:txBody>
                    <a:bodyPr/>
                    <a:lstStyle/>
                    <a:p>
                      <a:pPr indent="0" lvl="0" marL="0" rtl="0" algn="l">
                        <a:spcBef>
                          <a:spcPts val="0"/>
                        </a:spcBef>
                        <a:spcAft>
                          <a:spcPts val="0"/>
                        </a:spcAft>
                        <a:buNone/>
                      </a:pPr>
                      <a:r>
                        <a:rPr lang="ro"/>
                        <a:t>Stay</a:t>
                      </a:r>
                      <a:r>
                        <a:rPr lang="ro">
                          <a:solidFill>
                            <a:srgbClr val="FF0000"/>
                          </a:solidFill>
                        </a:rPr>
                        <a:t>ed</a:t>
                      </a:r>
                      <a:endParaRPr>
                        <a:solidFill>
                          <a:srgbClr val="FF0000"/>
                        </a:solidFill>
                      </a:endParaRPr>
                    </a:p>
                  </a:txBody>
                  <a:tcPr marT="91425" marB="91425" marR="91425" marL="91425"/>
                </a:tc>
              </a:tr>
            </a:tbl>
          </a:graphicData>
        </a:graphic>
      </p:graphicFrame>
      <p:graphicFrame>
        <p:nvGraphicFramePr>
          <p:cNvPr id="155" name="Google Shape;155;p16"/>
          <p:cNvGraphicFramePr/>
          <p:nvPr/>
        </p:nvGraphicFramePr>
        <p:xfrm>
          <a:off x="6075825" y="1158700"/>
          <a:ext cx="3000000" cy="3000000"/>
        </p:xfrm>
        <a:graphic>
          <a:graphicData uri="http://schemas.openxmlformats.org/drawingml/2006/table">
            <a:tbl>
              <a:tblPr>
                <a:noFill/>
                <a:tableStyleId>{2A6A48B0-8D17-497E-9CFA-588429DF8224}</a:tableStyleId>
              </a:tblPr>
              <a:tblGrid>
                <a:gridCol w="1245850"/>
                <a:gridCol w="1111550"/>
              </a:tblGrid>
              <a:tr h="381000">
                <a:tc>
                  <a:txBody>
                    <a:bodyPr/>
                    <a:lstStyle/>
                    <a:p>
                      <a:pPr indent="0" lvl="0" marL="0" rtl="0" algn="l">
                        <a:spcBef>
                          <a:spcPts val="0"/>
                        </a:spcBef>
                        <a:spcAft>
                          <a:spcPts val="0"/>
                        </a:spcAft>
                        <a:buNone/>
                      </a:pPr>
                      <a:r>
                        <a:rPr b="1" lang="ro"/>
                        <a:t>Prezent</a:t>
                      </a:r>
                      <a:endParaRPr b="1"/>
                    </a:p>
                  </a:txBody>
                  <a:tcPr marT="91425" marB="91425" marR="91425" marL="91425"/>
                </a:tc>
                <a:tc>
                  <a:txBody>
                    <a:bodyPr/>
                    <a:lstStyle/>
                    <a:p>
                      <a:pPr indent="0" lvl="0" marL="0" rtl="0" algn="l">
                        <a:spcBef>
                          <a:spcPts val="0"/>
                        </a:spcBef>
                        <a:spcAft>
                          <a:spcPts val="0"/>
                        </a:spcAft>
                        <a:buNone/>
                      </a:pPr>
                      <a:r>
                        <a:rPr b="1" lang="ro"/>
                        <a:t>Trecut</a:t>
                      </a:r>
                      <a:endParaRPr b="1"/>
                    </a:p>
                  </a:txBody>
                  <a:tcPr marT="91425" marB="91425" marR="91425" marL="91425"/>
                </a:tc>
              </a:tr>
              <a:tr h="381000">
                <a:tc>
                  <a:txBody>
                    <a:bodyPr/>
                    <a:lstStyle/>
                    <a:p>
                      <a:pPr indent="0" lvl="0" marL="0" rtl="0" algn="l">
                        <a:spcBef>
                          <a:spcPts val="0"/>
                        </a:spcBef>
                        <a:spcAft>
                          <a:spcPts val="0"/>
                        </a:spcAft>
                        <a:buNone/>
                      </a:pPr>
                      <a:r>
                        <a:rPr lang="ro"/>
                        <a:t>Buy</a:t>
                      </a:r>
                      <a:endParaRPr/>
                    </a:p>
                  </a:txBody>
                  <a:tcPr marT="91425" marB="91425" marR="91425" marL="91425"/>
                </a:tc>
                <a:tc>
                  <a:txBody>
                    <a:bodyPr/>
                    <a:lstStyle/>
                    <a:p>
                      <a:pPr indent="0" lvl="0" marL="0" rtl="0" algn="l">
                        <a:spcBef>
                          <a:spcPts val="0"/>
                        </a:spcBef>
                        <a:spcAft>
                          <a:spcPts val="0"/>
                        </a:spcAft>
                        <a:buNone/>
                      </a:pPr>
                      <a:r>
                        <a:rPr lang="ro">
                          <a:solidFill>
                            <a:srgbClr val="0000FF"/>
                          </a:solidFill>
                        </a:rPr>
                        <a:t>Bought</a:t>
                      </a:r>
                      <a:endParaRPr>
                        <a:solidFill>
                          <a:srgbClr val="0000FF"/>
                        </a:solidFill>
                      </a:endParaRPr>
                    </a:p>
                  </a:txBody>
                  <a:tcPr marT="91425" marB="91425" marR="91425" marL="91425"/>
                </a:tc>
              </a:tr>
              <a:tr h="381000">
                <a:tc>
                  <a:txBody>
                    <a:bodyPr/>
                    <a:lstStyle/>
                    <a:p>
                      <a:pPr indent="0" lvl="0" marL="0" rtl="0" algn="l">
                        <a:spcBef>
                          <a:spcPts val="0"/>
                        </a:spcBef>
                        <a:spcAft>
                          <a:spcPts val="0"/>
                        </a:spcAft>
                        <a:buNone/>
                      </a:pPr>
                      <a:r>
                        <a:rPr lang="ro"/>
                        <a:t>Drink</a:t>
                      </a:r>
                      <a:endParaRPr/>
                    </a:p>
                  </a:txBody>
                  <a:tcPr marT="91425" marB="91425" marR="91425" marL="91425"/>
                </a:tc>
                <a:tc>
                  <a:txBody>
                    <a:bodyPr/>
                    <a:lstStyle/>
                    <a:p>
                      <a:pPr indent="0" lvl="0" marL="0" rtl="0" algn="l">
                        <a:spcBef>
                          <a:spcPts val="0"/>
                        </a:spcBef>
                        <a:spcAft>
                          <a:spcPts val="0"/>
                        </a:spcAft>
                        <a:buNone/>
                      </a:pPr>
                      <a:r>
                        <a:rPr lang="ro">
                          <a:solidFill>
                            <a:srgbClr val="0000FF"/>
                          </a:solidFill>
                        </a:rPr>
                        <a:t>Drank</a:t>
                      </a:r>
                      <a:endParaRPr>
                        <a:solidFill>
                          <a:srgbClr val="0000FF"/>
                        </a:solidFill>
                      </a:endParaRPr>
                    </a:p>
                  </a:txBody>
                  <a:tcPr marT="91425" marB="91425" marR="91425" marL="91425"/>
                </a:tc>
              </a:tr>
              <a:tr h="381000">
                <a:tc>
                  <a:txBody>
                    <a:bodyPr/>
                    <a:lstStyle/>
                    <a:p>
                      <a:pPr indent="0" lvl="0" marL="0" rtl="0" algn="l">
                        <a:spcBef>
                          <a:spcPts val="0"/>
                        </a:spcBef>
                        <a:spcAft>
                          <a:spcPts val="0"/>
                        </a:spcAft>
                        <a:buNone/>
                      </a:pPr>
                      <a:r>
                        <a:rPr lang="ro"/>
                        <a:t>Think</a:t>
                      </a:r>
                      <a:endParaRPr/>
                    </a:p>
                  </a:txBody>
                  <a:tcPr marT="91425" marB="91425" marR="91425" marL="91425"/>
                </a:tc>
                <a:tc>
                  <a:txBody>
                    <a:bodyPr/>
                    <a:lstStyle/>
                    <a:p>
                      <a:pPr indent="0" lvl="0" marL="0" rtl="0" algn="l">
                        <a:spcBef>
                          <a:spcPts val="0"/>
                        </a:spcBef>
                        <a:spcAft>
                          <a:spcPts val="0"/>
                        </a:spcAft>
                        <a:buNone/>
                      </a:pPr>
                      <a:r>
                        <a:rPr lang="ro">
                          <a:solidFill>
                            <a:srgbClr val="0000FF"/>
                          </a:solidFill>
                        </a:rPr>
                        <a:t>Thought</a:t>
                      </a:r>
                      <a:endParaRPr>
                        <a:solidFill>
                          <a:srgbClr val="0000FF"/>
                        </a:solidFill>
                      </a:endParaRPr>
                    </a:p>
                  </a:txBody>
                  <a:tcPr marT="91425" marB="91425" marR="91425" marL="91425"/>
                </a:tc>
              </a:tr>
              <a:tr h="381000">
                <a:tc>
                  <a:txBody>
                    <a:bodyPr/>
                    <a:lstStyle/>
                    <a:p>
                      <a:pPr indent="0" lvl="0" marL="0" rtl="0" algn="l">
                        <a:spcBef>
                          <a:spcPts val="0"/>
                        </a:spcBef>
                        <a:spcAft>
                          <a:spcPts val="0"/>
                        </a:spcAft>
                        <a:buNone/>
                      </a:pPr>
                      <a:r>
                        <a:rPr lang="ro"/>
                        <a:t>Write</a:t>
                      </a:r>
                      <a:endParaRPr/>
                    </a:p>
                  </a:txBody>
                  <a:tcPr marT="91425" marB="91425" marR="91425" marL="91425"/>
                </a:tc>
                <a:tc>
                  <a:txBody>
                    <a:bodyPr/>
                    <a:lstStyle/>
                    <a:p>
                      <a:pPr indent="0" lvl="0" marL="0" rtl="0" algn="l">
                        <a:spcBef>
                          <a:spcPts val="0"/>
                        </a:spcBef>
                        <a:spcAft>
                          <a:spcPts val="0"/>
                        </a:spcAft>
                        <a:buNone/>
                      </a:pPr>
                      <a:r>
                        <a:rPr lang="ro">
                          <a:solidFill>
                            <a:srgbClr val="0000FF"/>
                          </a:solidFill>
                        </a:rPr>
                        <a:t>Wrote</a:t>
                      </a:r>
                      <a:endParaRPr>
                        <a:solidFill>
                          <a:srgbClr val="0000FF"/>
                        </a:solidFill>
                      </a:endParaRPr>
                    </a:p>
                  </a:txBody>
                  <a:tcPr marT="91425" marB="91425" marR="91425" marL="91425"/>
                </a:tc>
              </a:tr>
              <a:tr h="381000">
                <a:tc>
                  <a:txBody>
                    <a:bodyPr/>
                    <a:lstStyle/>
                    <a:p>
                      <a:pPr indent="0" lvl="0" marL="0" rtl="0" algn="l">
                        <a:spcBef>
                          <a:spcPts val="0"/>
                        </a:spcBef>
                        <a:spcAft>
                          <a:spcPts val="0"/>
                        </a:spcAft>
                        <a:buNone/>
                      </a:pPr>
                      <a:r>
                        <a:rPr lang="ro"/>
                        <a:t>Come</a:t>
                      </a:r>
                      <a:endParaRPr/>
                    </a:p>
                  </a:txBody>
                  <a:tcPr marT="91425" marB="91425" marR="91425" marL="91425"/>
                </a:tc>
                <a:tc>
                  <a:txBody>
                    <a:bodyPr/>
                    <a:lstStyle/>
                    <a:p>
                      <a:pPr indent="0" lvl="0" marL="0" rtl="0" algn="l">
                        <a:spcBef>
                          <a:spcPts val="0"/>
                        </a:spcBef>
                        <a:spcAft>
                          <a:spcPts val="0"/>
                        </a:spcAft>
                        <a:buNone/>
                      </a:pPr>
                      <a:r>
                        <a:rPr lang="ro">
                          <a:solidFill>
                            <a:srgbClr val="0000FF"/>
                          </a:solidFill>
                        </a:rPr>
                        <a:t>Came</a:t>
                      </a:r>
                      <a:endParaRPr>
                        <a:solidFill>
                          <a:srgbClr val="0000FF"/>
                        </a:solidFill>
                      </a:endParaRPr>
                    </a:p>
                  </a:txBody>
                  <a:tcPr marT="91425" marB="91425" marR="91425" marL="91425"/>
                </a:tc>
              </a:tr>
            </a:tbl>
          </a:graphicData>
        </a:graphic>
      </p:graphicFrame>
      <p:sp>
        <p:nvSpPr>
          <p:cNvPr id="156" name="Google Shape;156;p16"/>
          <p:cNvSpPr/>
          <p:nvPr/>
        </p:nvSpPr>
        <p:spPr>
          <a:xfrm>
            <a:off x="1026600" y="3720150"/>
            <a:ext cx="2229300" cy="832500"/>
          </a:xfrm>
          <a:prstGeom prst="wedgeRectCallout">
            <a:avLst>
              <a:gd fmla="val -20482" name="adj1"/>
              <a:gd fmla="val 103249"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ro"/>
              <a:t>Verbele regulate primesc la trecut -ED.</a:t>
            </a:r>
            <a:endParaRPr/>
          </a:p>
        </p:txBody>
      </p:sp>
      <p:sp>
        <p:nvSpPr>
          <p:cNvPr id="157" name="Google Shape;157;p16"/>
          <p:cNvSpPr/>
          <p:nvPr/>
        </p:nvSpPr>
        <p:spPr>
          <a:xfrm>
            <a:off x="6075825" y="3652825"/>
            <a:ext cx="2484600" cy="1074600"/>
          </a:xfrm>
          <a:prstGeom prst="wedgeEllipseCallout">
            <a:avLst>
              <a:gd fmla="val -26432" name="adj1"/>
              <a:gd fmla="val 76221" name="adj2"/>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ro"/>
              <a:t>Verbele neregulate își schimbă forma.</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53"/>
                                        </p:tgtEl>
                                        <p:attrNameLst>
                                          <p:attrName>style.visibility</p:attrName>
                                        </p:attrNameLst>
                                      </p:cBhvr>
                                      <p:to>
                                        <p:strVal val="visible"/>
                                      </p:to>
                                    </p:set>
                                    <p:animEffect filter="fade" transition="in">
                                      <p:cBhvr>
                                        <p:cTn dur="1000"/>
                                        <p:tgtEl>
                                          <p:spTgt spid="15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17"/>
          <p:cNvSpPr txBox="1"/>
          <p:nvPr>
            <p:ph type="title"/>
          </p:nvPr>
        </p:nvSpPr>
        <p:spPr>
          <a:xfrm>
            <a:off x="819150" y="515350"/>
            <a:ext cx="7505700" cy="1284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ro"/>
              <a:t>Most common regular verbs.</a:t>
            </a:r>
            <a:endParaRPr/>
          </a:p>
        </p:txBody>
      </p:sp>
      <p:pic>
        <p:nvPicPr>
          <p:cNvPr descr="We hope you enjoyed this video! If you have any questions please ask in the comments.&#10;⬇︎⬇︎⬇︎⬇︎⬇︎⬇︎⬇︎⬇︎⬇︎⬇︎⬇︎⬇︎⬇︎⬇︎⬇︎⬇︎⬇︎⬇︎⬇︎⬇︎⬇︎⬇︎⬇︎⬇︎⬇︎&#10;🖥  Visit Our Website ➜ https://ilearneasy.co.uk&#10;📝  Access Free Resources ➜ https://ilearneasy.co.uk/subjects/&#10;👩🏻‍🏫  Book an Online Lesson ➜ https://ilearneasy.co.uk/contact-us/&#10;📧  Contact Us ➜ https://ilearneasy.co.uk/contact-us/&#10;📸  Instagram ➜ https://www.instagram.com/ilearneasyenglish" id="163" name="Google Shape;163;p17" title="Common Regular Verbs | Definition &amp; Examples | Improve your vocabulary">
            <a:hlinkClick r:id="rId3"/>
          </p:cNvPr>
          <p:cNvPicPr preferRelativeResize="0"/>
          <p:nvPr/>
        </p:nvPicPr>
        <p:blipFill>
          <a:blip r:embed="rId4">
            <a:alphaModFix/>
          </a:blip>
          <a:stretch>
            <a:fillRect/>
          </a:stretch>
        </p:blipFill>
        <p:spPr>
          <a:xfrm>
            <a:off x="2047625" y="1152475"/>
            <a:ext cx="4555200" cy="34164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3"/>
                                        </p:tgtEl>
                                        <p:attrNameLst>
                                          <p:attrName>style.visibility</p:attrName>
                                        </p:attrNameLst>
                                      </p:cBhvr>
                                      <p:to>
                                        <p:strVal val="visible"/>
                                      </p:to>
                                    </p:set>
                                    <p:animEffect filter="fade" transition="in">
                                      <p:cBhvr>
                                        <p:cTn dur="1000"/>
                                        <p:tgtEl>
                                          <p:spTgt spid="16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18"/>
          <p:cNvSpPr txBox="1"/>
          <p:nvPr>
            <p:ph type="title"/>
          </p:nvPr>
        </p:nvSpPr>
        <p:spPr>
          <a:xfrm>
            <a:off x="819150" y="436600"/>
            <a:ext cx="7505700" cy="13635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ro"/>
              <a:t>Most common irregular verbs</a:t>
            </a:r>
            <a:endParaRPr/>
          </a:p>
        </p:txBody>
      </p:sp>
      <p:pic>
        <p:nvPicPr>
          <p:cNvPr descr="7ESL Courses: https://my.7esl.com/  Register Here: https://my.7esl.com/membership/ Irregular Verbs in English Grammar: https://7esl.com/irregular-verbs/&#10;The English language has a large number of irregular verbs.&#10;&#10;What are Irregular Verbs?&#10;&#10;Irregular verbs (or irregular past tense verbs) are common verbs in English that do not follow the simple system of adding “d” or “ed” to the end of the word to form the past tense (the past simple and/or the past participle)&#10;---------------------------------------------------------------------------------------- &#10;WATCH MORE: &#10;★ Grammar: https://goo.gl/7n226T&#10;★ Vocabulary: https://goo.gl/E5Ty4T&#10;★ Expressions: https://goo.gl/JBpgCF&#10;★ Phrasal Verbs: https://goo.gl/Ux3fip&#10;★ Idioms: https://goo.gl/y7wNjN&#10;★ Conversations: https://goo.gl/pmdpQT&#10;★ English Writing: https://goo.gl/46gmY7&#10;★ IELTS: https://goo.gl/Tg2U4v&#10;★ TOEFL: https://goo.gl/8Zwvic&#10;★ British vs. American English: https://goo.gl/VHa5W8&#10;★ Pronunciation: https://goo.gl/P4eR39&#10;★ Business English: https://goo.gl/r7jqtB&#10;---------------------------------------------------------------------------------------- &#10;OUR SOCIAL MEDIA:&#10;Pinterest: https://www.pinterest.com/7english/&#10;Facebook: https://www.fb.com/7ESLLearningEnglish/&#10;&#10;----------------------------------------------------------------------------------------&#10;For more videos and lessons visit: &#10;https://7esl.com/" id="169" name="Google Shape;169;p18" title="The 50 Most Common Irregular Verbs in English | Grammar &amp; Pronunciation Lesson">
            <a:hlinkClick r:id="rId3"/>
          </p:cNvPr>
          <p:cNvPicPr preferRelativeResize="0"/>
          <p:nvPr/>
        </p:nvPicPr>
        <p:blipFill>
          <a:blip r:embed="rId4">
            <a:alphaModFix/>
          </a:blip>
          <a:stretch>
            <a:fillRect/>
          </a:stretch>
        </p:blipFill>
        <p:spPr>
          <a:xfrm>
            <a:off x="2286000" y="1206425"/>
            <a:ext cx="4572000" cy="342900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69"/>
                                        </p:tgtEl>
                                        <p:attrNameLst>
                                          <p:attrName>style.visibility</p:attrName>
                                        </p:attrNameLst>
                                      </p:cBhvr>
                                      <p:to>
                                        <p:strVal val="visible"/>
                                      </p:to>
                                    </p:set>
                                    <p:animEffect filter="fade" transition="in">
                                      <p:cBhvr>
                                        <p:cTn dur="1000"/>
                                        <p:tgtEl>
                                          <p:spTgt spid="169"/>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19"/>
          <p:cNvSpPr txBox="1"/>
          <p:nvPr>
            <p:ph type="title"/>
          </p:nvPr>
        </p:nvSpPr>
        <p:spPr>
          <a:xfrm>
            <a:off x="819150" y="845600"/>
            <a:ext cx="7505700" cy="954600"/>
          </a:xfrm>
          <a:prstGeom prst="rect">
            <a:avLst/>
          </a:prstGeom>
        </p:spPr>
        <p:txBody>
          <a:bodyPr anchorCtr="0" anchor="t" bIns="91425" lIns="91425" spcFirstLastPara="1" rIns="91425" wrap="square" tIns="91425">
            <a:normAutofit fontScale="90000"/>
          </a:bodyPr>
          <a:lstStyle/>
          <a:p>
            <a:pPr indent="0" lvl="0" marL="457200" rtl="0" algn="l">
              <a:lnSpc>
                <a:spcPct val="115000"/>
              </a:lnSpc>
              <a:spcBef>
                <a:spcPts val="0"/>
              </a:spcBef>
              <a:spcAft>
                <a:spcPts val="1200"/>
              </a:spcAft>
              <a:buNone/>
            </a:pPr>
            <a:r>
              <a:rPr lang="ro" sz="3300">
                <a:solidFill>
                  <a:schemeClr val="dk2"/>
                </a:solidFill>
              </a:rPr>
              <a:t>2.Indici temporali asociați cu trecutul.</a:t>
            </a:r>
            <a:endParaRPr/>
          </a:p>
        </p:txBody>
      </p:sp>
      <p:sp>
        <p:nvSpPr>
          <p:cNvPr id="175" name="Google Shape;175;p19"/>
          <p:cNvSpPr txBox="1"/>
          <p:nvPr>
            <p:ph idx="1" type="body"/>
          </p:nvPr>
        </p:nvSpPr>
        <p:spPr>
          <a:xfrm>
            <a:off x="819150" y="1468325"/>
            <a:ext cx="7505700" cy="2970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ro" sz="1500"/>
              <a:t>Un element ajutător în recunoașterea unui enunț la timpul trecut este reprezentat de faptul că, prin definiție, Past Simple se referă la un moment clar precizat când acțiunea a avut loc.</a:t>
            </a:r>
            <a:endParaRPr sz="1500"/>
          </a:p>
          <a:p>
            <a:pPr indent="0" lvl="0" marL="0" rtl="0" algn="l">
              <a:spcBef>
                <a:spcPts val="1200"/>
              </a:spcBef>
              <a:spcAft>
                <a:spcPts val="0"/>
              </a:spcAft>
              <a:buNone/>
            </a:pPr>
            <a:r>
              <a:rPr lang="ro"/>
              <a:t>De exemplu:</a:t>
            </a:r>
            <a:endParaRPr/>
          </a:p>
          <a:p>
            <a:pPr indent="0" lvl="0" marL="0" rtl="0" algn="l">
              <a:spcBef>
                <a:spcPts val="1200"/>
              </a:spcBef>
              <a:spcAft>
                <a:spcPts val="0"/>
              </a:spcAft>
              <a:buNone/>
            </a:pPr>
            <a:r>
              <a:rPr lang="ro"/>
              <a:t>She travelled to new York </a:t>
            </a:r>
            <a:r>
              <a:rPr lang="ro" u="sng"/>
              <a:t>last month.</a:t>
            </a:r>
            <a:endParaRPr u="sng"/>
          </a:p>
          <a:p>
            <a:pPr indent="0" lvl="0" marL="0" rtl="0" algn="l">
              <a:spcBef>
                <a:spcPts val="1200"/>
              </a:spcBef>
              <a:spcAft>
                <a:spcPts val="0"/>
              </a:spcAft>
              <a:buNone/>
            </a:pPr>
            <a:r>
              <a:rPr lang="ro"/>
              <a:t>They sold their old car </a:t>
            </a:r>
            <a:r>
              <a:rPr lang="ro" u="sng"/>
              <a:t>two days ago.</a:t>
            </a:r>
            <a:endParaRPr u="sng"/>
          </a:p>
          <a:p>
            <a:pPr indent="0" lvl="0" marL="0" rtl="0" algn="l">
              <a:spcBef>
                <a:spcPts val="1200"/>
              </a:spcBef>
              <a:spcAft>
                <a:spcPts val="0"/>
              </a:spcAft>
              <a:buNone/>
            </a:pPr>
            <a:r>
              <a:rPr lang="ro"/>
              <a:t>You played computer games</a:t>
            </a:r>
            <a:r>
              <a:rPr lang="ro" u="sng"/>
              <a:t> yesterday.</a:t>
            </a:r>
            <a:endParaRPr u="sng"/>
          </a:p>
          <a:p>
            <a:pPr indent="0" lvl="0" marL="0" rtl="0" algn="l">
              <a:spcBef>
                <a:spcPts val="1200"/>
              </a:spcBef>
              <a:spcAft>
                <a:spcPts val="0"/>
              </a:spcAft>
              <a:buNone/>
            </a:pPr>
            <a:r>
              <a:rPr lang="ro"/>
              <a:t>I moved to the USA </a:t>
            </a:r>
            <a:r>
              <a:rPr lang="ro" u="sng"/>
              <a:t> in 2007.</a:t>
            </a:r>
            <a:endParaRPr u="sng"/>
          </a:p>
          <a:p>
            <a:pPr indent="0" lvl="0" marL="0" rtl="0" algn="l">
              <a:spcBef>
                <a:spcPts val="1200"/>
              </a:spcBef>
              <a:spcAft>
                <a:spcPts val="1200"/>
              </a:spcAft>
              <a:buNone/>
            </a:pPr>
            <a:r>
              <a:rPr lang="ro"/>
              <a:t>The students went home</a:t>
            </a:r>
            <a:r>
              <a:rPr lang="ro" u="sng"/>
              <a:t> at 12 o’clock.</a:t>
            </a:r>
            <a:endParaRPr u="sng"/>
          </a:p>
        </p:txBody>
      </p:sp>
      <p:sp>
        <p:nvSpPr>
          <p:cNvPr id="176" name="Google Shape;176;p19"/>
          <p:cNvSpPr/>
          <p:nvPr/>
        </p:nvSpPr>
        <p:spPr>
          <a:xfrm>
            <a:off x="4686900" y="2954513"/>
            <a:ext cx="832500" cy="335700"/>
          </a:xfrm>
          <a:prstGeom prst="rightArrow">
            <a:avLst>
              <a:gd fmla="val 50000" name="adj1"/>
              <a:gd fmla="val 50000" name="adj2"/>
            </a:avLst>
          </a:prstGeom>
          <a:solidFill>
            <a:srgbClr val="FF0000"/>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19"/>
          <p:cNvSpPr txBox="1"/>
          <p:nvPr/>
        </p:nvSpPr>
        <p:spPr>
          <a:xfrm>
            <a:off x="6070125" y="2403875"/>
            <a:ext cx="1302600" cy="1569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ro" sz="1800"/>
              <a:t>last…..</a:t>
            </a:r>
            <a:endParaRPr sz="1800"/>
          </a:p>
          <a:p>
            <a:pPr indent="0" lvl="0" marL="0" rtl="0" algn="l">
              <a:spcBef>
                <a:spcPts val="0"/>
              </a:spcBef>
              <a:spcAft>
                <a:spcPts val="0"/>
              </a:spcAft>
              <a:buNone/>
            </a:pPr>
            <a:r>
              <a:rPr lang="ro" sz="1800"/>
              <a:t>…ago</a:t>
            </a:r>
            <a:endParaRPr sz="1800"/>
          </a:p>
          <a:p>
            <a:pPr indent="0" lvl="0" marL="0" rtl="0" algn="l">
              <a:spcBef>
                <a:spcPts val="0"/>
              </a:spcBef>
              <a:spcAft>
                <a:spcPts val="0"/>
              </a:spcAft>
              <a:buNone/>
            </a:pPr>
            <a:r>
              <a:rPr lang="ro" sz="1800"/>
              <a:t>yesterday</a:t>
            </a:r>
            <a:endParaRPr sz="1800"/>
          </a:p>
          <a:p>
            <a:pPr indent="0" lvl="0" marL="0" rtl="0" algn="l">
              <a:spcBef>
                <a:spcPts val="0"/>
              </a:spcBef>
              <a:spcAft>
                <a:spcPts val="0"/>
              </a:spcAft>
              <a:buNone/>
            </a:pPr>
            <a:r>
              <a:rPr lang="ro" sz="1800"/>
              <a:t>in…..</a:t>
            </a:r>
            <a:endParaRPr sz="1800"/>
          </a:p>
          <a:p>
            <a:pPr indent="0" lvl="0" marL="0" rtl="0" algn="l">
              <a:spcBef>
                <a:spcPts val="0"/>
              </a:spcBef>
              <a:spcAft>
                <a:spcPts val="0"/>
              </a:spcAft>
              <a:buNone/>
            </a:pPr>
            <a:r>
              <a:rPr lang="ro" sz="1800"/>
              <a:t>at…</a:t>
            </a:r>
            <a:endParaRPr sz="1800"/>
          </a:p>
        </p:txBody>
      </p:sp>
      <p:sp>
        <p:nvSpPr>
          <p:cNvPr id="178" name="Google Shape;178;p19"/>
          <p:cNvSpPr/>
          <p:nvPr/>
        </p:nvSpPr>
        <p:spPr>
          <a:xfrm>
            <a:off x="6013875" y="2090925"/>
            <a:ext cx="1802100" cy="2018500"/>
          </a:xfrm>
          <a:prstGeom prst="flowChartPunchedTape">
            <a:avLst/>
          </a:prstGeom>
          <a:no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20"/>
          <p:cNvSpPr txBox="1"/>
          <p:nvPr>
            <p:ph type="title"/>
          </p:nvPr>
        </p:nvSpPr>
        <p:spPr>
          <a:xfrm>
            <a:off x="819150" y="845600"/>
            <a:ext cx="3394500" cy="36759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ro"/>
              <a:t>Studiați </a:t>
            </a:r>
            <a:endParaRPr/>
          </a:p>
          <a:p>
            <a:pPr indent="0" lvl="0" marL="0" rtl="0" algn="ctr">
              <a:spcBef>
                <a:spcPts val="0"/>
              </a:spcBef>
              <a:spcAft>
                <a:spcPts val="0"/>
              </a:spcAft>
              <a:buNone/>
            </a:pPr>
            <a:r>
              <a:rPr lang="ro"/>
              <a:t>în imaginea alăturată </a:t>
            </a:r>
            <a:endParaRPr/>
          </a:p>
          <a:p>
            <a:pPr indent="0" lvl="0" marL="0" rtl="0" algn="ctr">
              <a:spcBef>
                <a:spcPts val="0"/>
              </a:spcBef>
              <a:spcAft>
                <a:spcPts val="0"/>
              </a:spcAft>
              <a:buNone/>
            </a:pPr>
            <a:r>
              <a:rPr lang="ro"/>
              <a:t>modul de formare a propozițiilor </a:t>
            </a:r>
            <a:endParaRPr/>
          </a:p>
          <a:p>
            <a:pPr indent="0" lvl="0" marL="0" rtl="0" algn="ctr">
              <a:spcBef>
                <a:spcPts val="0"/>
              </a:spcBef>
              <a:spcAft>
                <a:spcPts val="0"/>
              </a:spcAft>
              <a:buNone/>
            </a:pPr>
            <a:r>
              <a:rPr lang="ro"/>
              <a:t>la timpul trecut.</a:t>
            </a:r>
            <a:endParaRPr/>
          </a:p>
        </p:txBody>
      </p:sp>
      <p:pic>
        <p:nvPicPr>
          <p:cNvPr id="184" name="Google Shape;184;p20"/>
          <p:cNvPicPr preferRelativeResize="0"/>
          <p:nvPr/>
        </p:nvPicPr>
        <p:blipFill>
          <a:blip r:embed="rId3">
            <a:alphaModFix/>
          </a:blip>
          <a:stretch>
            <a:fillRect/>
          </a:stretch>
        </p:blipFill>
        <p:spPr>
          <a:xfrm>
            <a:off x="4213775" y="620200"/>
            <a:ext cx="4167300" cy="41673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1"/>
          <p:cNvSpPr txBox="1"/>
          <p:nvPr>
            <p:ph type="title"/>
          </p:nvPr>
        </p:nvSpPr>
        <p:spPr>
          <a:xfrm>
            <a:off x="311700" y="445025"/>
            <a:ext cx="8520600" cy="8844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0"/>
              </a:spcBef>
              <a:spcAft>
                <a:spcPts val="1200"/>
              </a:spcAft>
              <a:buNone/>
            </a:pPr>
            <a:r>
              <a:rPr b="1" lang="ro" sz="2300">
                <a:solidFill>
                  <a:schemeClr val="dk2"/>
                </a:solidFill>
              </a:rPr>
              <a:t>3. </a:t>
            </a:r>
            <a:r>
              <a:rPr b="1" lang="ro" sz="2300">
                <a:solidFill>
                  <a:schemeClr val="dk2"/>
                </a:solidFill>
              </a:rPr>
              <a:t>Exemple de enunțuri și modul de formare a propozițiilor afirmative, interogative și negative</a:t>
            </a:r>
            <a:r>
              <a:rPr b="1" lang="ro" sz="3300">
                <a:solidFill>
                  <a:schemeClr val="dk2"/>
                </a:solidFill>
              </a:rPr>
              <a:t>.</a:t>
            </a:r>
            <a:endParaRPr b="1"/>
          </a:p>
        </p:txBody>
      </p:sp>
      <p:sp>
        <p:nvSpPr>
          <p:cNvPr id="190" name="Google Shape;190;p21"/>
          <p:cNvSpPr txBox="1"/>
          <p:nvPr>
            <p:ph idx="1" type="body"/>
          </p:nvPr>
        </p:nvSpPr>
        <p:spPr>
          <a:xfrm>
            <a:off x="311700" y="1329425"/>
            <a:ext cx="8520600" cy="3491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ro" sz="1800"/>
              <a:t>Afirmativ: They </a:t>
            </a:r>
            <a:r>
              <a:rPr lang="ro" sz="1800">
                <a:solidFill>
                  <a:srgbClr val="FF0000"/>
                </a:solidFill>
              </a:rPr>
              <a:t>walked </a:t>
            </a:r>
            <a:r>
              <a:rPr lang="ro" sz="1800"/>
              <a:t>to school yesterday.</a:t>
            </a:r>
            <a:endParaRPr sz="1800"/>
          </a:p>
          <a:p>
            <a:pPr indent="0" lvl="0" marL="0" rtl="0" algn="l">
              <a:spcBef>
                <a:spcPts val="1200"/>
              </a:spcBef>
              <a:spcAft>
                <a:spcPts val="0"/>
              </a:spcAft>
              <a:buNone/>
            </a:pPr>
            <a:r>
              <a:rPr lang="ro" sz="1800"/>
              <a:t>Negativ:   They </a:t>
            </a:r>
            <a:r>
              <a:rPr lang="ro" sz="1800">
                <a:solidFill>
                  <a:srgbClr val="0000FF"/>
                </a:solidFill>
              </a:rPr>
              <a:t>did not</a:t>
            </a:r>
            <a:r>
              <a:rPr lang="ro" sz="1800"/>
              <a:t> </a:t>
            </a:r>
            <a:r>
              <a:rPr lang="ro" sz="1800">
                <a:solidFill>
                  <a:srgbClr val="FF0000"/>
                </a:solidFill>
              </a:rPr>
              <a:t>walk</a:t>
            </a:r>
            <a:r>
              <a:rPr lang="ro" sz="1800"/>
              <a:t> to school yesterday.</a:t>
            </a:r>
            <a:endParaRPr sz="1800"/>
          </a:p>
          <a:p>
            <a:pPr indent="0" lvl="0" marL="0" rtl="0" algn="l">
              <a:spcBef>
                <a:spcPts val="1200"/>
              </a:spcBef>
              <a:spcAft>
                <a:spcPts val="0"/>
              </a:spcAft>
              <a:buNone/>
            </a:pPr>
            <a:r>
              <a:rPr lang="ro" sz="1800"/>
              <a:t>Interogativ: </a:t>
            </a:r>
            <a:r>
              <a:rPr lang="ro" sz="1800">
                <a:solidFill>
                  <a:srgbClr val="0000FF"/>
                </a:solidFill>
              </a:rPr>
              <a:t>Did</a:t>
            </a:r>
            <a:r>
              <a:rPr lang="ro" sz="1800"/>
              <a:t> they </a:t>
            </a:r>
            <a:r>
              <a:rPr lang="ro" sz="1800">
                <a:solidFill>
                  <a:srgbClr val="FF0000"/>
                </a:solidFill>
              </a:rPr>
              <a:t>walk </a:t>
            </a:r>
            <a:r>
              <a:rPr lang="ro" sz="1800"/>
              <a:t>to school yesterday ?</a:t>
            </a:r>
            <a:endParaRPr sz="1800"/>
          </a:p>
          <a:p>
            <a:pPr indent="0" lvl="0" marL="0" rtl="0" algn="l">
              <a:spcBef>
                <a:spcPts val="1200"/>
              </a:spcBef>
              <a:spcAft>
                <a:spcPts val="0"/>
              </a:spcAft>
              <a:buNone/>
            </a:pPr>
            <a:r>
              <a:t/>
            </a:r>
            <a:endParaRPr sz="1800"/>
          </a:p>
          <a:p>
            <a:pPr indent="0" lvl="0" marL="0" rtl="0" algn="l">
              <a:spcBef>
                <a:spcPts val="1200"/>
              </a:spcBef>
              <a:spcAft>
                <a:spcPts val="0"/>
              </a:spcAft>
              <a:buClr>
                <a:schemeClr val="dk1"/>
              </a:buClr>
              <a:buSzPts val="1100"/>
              <a:buFont typeface="Arial"/>
              <a:buNone/>
            </a:pPr>
            <a:r>
              <a:rPr lang="ro" sz="1800"/>
              <a:t>Afirmativ: They </a:t>
            </a:r>
            <a:r>
              <a:rPr lang="ro" sz="1800">
                <a:solidFill>
                  <a:srgbClr val="FF0000"/>
                </a:solidFill>
              </a:rPr>
              <a:t>ate </a:t>
            </a:r>
            <a:r>
              <a:rPr lang="ro" sz="1800"/>
              <a:t>hamburgers last week.</a:t>
            </a:r>
            <a:endParaRPr sz="1800"/>
          </a:p>
          <a:p>
            <a:pPr indent="0" lvl="0" marL="0" rtl="0" algn="l">
              <a:spcBef>
                <a:spcPts val="1200"/>
              </a:spcBef>
              <a:spcAft>
                <a:spcPts val="0"/>
              </a:spcAft>
              <a:buClr>
                <a:schemeClr val="dk1"/>
              </a:buClr>
              <a:buSzPts val="1100"/>
              <a:buFont typeface="Arial"/>
              <a:buNone/>
            </a:pPr>
            <a:r>
              <a:rPr lang="ro" sz="1800"/>
              <a:t>Negativ:   They </a:t>
            </a:r>
            <a:r>
              <a:rPr lang="ro" sz="1800">
                <a:solidFill>
                  <a:srgbClr val="0000FF"/>
                </a:solidFill>
              </a:rPr>
              <a:t>did not</a:t>
            </a:r>
            <a:r>
              <a:rPr lang="ro" sz="1800"/>
              <a:t> </a:t>
            </a:r>
            <a:r>
              <a:rPr lang="ro" sz="1800">
                <a:solidFill>
                  <a:srgbClr val="FF0000"/>
                </a:solidFill>
              </a:rPr>
              <a:t>eat </a:t>
            </a:r>
            <a:r>
              <a:rPr lang="ro" sz="1800"/>
              <a:t>hamburgers last week.</a:t>
            </a:r>
            <a:endParaRPr sz="1800"/>
          </a:p>
          <a:p>
            <a:pPr indent="0" lvl="0" marL="0" rtl="0" algn="l">
              <a:spcBef>
                <a:spcPts val="1200"/>
              </a:spcBef>
              <a:spcAft>
                <a:spcPts val="1200"/>
              </a:spcAft>
              <a:buClr>
                <a:schemeClr val="dk1"/>
              </a:buClr>
              <a:buSzPts val="1100"/>
              <a:buFont typeface="Arial"/>
              <a:buNone/>
            </a:pPr>
            <a:r>
              <a:rPr lang="ro" sz="1800"/>
              <a:t>Interogativ: </a:t>
            </a:r>
            <a:r>
              <a:rPr lang="ro" sz="1800">
                <a:solidFill>
                  <a:srgbClr val="0000FF"/>
                </a:solidFill>
              </a:rPr>
              <a:t>Did </a:t>
            </a:r>
            <a:r>
              <a:rPr lang="ro" sz="1800"/>
              <a:t>they </a:t>
            </a:r>
            <a:r>
              <a:rPr lang="ro" sz="1800">
                <a:solidFill>
                  <a:srgbClr val="FF0000"/>
                </a:solidFill>
              </a:rPr>
              <a:t>eat </a:t>
            </a:r>
            <a:r>
              <a:rPr lang="ro" sz="1800"/>
              <a:t>hamburgers last week ?</a:t>
            </a:r>
            <a:endParaRPr sz="1800"/>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0"/>
                                        </p:tgtEl>
                                        <p:attrNameLst>
                                          <p:attrName>style.visibility</p:attrName>
                                        </p:attrNameLst>
                                      </p:cBhvr>
                                      <p:to>
                                        <p:strVal val="visible"/>
                                      </p:to>
                                    </p:set>
                                    <p:animEffect filter="fade" transition="in">
                                      <p:cBhvr>
                                        <p:cTn dur="1000"/>
                                        <p:tgtEl>
                                          <p:spTgt spid="1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90"/>
                                        </p:tgtEl>
                                        <p:attrNameLst>
                                          <p:attrName>style.visibility</p:attrName>
                                        </p:attrNameLst>
                                      </p:cBhvr>
                                      <p:to>
                                        <p:strVal val="visible"/>
                                      </p:to>
                                    </p:set>
                                    <p:animEffect filter="fade" transition="in">
                                      <p:cBhvr>
                                        <p:cTn dur="1000"/>
                                        <p:tgtEl>
                                          <p:spTgt spid="1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