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1" r:id="rId4"/>
  </p:sldMasterIdLst>
  <p:sldIdLst>
    <p:sldId id="257" r:id="rId5"/>
    <p:sldId id="274"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A821257F-91CD-4E6C-BAD9-06D627DDFD23}">
          <p14:sldIdLst>
            <p14:sldId id="257"/>
            <p14:sldId id="274"/>
          </p14:sldIdLst>
        </p14:section>
        <p14:section name="Untitled Section" id="{B9B3771B-7FA6-4FBD-B48C-02D94752FC05}">
          <p14:sldIdLst>
            <p14:sldId id="262"/>
            <p14:sldId id="263"/>
            <p14:sldId id="264"/>
            <p14:sldId id="265"/>
            <p14:sldId id="266"/>
            <p14:sldId id="267"/>
            <p14:sldId id="268"/>
            <p14:sldId id="269"/>
            <p14:sldId id="270"/>
            <p14:sldId id="271"/>
            <p14:sldId id="272"/>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B3922"/>
    <a:srgbClr val="B8D233"/>
    <a:srgbClr val="344529"/>
    <a:srgbClr val="2E3722"/>
    <a:srgbClr val="FCF7F1"/>
    <a:srgbClr val="5CC6D6"/>
    <a:srgbClr val="F8D22F"/>
    <a:srgbClr val="F03F2B"/>
    <a:srgbClr val="3488A0"/>
    <a:srgbClr val="57903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19" autoAdjust="0"/>
  </p:normalViewPr>
  <p:slideViewPr>
    <p:cSldViewPr snapToGrid="0">
      <p:cViewPr varScale="1">
        <p:scale>
          <a:sx n="90" d="100"/>
          <a:sy n="90" d="100"/>
        </p:scale>
        <p:origin x="-57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 xmlns:p14="http://schemas.microsoft.com/office/powerpoint/2010/main" val="366790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 xmlns:p14="http://schemas.microsoft.com/office/powerpoint/2010/main" val="27343264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130167962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 xmlns:p14="http://schemas.microsoft.com/office/powerpoint/2010/main" val="27934537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25656033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 xmlns:p14="http://schemas.microsoft.com/office/powerpoint/2010/main" val="157294492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 xmlns:p14="http://schemas.microsoft.com/office/powerpoint/2010/main" val="132214268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 xmlns:p14="http://schemas.microsoft.com/office/powerpoint/2010/main" val="408255338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 xmlns:p14="http://schemas.microsoft.com/office/powerpoint/2010/main" val="68197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pPr/>
              <a:t>10/6/2025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 xmlns:p14="http://schemas.microsoft.com/office/powerpoint/2010/main" val="118709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pPr/>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 xmlns:p14="http://schemas.microsoft.com/office/powerpoint/2010/main" val="328606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pPr/>
              <a:t>10/6/2025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 xmlns:p14="http://schemas.microsoft.com/office/powerpoint/2010/main" val="165846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pPr/>
              <a:t>10/6/2025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 xmlns:p14="http://schemas.microsoft.com/office/powerpoint/2010/main" val="389797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pPr/>
              <a:t>10/6/2025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 xmlns:p14="http://schemas.microsoft.com/office/powerpoint/2010/main" val="2658039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pPr/>
              <a:t>10/6/2025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 xmlns:p14="http://schemas.microsoft.com/office/powerpoint/2010/main" val="134072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10/6/2025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pPr/>
              <a:t>‹#›</a:t>
            </a:fld>
            <a:endParaRPr lang="en-US" dirty="0"/>
          </a:p>
        </p:txBody>
      </p:sp>
    </p:spTree>
    <p:extLst>
      <p:ext uri="{BB962C8B-B14F-4D97-AF65-F5344CB8AC3E}">
        <p14:creationId xmlns="" xmlns:p14="http://schemas.microsoft.com/office/powerpoint/2010/main" val="407872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FA2B21-3FCD-4721-B95C-427943F61125}" type="datetime1">
              <a:rPr lang="en-US" smtClean="0"/>
              <a:pPr/>
              <a:t>10/6/2025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B7E4EF-A1BD-40F4-AB7B-04F084DD991D}" type="slidenum">
              <a:rPr lang="en-US" smtClean="0"/>
              <a:pPr/>
              <a:t>‹#›</a:t>
            </a:fld>
            <a:endParaRPr lang="en-US" dirty="0"/>
          </a:p>
        </p:txBody>
      </p:sp>
    </p:spTree>
    <p:extLst>
      <p:ext uri="{BB962C8B-B14F-4D97-AF65-F5344CB8AC3E}">
        <p14:creationId xmlns="" xmlns:p14="http://schemas.microsoft.com/office/powerpoint/2010/main" val="7144000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 xmlns:a14="http://schemas.microsoft.com/office/drawing/2010/main" val="0"/>
              </a:ext>
            </a:extLst>
          </a:blip>
          <a:srcRect/>
          <a:stretch/>
        </p:blipFill>
        <p:spPr>
          <a:xfrm>
            <a:off x="-59626" y="0"/>
            <a:ext cx="12191980" cy="6857990"/>
          </a:xfrm>
          <a:prstGeom prst="rect">
            <a:avLst/>
          </a:prstGeom>
        </p:spPr>
      </p:pic>
      <p:sp>
        <p:nvSpPr>
          <p:cNvPr id="2" name="Title 1">
            <a:extLst>
              <a:ext uri="{FF2B5EF4-FFF2-40B4-BE49-F238E27FC236}">
                <a16:creationId xmlns="" xmlns:a16="http://schemas.microsoft.com/office/drawing/2014/main" id="{18C3B467-088C-4F3D-A9A7-105C4E1E20CD}"/>
              </a:ext>
            </a:extLst>
          </p:cNvPr>
          <p:cNvSpPr>
            <a:spLocks noGrp="1"/>
          </p:cNvSpPr>
          <p:nvPr>
            <p:ph type="ctrTitle"/>
          </p:nvPr>
        </p:nvSpPr>
        <p:spPr>
          <a:xfrm>
            <a:off x="3867324" y="2514586"/>
            <a:ext cx="6397481" cy="1417982"/>
          </a:xfrm>
          <a:solidFill>
            <a:schemeClr val="tx1"/>
          </a:solidFill>
        </p:spPr>
        <p:txBody>
          <a:bodyPr>
            <a:normAutofit fontScale="90000"/>
          </a:bodyPr>
          <a:lstStyle/>
          <a:p>
            <a:pPr algn="l"/>
            <a:r>
              <a:rPr lang="ro-RO" sz="4400" b="1" dirty="0">
                <a:solidFill>
                  <a:srgbClr val="2B3922"/>
                </a:solidFill>
              </a:rPr>
              <a:t>                                                                  </a:t>
            </a:r>
            <a:r>
              <a:rPr lang="ro-RO" sz="5400" b="1" dirty="0">
                <a:solidFill>
                  <a:srgbClr val="2B3922"/>
                </a:solidFill>
              </a:rPr>
              <a:t>METODA LOTUS</a:t>
            </a:r>
            <a:r>
              <a:rPr lang="ro-RO" sz="4400" b="1" dirty="0">
                <a:solidFill>
                  <a:srgbClr val="2B3922"/>
                </a:solidFill>
              </a:rPr>
              <a:t>                   </a:t>
            </a:r>
            <a:r>
              <a:rPr lang="ro-RO" sz="2700" dirty="0">
                <a:solidFill>
                  <a:srgbClr val="2B3922"/>
                </a:solidFill>
              </a:rPr>
              <a:t>APLICAȚII ÎN ACTIVITĂȚILE </a:t>
            </a:r>
            <a:r>
              <a:rPr lang="ro-RO" sz="2700" dirty="0" smtClean="0">
                <a:solidFill>
                  <a:srgbClr val="2B3922"/>
                </a:solidFill>
              </a:rPr>
              <a:t> DE  </a:t>
            </a:r>
            <a:r>
              <a:rPr lang="ro-RO" sz="2700" dirty="0">
                <a:solidFill>
                  <a:srgbClr val="2B3922"/>
                </a:solidFill>
              </a:rPr>
              <a:t>LA GRĂDINIȚĂ</a:t>
            </a:r>
            <a:endParaRPr lang="en-US" sz="2700" dirty="0">
              <a:solidFill>
                <a:srgbClr val="2B3922"/>
              </a:solidFill>
            </a:endParaRPr>
          </a:p>
        </p:txBody>
      </p:sp>
      <p:sp>
        <p:nvSpPr>
          <p:cNvPr id="3" name="Subtitle 2">
            <a:extLst>
              <a:ext uri="{FF2B5EF4-FFF2-40B4-BE49-F238E27FC236}">
                <a16:creationId xmlns="" xmlns:a16="http://schemas.microsoft.com/office/drawing/2014/main" id="{C8722DDC-8EEE-4A06-8DFE-B44871EAA2CF}"/>
              </a:ext>
            </a:extLst>
          </p:cNvPr>
          <p:cNvSpPr>
            <a:spLocks noGrp="1"/>
          </p:cNvSpPr>
          <p:nvPr>
            <p:ph type="subTitle" idx="1"/>
          </p:nvPr>
        </p:nvSpPr>
        <p:spPr>
          <a:xfrm>
            <a:off x="251790" y="512673"/>
            <a:ext cx="3575931" cy="167812"/>
          </a:xfrm>
        </p:spPr>
        <p:txBody>
          <a:bodyPr>
            <a:normAutofit fontScale="32500" lnSpcReduction="20000"/>
          </a:bodyPr>
          <a:lstStyle/>
          <a:p>
            <a:pPr>
              <a:spcAft>
                <a:spcPts val="600"/>
              </a:spcAft>
            </a:pPr>
            <a:endParaRPr lang="en-US" dirty="0">
              <a:solidFill>
                <a:schemeClr val="tx1"/>
              </a:solidFill>
            </a:endParaRPr>
          </a:p>
        </p:txBody>
      </p:sp>
      <p:sp>
        <p:nvSpPr>
          <p:cNvPr id="4" name="Rectangle 3">
            <a:extLst>
              <a:ext uri="{FF2B5EF4-FFF2-40B4-BE49-F238E27FC236}">
                <a16:creationId xmlns="" xmlns:a16="http://schemas.microsoft.com/office/drawing/2014/main" id="{447B585C-BABB-434F-ACC9-891795D691D1}"/>
              </a:ext>
            </a:extLst>
          </p:cNvPr>
          <p:cNvSpPr/>
          <p:nvPr/>
        </p:nvSpPr>
        <p:spPr>
          <a:xfrm>
            <a:off x="251790" y="3571061"/>
            <a:ext cx="11569149" cy="1244893"/>
          </a:xfrm>
          <a:prstGeom prst="rect">
            <a:avLst/>
          </a:prstGeom>
        </p:spPr>
        <p:txBody>
          <a:bodyPr wrap="square">
            <a:spAutoFit/>
          </a:bodyPr>
          <a:lstStyle/>
          <a:p>
            <a:pPr algn="r">
              <a:lnSpc>
                <a:spcPct val="107000"/>
              </a:lnSpc>
              <a:spcAft>
                <a:spcPts val="0"/>
              </a:spcAft>
            </a:pPr>
            <a:endParaRPr lang="ro-RO" b="1" dirty="0">
              <a:solidFill>
                <a:schemeClr val="bg1"/>
              </a:solidFill>
              <a:latin typeface="Times New Roman" panose="02020603050405020304" pitchFamily="18" charset="0"/>
              <a:ea typeface="Calibri" panose="020F0502020204030204" pitchFamily="34" charset="0"/>
            </a:endParaRPr>
          </a:p>
          <a:p>
            <a:pPr algn="r">
              <a:lnSpc>
                <a:spcPct val="107000"/>
              </a:lnSpc>
              <a:spcAft>
                <a:spcPts val="0"/>
              </a:spcAft>
            </a:pPr>
            <a:endParaRPr lang="ro-RO" b="1" dirty="0">
              <a:solidFill>
                <a:schemeClr val="bg1"/>
              </a:solidFill>
              <a:latin typeface="Times New Roman" panose="02020603050405020304" pitchFamily="18" charset="0"/>
              <a:ea typeface="Calibri" panose="020F0502020204030204" pitchFamily="34" charset="0"/>
            </a:endParaRPr>
          </a:p>
          <a:p>
            <a:pPr algn="r">
              <a:lnSpc>
                <a:spcPct val="107000"/>
              </a:lnSpc>
              <a:spcAft>
                <a:spcPts val="0"/>
              </a:spcAft>
            </a:pPr>
            <a:endParaRPr lang="ro-RO" b="1" dirty="0">
              <a:solidFill>
                <a:schemeClr val="bg1"/>
              </a:solidFill>
              <a:latin typeface="Times New Roman" panose="02020603050405020304" pitchFamily="18" charset="0"/>
              <a:ea typeface="Calibri" panose="020F0502020204030204" pitchFamily="34" charset="0"/>
            </a:endParaRPr>
          </a:p>
          <a:p>
            <a:pPr algn="r">
              <a:lnSpc>
                <a:spcPct val="107000"/>
              </a:lnSpc>
              <a:spcAft>
                <a:spcPts val="0"/>
              </a:spcAft>
            </a:pPr>
            <a:endParaRPr lang="en-US" sz="160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F6210AE-8C12-46C6-B461-9D628CF2D190}"/>
              </a:ext>
            </a:extLst>
          </p:cNvPr>
          <p:cNvPicPr>
            <a:picLocks noChangeAspect="1"/>
          </p:cNvPicPr>
          <p:nvPr/>
        </p:nvPicPr>
        <p:blipFill>
          <a:blip r:embed="rId2"/>
          <a:stretch>
            <a:fillRect/>
          </a:stretch>
        </p:blipFill>
        <p:spPr>
          <a:xfrm>
            <a:off x="0" y="0"/>
            <a:ext cx="6980952" cy="628571"/>
          </a:xfrm>
          <a:prstGeom prst="rect">
            <a:avLst/>
          </a:prstGeom>
        </p:spPr>
      </p:pic>
      <p:pic>
        <p:nvPicPr>
          <p:cNvPr id="4" name="Picture 3">
            <a:extLst>
              <a:ext uri="{FF2B5EF4-FFF2-40B4-BE49-F238E27FC236}">
                <a16:creationId xmlns="" xmlns:a16="http://schemas.microsoft.com/office/drawing/2014/main" id="{B49A5E2F-1C29-4C52-97E5-E7DFB1E89956}"/>
              </a:ext>
            </a:extLst>
          </p:cNvPr>
          <p:cNvPicPr>
            <a:picLocks noChangeAspect="1"/>
          </p:cNvPicPr>
          <p:nvPr/>
        </p:nvPicPr>
        <p:blipFill>
          <a:blip r:embed="rId2"/>
          <a:stretch>
            <a:fillRect/>
          </a:stretch>
        </p:blipFill>
        <p:spPr>
          <a:xfrm>
            <a:off x="5211048" y="-9485"/>
            <a:ext cx="6980952" cy="628571"/>
          </a:xfrm>
          <a:prstGeom prst="rect">
            <a:avLst/>
          </a:prstGeom>
        </p:spPr>
      </p:pic>
      <p:sp>
        <p:nvSpPr>
          <p:cNvPr id="5" name="Rectangle 4">
            <a:extLst>
              <a:ext uri="{FF2B5EF4-FFF2-40B4-BE49-F238E27FC236}">
                <a16:creationId xmlns="" xmlns:a16="http://schemas.microsoft.com/office/drawing/2014/main" id="{B32BB617-1796-408E-A5D6-7BC562A4CCC7}"/>
              </a:ext>
            </a:extLst>
          </p:cNvPr>
          <p:cNvSpPr/>
          <p:nvPr/>
        </p:nvSpPr>
        <p:spPr>
          <a:xfrm>
            <a:off x="119270" y="397565"/>
            <a:ext cx="12072731" cy="5355312"/>
          </a:xfrm>
          <a:prstGeom prst="rect">
            <a:avLst/>
          </a:prstGeom>
        </p:spPr>
        <p:txBody>
          <a:bodyPr wrap="square">
            <a:spAutoFit/>
          </a:bodyPr>
          <a:lstStyle/>
          <a:p>
            <a:endParaRPr lang="en-US" dirty="0"/>
          </a:p>
          <a:p>
            <a:r>
              <a:rPr lang="en-US" b="1" dirty="0" err="1">
                <a:latin typeface="Times New Roman" panose="02020603050405020304" pitchFamily="18" charset="0"/>
                <a:cs typeface="Times New Roman" panose="02020603050405020304" pitchFamily="18" charset="0"/>
              </a:rPr>
              <a:t>Desfasurarea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activitatii</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Preşcolarii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vor</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introduşi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activitat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prezentarea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unui</a:t>
            </a:r>
            <a:r>
              <a:rPr lang="en-US" dirty="0">
                <a:latin typeface="Times New Roman" panose="02020603050405020304" pitchFamily="18" charset="0"/>
                <a:cs typeface="Times New Roman" panose="02020603050405020304" pitchFamily="18" charset="0"/>
              </a:rPr>
              <a:t> PPT cu  </a:t>
            </a:r>
            <a:r>
              <a:rPr lang="en-US" dirty="0" err="1">
                <a:latin typeface="Times New Roman" panose="02020603050405020304" pitchFamily="18" charset="0"/>
                <a:cs typeface="Times New Roman" panose="02020603050405020304" pitchFamily="18" charset="0"/>
              </a:rPr>
              <a:t>imagini</a:t>
            </a:r>
            <a:r>
              <a:rPr lang="en-US" dirty="0">
                <a:latin typeface="Times New Roman" panose="02020603050405020304" pitchFamily="18" charset="0"/>
                <a:cs typeface="Times New Roman" panose="02020603050405020304" pitchFamily="18" charset="0"/>
              </a:rPr>
              <a:t> de primavera.</a:t>
            </a:r>
          </a:p>
          <a:p>
            <a:r>
              <a:rPr lang="en-US" dirty="0">
                <a:latin typeface="Times New Roman" panose="02020603050405020304" pitchFamily="18" charset="0"/>
                <a:cs typeface="Times New Roman" panose="02020603050405020304" pitchFamily="18" charset="0"/>
              </a:rPr>
              <a:t>1. Se </a:t>
            </a:r>
            <a:r>
              <a:rPr lang="en-US" dirty="0" err="1">
                <a:latin typeface="Times New Roman" panose="02020603050405020304" pitchFamily="18" charset="0"/>
                <a:cs typeface="Times New Roman" panose="02020603050405020304" pitchFamily="18" charset="0"/>
              </a:rPr>
              <a:t>anunţă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principală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Primăvara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litere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cuvinte</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2. Pe un fond </a:t>
            </a:r>
            <a:r>
              <a:rPr lang="en-US" dirty="0" err="1">
                <a:latin typeface="Times New Roman" panose="02020603050405020304" pitchFamily="18" charset="0"/>
                <a:cs typeface="Times New Roman" panose="02020603050405020304" pitchFamily="18" charset="0"/>
              </a:rPr>
              <a:t>muzical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stimulativ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copiii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timp</a:t>
            </a:r>
            <a:r>
              <a:rPr lang="en-US" dirty="0">
                <a:latin typeface="Times New Roman" panose="02020603050405020304" pitchFamily="18" charset="0"/>
                <a:cs typeface="Times New Roman" panose="02020603050405020304" pitchFamily="18" charset="0"/>
              </a:rPr>
              <a:t> de 3 minute </a:t>
            </a:r>
            <a:r>
              <a:rPr lang="en-US" dirty="0" err="1">
                <a:latin typeface="Times New Roman" panose="02020603050405020304" pitchFamily="18" charset="0"/>
                <a:cs typeface="Times New Roman" panose="02020603050405020304" pitchFamily="18" charset="0"/>
              </a:rPr>
              <a:t>cooperează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educatoarea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găsi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cele</a:t>
            </a:r>
            <a:r>
              <a:rPr lang="en-US" dirty="0">
                <a:latin typeface="Times New Roman" panose="02020603050405020304" pitchFamily="18" charset="0"/>
                <a:cs typeface="Times New Roman" panose="02020603050405020304" pitchFamily="18" charset="0"/>
              </a:rPr>
              <a:t> 8 </a:t>
            </a:r>
            <a:r>
              <a:rPr lang="en-US" dirty="0" err="1">
                <a:latin typeface="Times New Roman" panose="02020603050405020304" pitchFamily="18" charset="0"/>
                <a:cs typeface="Times New Roman" panose="02020603050405020304" pitchFamily="18" charset="0"/>
              </a:rPr>
              <a:t>litere</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vor</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scrise</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diagramă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găsi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cuvinte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despre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principală</a:t>
            </a:r>
            <a:r>
              <a:rPr lang="en-US" dirty="0">
                <a:latin typeface="Times New Roman" panose="02020603050405020304" pitchFamily="18" charset="0"/>
                <a:cs typeface="Times New Roman" panose="02020603050405020304" pitchFamily="18" charset="0"/>
              </a:rPr>
              <a:t>. Au </a:t>
            </a:r>
            <a:r>
              <a:rPr lang="en-US" dirty="0" err="1">
                <a:latin typeface="Times New Roman" panose="02020603050405020304" pitchFamily="18" charset="0"/>
                <a:cs typeface="Times New Roman" panose="02020603050405020304" pitchFamily="18" charset="0"/>
              </a:rPr>
              <a:t>fost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alese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literele</a:t>
            </a:r>
            <a:r>
              <a:rPr lang="en-US" dirty="0">
                <a:latin typeface="Times New Roman" panose="02020603050405020304" pitchFamily="18" charset="0"/>
                <a:cs typeface="Times New Roman" panose="02020603050405020304" pitchFamily="18" charset="0"/>
              </a:rPr>
              <a:t>: A, B, C, G, F, P, R, S.(</a:t>
            </a:r>
            <a:r>
              <a:rPr lang="en-US" dirty="0" err="1">
                <a:latin typeface="Times New Roman" panose="02020603050405020304" pitchFamily="18" charset="0"/>
                <a:cs typeface="Times New Roman" panose="02020603050405020304" pitchFamily="18" charset="0"/>
              </a:rPr>
              <a:t>primele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litere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spuse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copii</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3. Se </a:t>
            </a:r>
            <a:r>
              <a:rPr lang="en-US" dirty="0" err="1">
                <a:latin typeface="Times New Roman" panose="02020603050405020304" pitchFamily="18" charset="0"/>
                <a:cs typeface="Times New Roman" panose="02020603050405020304" pitchFamily="18" charset="0"/>
              </a:rPr>
              <a:t>aleg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cei</a:t>
            </a:r>
            <a:r>
              <a:rPr lang="en-US" dirty="0">
                <a:latin typeface="Times New Roman" panose="02020603050405020304" pitchFamily="18" charset="0"/>
                <a:cs typeface="Times New Roman" panose="02020603050405020304" pitchFamily="18" charset="0"/>
              </a:rPr>
              <a:t> opt </a:t>
            </a:r>
            <a:r>
              <a:rPr lang="en-US" dirty="0" err="1">
                <a:latin typeface="Times New Roman" panose="02020603050405020304" pitchFamily="18" charset="0"/>
                <a:cs typeface="Times New Roman" panose="02020603050405020304" pitchFamily="18" charset="0"/>
              </a:rPr>
              <a:t>lideri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colectivul</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împarte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8 </a:t>
            </a:r>
            <a:r>
              <a:rPr lang="en-US" dirty="0" err="1">
                <a:latin typeface="Times New Roman" panose="02020603050405020304" pitchFamily="18" charset="0"/>
                <a:cs typeface="Times New Roman" panose="02020603050405020304" pitchFamily="18" charset="0"/>
              </a:rPr>
              <a:t>grupe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Fiecare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lider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alege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grupul</a:t>
            </a:r>
            <a:r>
              <a:rPr lang="en-US" dirty="0">
                <a:latin typeface="Times New Roman" panose="02020603050405020304" pitchFamily="18" charset="0"/>
                <a:cs typeface="Times New Roman" panose="02020603050405020304" pitchFamily="18" charset="0"/>
              </a:rPr>
              <a:t> cu care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merge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departe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desfăşurarea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activităţii</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4. </a:t>
            </a:r>
            <a:r>
              <a:rPr lang="en-US" dirty="0" err="1">
                <a:latin typeface="Times New Roman" panose="02020603050405020304" pitchFamily="18" charset="0"/>
                <a:cs typeface="Times New Roman" panose="02020603050405020304" pitchFamily="18" charset="0"/>
              </a:rPr>
              <a:t>Sarcina</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găsească</a:t>
            </a:r>
            <a:r>
              <a:rPr lang="en-US" dirty="0">
                <a:latin typeface="Times New Roman" panose="02020603050405020304" pitchFamily="18" charset="0"/>
                <a:cs typeface="Times New Roman" panose="02020603050405020304" pitchFamily="18" charset="0"/>
              </a:rPr>
              <a:t> 8 </a:t>
            </a:r>
            <a:r>
              <a:rPr lang="en-US" dirty="0" err="1">
                <a:latin typeface="Times New Roman" panose="02020603050405020304" pitchFamily="18" charset="0"/>
                <a:cs typeface="Times New Roman" panose="02020603050405020304" pitchFamily="18" charset="0"/>
              </a:rPr>
              <a:t>cuvinte</a:t>
            </a:r>
            <a:r>
              <a:rPr lang="en-US" dirty="0">
                <a:latin typeface="Times New Roman" panose="02020603050405020304" pitchFamily="18" charset="0"/>
                <a:cs typeface="Times New Roman" panose="02020603050405020304" pitchFamily="18" charset="0"/>
              </a:rPr>
              <a:t> legate de </a:t>
            </a:r>
            <a:r>
              <a:rPr lang="en-US" dirty="0" err="1">
                <a:latin typeface="Times New Roman" panose="02020603050405020304" pitchFamily="18" charset="0"/>
                <a:cs typeface="Times New Roman" panose="02020603050405020304" pitchFamily="18" charset="0"/>
              </a:rPr>
              <a:t>anotimpul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Primăvara</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încep</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sunetul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corespunzător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literei</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vor</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scrise</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desenate</a:t>
            </a:r>
            <a:r>
              <a:rPr lang="en-US" dirty="0">
                <a:latin typeface="Times New Roman" panose="02020603050405020304" pitchFamily="18" charset="0"/>
                <a:cs typeface="Times New Roman" panose="02020603050405020304" pitchFamily="18" charset="0"/>
              </a:rPr>
              <a:t> pe o </a:t>
            </a:r>
            <a:r>
              <a:rPr lang="en-US" dirty="0" err="1">
                <a:latin typeface="Times New Roman" panose="02020603050405020304" pitchFamily="18" charset="0"/>
                <a:cs typeface="Times New Roman" panose="02020603050405020304" pitchFamily="18" charset="0"/>
              </a:rPr>
              <a:t>petală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nufăr</a:t>
            </a:r>
            <a:r>
              <a:rPr lang="en-US" dirty="0">
                <a:latin typeface="Times New Roman" panose="02020603050405020304" pitchFamily="18" charset="0"/>
                <a:cs typeface="Times New Roman" panose="02020603050405020304" pitchFamily="18" charset="0"/>
              </a:rPr>
              <a:t>. La un </a:t>
            </a:r>
            <a:r>
              <a:rPr lang="en-US" dirty="0" err="1">
                <a:latin typeface="Times New Roman" panose="02020603050405020304" pitchFamily="18" charset="0"/>
                <a:cs typeface="Times New Roman" panose="02020603050405020304" pitchFamily="18" charset="0"/>
              </a:rPr>
              <a:t>semnal</a:t>
            </a:r>
            <a:r>
              <a:rPr lang="en-US" dirty="0">
                <a:latin typeface="Times New Roman" panose="02020603050405020304" pitchFamily="18" charset="0"/>
                <a:cs typeface="Times New Roman" panose="02020603050405020304" pitchFamily="18" charset="0"/>
              </a:rPr>
              <a:t> al </a:t>
            </a:r>
            <a:r>
              <a:rPr lang="en-US" dirty="0" err="1">
                <a:latin typeface="Times New Roman" panose="02020603050405020304" pitchFamily="18" charset="0"/>
                <a:cs typeface="Times New Roman" panose="02020603050405020304" pitchFamily="18" charset="0"/>
              </a:rPr>
              <a:t>educatoarei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diagrama</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schimba</a:t>
            </a:r>
            <a:r>
              <a:rPr lang="en-US" dirty="0">
                <a:latin typeface="Times New Roman" panose="02020603050405020304" pitchFamily="18" charset="0"/>
                <a:cs typeface="Times New Roman" panose="02020603050405020304" pitchFamily="18" charset="0"/>
              </a:rPr>
              <a:t> de la </a:t>
            </a:r>
            <a:r>
              <a:rPr lang="en-US" dirty="0" err="1">
                <a:latin typeface="Times New Roman" panose="02020603050405020304" pitchFamily="18" charset="0"/>
                <a:cs typeface="Times New Roman" panose="02020603050405020304" pitchFamily="18" charset="0"/>
              </a:rPr>
              <a:t>stânga</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dreapta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sensul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acelor</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ceasornic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trece</a:t>
            </a:r>
            <a:r>
              <a:rPr lang="en-US" dirty="0">
                <a:latin typeface="Times New Roman" panose="02020603050405020304" pitchFamily="18" charset="0"/>
                <a:cs typeface="Times New Roman" panose="02020603050405020304" pitchFamily="18" charset="0"/>
              </a:rPr>
              <a:t> pe la </a:t>
            </a:r>
            <a:r>
              <a:rPr lang="en-US" dirty="0" err="1">
                <a:latin typeface="Times New Roman" panose="02020603050405020304" pitchFamily="18" charset="0"/>
                <a:cs typeface="Times New Roman" panose="02020603050405020304" pitchFamily="18" charset="0"/>
              </a:rPr>
              <a:t>fiecare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grup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până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ajunge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grupul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iniţial</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5. </a:t>
            </a:r>
            <a:r>
              <a:rPr lang="en-US" dirty="0" err="1">
                <a:latin typeface="Times New Roman" panose="02020603050405020304" pitchFamily="18" charset="0"/>
                <a:cs typeface="Times New Roman" panose="02020603050405020304" pitchFamily="18" charset="0"/>
              </a:rPr>
              <a:t>Grupurile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prezintă</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rând</a:t>
            </a:r>
            <a:r>
              <a:rPr lang="en-US" dirty="0">
                <a:latin typeface="Times New Roman" panose="02020603050405020304" pitchFamily="18" charset="0"/>
                <a:cs typeface="Times New Roman" panose="02020603050405020304" pitchFamily="18" charset="0"/>
              </a:rPr>
              <a:t> propria </a:t>
            </a:r>
            <a:r>
              <a:rPr lang="en-US" dirty="0" err="1">
                <a:latin typeface="Times New Roman" panose="02020603050405020304" pitchFamily="18" charset="0"/>
                <a:cs typeface="Times New Roman" panose="02020603050405020304" pitchFamily="18" charset="0"/>
              </a:rPr>
              <a:t>diagramă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petală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Cele</a:t>
            </a:r>
            <a:r>
              <a:rPr lang="en-US" dirty="0">
                <a:latin typeface="Times New Roman" panose="02020603050405020304" pitchFamily="18" charset="0"/>
                <a:cs typeface="Times New Roman" panose="02020603050405020304" pitchFamily="18" charset="0"/>
              </a:rPr>
              <a:t> incomplete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greşite</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vor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completa</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ajutorul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celorlalte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grupuri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ca la final </a:t>
            </a:r>
            <a:r>
              <a:rPr lang="en-US" dirty="0" err="1">
                <a:latin typeface="Times New Roman" panose="02020603050405020304" pitchFamily="18" charset="0"/>
                <a:cs typeface="Times New Roman" panose="02020603050405020304" pitchFamily="18" charset="0"/>
              </a:rPr>
              <a:t>toate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sarcinile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fie </a:t>
            </a:r>
            <a:r>
              <a:rPr lang="en-US" dirty="0" err="1">
                <a:latin typeface="Times New Roman" panose="02020603050405020304" pitchFamily="18" charset="0"/>
                <a:cs typeface="Times New Roman" panose="02020603050405020304" pitchFamily="18" charset="0"/>
              </a:rPr>
              <a:t>finalizate</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6. </a:t>
            </a:r>
            <a:r>
              <a:rPr lang="en-US" dirty="0" err="1">
                <a:latin typeface="Times New Roman" panose="02020603050405020304" pitchFamily="18" charset="0"/>
                <a:cs typeface="Times New Roman" panose="02020603050405020304" pitchFamily="18" charset="0"/>
              </a:rPr>
              <a:t>Evaluarea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Copii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analiza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fiecare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petală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vedea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cuvintele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găsite</a:t>
            </a:r>
            <a:r>
              <a:rPr lang="en-US" dirty="0">
                <a:latin typeface="Times New Roman" panose="02020603050405020304" pitchFamily="18" charset="0"/>
                <a:cs typeface="Times New Roman" panose="02020603050405020304" pitchFamily="18" charset="0"/>
              </a:rPr>
              <a:t> au </a:t>
            </a:r>
            <a:r>
              <a:rPr lang="en-US" dirty="0" err="1">
                <a:latin typeface="Times New Roman" panose="02020603050405020304" pitchFamily="18" charset="0"/>
                <a:cs typeface="Times New Roman" panose="02020603050405020304" pitchFamily="18" charset="0"/>
              </a:rPr>
              <a:t>legătură</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primavara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grupurile</a:t>
            </a:r>
            <a:r>
              <a:rPr lang="en-US" dirty="0">
                <a:latin typeface="Times New Roman" panose="02020603050405020304" pitchFamily="18" charset="0"/>
                <a:cs typeface="Times New Roman" panose="02020603050405020304" pitchFamily="18" charset="0"/>
              </a:rPr>
              <a:t> au </a:t>
            </a:r>
            <a:r>
              <a:rPr lang="en-US" dirty="0" err="1">
                <a:latin typeface="Times New Roman" panose="02020603050405020304" pitchFamily="18" charset="0"/>
                <a:cs typeface="Times New Roman" panose="02020603050405020304" pitchFamily="18" charset="0"/>
              </a:rPr>
              <a:t>reuşit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formuleze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corect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propoziţiile</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Fiecare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lider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împreună</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grupul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vor</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felicitaţi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aplaudaţi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iar</a:t>
            </a:r>
            <a:r>
              <a:rPr lang="en-US" dirty="0">
                <a:latin typeface="Times New Roman" panose="02020603050405020304" pitchFamily="18" charset="0"/>
                <a:cs typeface="Times New Roman" panose="02020603050405020304" pitchFamily="18" charset="0"/>
              </a:rPr>
              <a:t> la final </a:t>
            </a:r>
            <a:r>
              <a:rPr lang="en-US" dirty="0" err="1">
                <a:latin typeface="Times New Roman" panose="02020603050405020304" pitchFamily="18" charset="0"/>
                <a:cs typeface="Times New Roman" panose="02020603050405020304" pitchFamily="18" charset="0"/>
              </a:rPr>
              <a:t>vor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primii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drept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recompensă</a:t>
            </a:r>
            <a:r>
              <a:rPr lang="en-US" dirty="0">
                <a:latin typeface="Times New Roman" panose="02020603050405020304" pitchFamily="18" charset="0"/>
                <a:cs typeface="Times New Roman" panose="02020603050405020304" pitchFamily="18" charset="0"/>
              </a:rPr>
              <a:t> un dans ales de </a:t>
            </a:r>
            <a:r>
              <a:rPr lang="en-US" dirty="0" err="1">
                <a:latin typeface="Times New Roman" panose="02020603050405020304" pitchFamily="18" charset="0"/>
                <a:cs typeface="Times New Roman" panose="02020603050405020304" pitchFamily="18" charset="0"/>
              </a:rPr>
              <a:t>ei</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Petalele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nufăr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vor</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aşezate</a:t>
            </a:r>
            <a:r>
              <a:rPr lang="en-US" dirty="0">
                <a:latin typeface="Times New Roman" panose="02020603050405020304" pitchFamily="18" charset="0"/>
                <a:cs typeface="Times New Roman" panose="02020603050405020304" pitchFamily="18" charset="0"/>
              </a:rPr>
              <a:t> pe </a:t>
            </a:r>
            <a:r>
              <a:rPr lang="en-US" dirty="0" err="1">
                <a:latin typeface="Times New Roman" panose="02020603050405020304" pitchFamily="18" charset="0"/>
                <a:cs typeface="Times New Roman" panose="02020603050405020304" pitchFamily="18" charset="0"/>
              </a:rPr>
              <a:t>rochiţa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Primăverii</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Performanţă</a:t>
            </a:r>
            <a:r>
              <a:rPr lang="en-US" dirty="0">
                <a:latin typeface="Times New Roman" panose="02020603050405020304" pitchFamily="18" charset="0"/>
                <a:cs typeface="Times New Roman" panose="02020603050405020304" pitchFamily="18" charset="0"/>
              </a:rPr>
              <a:t>: 8 </a:t>
            </a:r>
            <a:r>
              <a:rPr lang="en-US" dirty="0" err="1">
                <a:latin typeface="Times New Roman" panose="02020603050405020304" pitchFamily="18" charset="0"/>
                <a:cs typeface="Times New Roman" panose="02020603050405020304" pitchFamily="18" charset="0"/>
              </a:rPr>
              <a:t>litere</a:t>
            </a:r>
            <a:r>
              <a:rPr lang="en-US" dirty="0">
                <a:latin typeface="Times New Roman" panose="02020603050405020304" pitchFamily="18" charset="0"/>
                <a:cs typeface="Times New Roman" panose="02020603050405020304" pitchFamily="18" charset="0"/>
              </a:rPr>
              <a:t>, 64 </a:t>
            </a:r>
            <a:r>
              <a:rPr lang="en-US" dirty="0" err="1">
                <a:latin typeface="Times New Roman" panose="02020603050405020304" pitchFamily="18" charset="0"/>
                <a:cs typeface="Times New Roman" panose="02020603050405020304" pitchFamily="18" charset="0"/>
              </a:rPr>
              <a:t>cuvinte</a:t>
            </a:r>
            <a:r>
              <a:rPr lang="en-US" dirty="0">
                <a:latin typeface="Times New Roman" panose="02020603050405020304" pitchFamily="18" charset="0"/>
                <a:cs typeface="Times New Roman" panose="02020603050405020304" pitchFamily="18" charset="0"/>
              </a:rPr>
              <a:t>, 64 </a:t>
            </a:r>
            <a:r>
              <a:rPr lang="en-US" dirty="0" err="1">
                <a:latin typeface="Times New Roman" panose="02020603050405020304" pitchFamily="18" charset="0"/>
                <a:cs typeface="Times New Roman" panose="02020603050405020304" pitchFamily="18" charset="0"/>
              </a:rPr>
              <a:t>propoziţii</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 xmlns:p14="http://schemas.microsoft.com/office/powerpoint/2010/main" val="1201137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68D271-83B5-4416-9F62-8A8176AAFDEB}"/>
              </a:ext>
            </a:extLst>
          </p:cNvPr>
          <p:cNvSpPr>
            <a:spLocks noGrp="1"/>
          </p:cNvSpPr>
          <p:nvPr>
            <p:ph type="ctrTitle"/>
          </p:nvPr>
        </p:nvSpPr>
        <p:spPr>
          <a:xfrm>
            <a:off x="185530" y="628569"/>
            <a:ext cx="11039061" cy="5997517"/>
          </a:xfrm>
        </p:spPr>
        <p:txBody>
          <a:bodyPr/>
          <a:lstStyle/>
          <a:p>
            <a:pPr algn="l"/>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b="1" dirty="0" err="1">
                <a:solidFill>
                  <a:schemeClr val="tx1"/>
                </a:solidFill>
                <a:latin typeface="Times New Roman" panose="02020603050405020304" pitchFamily="18" charset="0"/>
                <a:cs typeface="Times New Roman" panose="02020603050405020304" pitchFamily="18" charset="0"/>
              </a:rPr>
              <a:t>Aplicatia</a:t>
            </a:r>
            <a:r>
              <a:rPr lang="en-US" sz="1800" b="1" dirty="0">
                <a:solidFill>
                  <a:schemeClr val="tx1"/>
                </a:solidFill>
                <a:latin typeface="Times New Roman" panose="02020603050405020304" pitchFamily="18" charset="0"/>
                <a:cs typeface="Times New Roman" panose="02020603050405020304" pitchFamily="18" charset="0"/>
              </a:rPr>
              <a:t> nr. 3</a:t>
            </a:r>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ADE:DEC – ACTIVITATE ARTISTICO-PLASTICĂ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GRUPA: Mare ,,</a:t>
            </a:r>
            <a:r>
              <a:rPr lang="en-US" sz="1800" dirty="0" err="1">
                <a:solidFill>
                  <a:schemeClr val="tx1"/>
                </a:solidFill>
                <a:latin typeface="Times New Roman" panose="02020603050405020304" pitchFamily="18" charset="0"/>
                <a:cs typeface="Times New Roman" panose="02020603050405020304" pitchFamily="18" charset="0"/>
              </a:rPr>
              <a:t>Albinutele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vesele</a:t>
            </a:r>
            <a:r>
              <a:rPr lang="en-US" sz="1800" dirty="0">
                <a:solidFill>
                  <a:schemeClr val="tx1"/>
                </a:solidFill>
                <a:latin typeface="Times New Roman" panose="02020603050405020304" pitchFamily="18" charset="0"/>
                <a:cs typeface="Times New Roman" panose="02020603050405020304" pitchFamily="18" charset="0"/>
              </a:rPr>
              <a:t>’’</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TEMA ANUALĂ:”</a:t>
            </a:r>
            <a:r>
              <a:rPr lang="en-US" sz="1800" dirty="0" err="1">
                <a:solidFill>
                  <a:schemeClr val="tx1"/>
                </a:solidFill>
                <a:latin typeface="Times New Roman" panose="02020603050405020304" pitchFamily="18" charset="0"/>
                <a:cs typeface="Times New Roman" panose="02020603050405020304" pitchFamily="18" charset="0"/>
              </a:rPr>
              <a:t>Când,cum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şi</a:t>
            </a:r>
            <a:r>
              <a:rPr lang="en-US" sz="1800" dirty="0">
                <a:solidFill>
                  <a:schemeClr val="tx1"/>
                </a:solidFill>
                <a:latin typeface="Times New Roman" panose="02020603050405020304" pitchFamily="18" charset="0"/>
                <a:cs typeface="Times New Roman" panose="02020603050405020304" pitchFamily="18" charset="0"/>
              </a:rPr>
              <a:t> de </a:t>
            </a:r>
            <a:r>
              <a:rPr lang="en-US" sz="1800" dirty="0" err="1">
                <a:solidFill>
                  <a:schemeClr val="tx1"/>
                </a:solidFill>
                <a:latin typeface="Times New Roman" panose="02020603050405020304" pitchFamily="18" charset="0"/>
                <a:cs typeface="Times New Roman" panose="02020603050405020304" pitchFamily="18" charset="0"/>
              </a:rPr>
              <a:t>ce</a:t>
            </a:r>
            <a:r>
              <a:rPr lang="en-US" sz="1800" dirty="0">
                <a:solidFill>
                  <a:schemeClr val="tx1"/>
                </a:solidFill>
                <a:latin typeface="Times New Roman" panose="02020603050405020304" pitchFamily="18" charset="0"/>
                <a:cs typeface="Times New Roman" panose="02020603050405020304" pitchFamily="18" charset="0"/>
              </a:rPr>
              <a:t> se </a:t>
            </a:r>
            <a:r>
              <a:rPr lang="en-US" sz="1800" dirty="0" err="1">
                <a:solidFill>
                  <a:schemeClr val="tx1"/>
                </a:solidFill>
                <a:latin typeface="Times New Roman" panose="02020603050405020304" pitchFamily="18" charset="0"/>
                <a:cs typeface="Times New Roman" panose="02020603050405020304" pitchFamily="18" charset="0"/>
              </a:rPr>
              <a:t>întâmplă</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TEMA ACTIVITĂŢII: “</a:t>
            </a:r>
            <a:r>
              <a:rPr lang="en-US" sz="1800" dirty="0" err="1">
                <a:solidFill>
                  <a:schemeClr val="tx1"/>
                </a:solidFill>
                <a:latin typeface="Times New Roman" panose="02020603050405020304" pitchFamily="18" charset="0"/>
                <a:cs typeface="Times New Roman" panose="02020603050405020304" pitchFamily="18" charset="0"/>
              </a:rPr>
              <a:t>Culorile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Primăverii</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FORMA DE REALIZARE: individual, frontal, </a:t>
            </a:r>
            <a:r>
              <a:rPr lang="en-US" sz="1800" dirty="0" err="1">
                <a:solidFill>
                  <a:schemeClr val="tx1"/>
                </a:solidFill>
                <a:latin typeface="Times New Roman" panose="02020603050405020304" pitchFamily="18" charset="0"/>
                <a:cs typeface="Times New Roman" panose="02020603050405020304" pitchFamily="18" charset="0"/>
              </a:rPr>
              <a:t>activitate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grupuri</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TIPUL ACTIVITĂŢII: </a:t>
            </a:r>
            <a:r>
              <a:rPr lang="en-US" sz="1800" dirty="0" err="1">
                <a:solidFill>
                  <a:schemeClr val="tx1"/>
                </a:solidFill>
                <a:latin typeface="Times New Roman" panose="02020603050405020304" pitchFamily="18" charset="0"/>
                <a:cs typeface="Times New Roman" panose="02020603050405020304" pitchFamily="18" charset="0"/>
              </a:rPr>
              <a:t>consolidare</a:t>
            </a:r>
            <a:r>
              <a:rPr lang="en-US" sz="1800" dirty="0">
                <a:solidFill>
                  <a:schemeClr val="tx1"/>
                </a:solidFill>
                <a:latin typeface="Times New Roman" panose="02020603050405020304" pitchFamily="18" charset="0"/>
                <a:cs typeface="Times New Roman" panose="02020603050405020304" pitchFamily="18" charset="0"/>
              </a:rPr>
              <a:t> de </a:t>
            </a:r>
            <a:r>
              <a:rPr lang="en-US" sz="1800" dirty="0" err="1">
                <a:solidFill>
                  <a:schemeClr val="tx1"/>
                </a:solidFill>
                <a:latin typeface="Times New Roman" panose="02020603050405020304" pitchFamily="18" charset="0"/>
                <a:cs typeface="Times New Roman" panose="02020603050405020304" pitchFamily="18" charset="0"/>
              </a:rPr>
              <a:t>priceperi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şi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deprinderi</a:t>
            </a:r>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SCOPUL: </a:t>
            </a:r>
            <a:r>
              <a:rPr lang="en-US" sz="1800" dirty="0" err="1">
                <a:solidFill>
                  <a:schemeClr val="tx1"/>
                </a:solidFill>
                <a:latin typeface="Times New Roman" panose="02020603050405020304" pitchFamily="18" charset="0"/>
                <a:cs typeface="Times New Roman" panose="02020603050405020304" pitchFamily="18" charset="0"/>
              </a:rPr>
              <a:t>Consolidarea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deprinderii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tehnice</a:t>
            </a:r>
            <a:r>
              <a:rPr lang="en-US" sz="1800" dirty="0">
                <a:solidFill>
                  <a:schemeClr val="tx1"/>
                </a:solidFill>
                <a:latin typeface="Times New Roman" panose="02020603050405020304" pitchFamily="18" charset="0"/>
                <a:cs typeface="Times New Roman" panose="02020603050405020304" pitchFamily="18" charset="0"/>
              </a:rPr>
              <a:t> de a </a:t>
            </a:r>
            <a:r>
              <a:rPr lang="en-US" sz="1800" dirty="0" err="1">
                <a:solidFill>
                  <a:schemeClr val="tx1"/>
                </a:solidFill>
                <a:latin typeface="Times New Roman" panose="02020603050405020304" pitchFamily="18" charset="0"/>
                <a:cs typeface="Times New Roman" panose="02020603050405020304" pitchFamily="18" charset="0"/>
              </a:rPr>
              <a:t>realiza</a:t>
            </a:r>
            <a:r>
              <a:rPr lang="en-US" sz="1800" dirty="0">
                <a:solidFill>
                  <a:schemeClr val="tx1"/>
                </a:solidFill>
                <a:latin typeface="Times New Roman" panose="02020603050405020304" pitchFamily="18" charset="0"/>
                <a:cs typeface="Times New Roman" panose="02020603050405020304" pitchFamily="18" charset="0"/>
              </a:rPr>
              <a:t> o </a:t>
            </a:r>
            <a:r>
              <a:rPr lang="en-US" sz="1800" dirty="0" err="1">
                <a:solidFill>
                  <a:schemeClr val="tx1"/>
                </a:solidFill>
                <a:latin typeface="Times New Roman" panose="02020603050405020304" pitchFamily="18" charset="0"/>
                <a:cs typeface="Times New Roman" panose="02020603050405020304" pitchFamily="18" charset="0"/>
              </a:rPr>
              <a:t>lucrare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prin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tehnica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picturii</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Obiective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operaţionale</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sǎ</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identifice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materialele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şi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instrumentele</a:t>
            </a:r>
            <a:r>
              <a:rPr lang="en-US" sz="1800" dirty="0">
                <a:solidFill>
                  <a:schemeClr val="tx1"/>
                </a:solidFill>
                <a:latin typeface="Times New Roman" panose="02020603050405020304" pitchFamily="18" charset="0"/>
                <a:cs typeface="Times New Roman" panose="02020603050405020304" pitchFamily="18" charset="0"/>
              </a:rPr>
              <a:t> de </a:t>
            </a:r>
            <a:r>
              <a:rPr lang="en-US" sz="1800" dirty="0" err="1">
                <a:solidFill>
                  <a:schemeClr val="tx1"/>
                </a:solidFill>
                <a:latin typeface="Times New Roman" panose="02020603050405020304" pitchFamily="18" charset="0"/>
                <a:cs typeface="Times New Roman" panose="02020603050405020304" pitchFamily="18" charset="0"/>
              </a:rPr>
              <a:t>lucru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puse</a:t>
            </a:r>
            <a:r>
              <a:rPr lang="en-US" sz="1800" dirty="0">
                <a:solidFill>
                  <a:schemeClr val="tx1"/>
                </a:solidFill>
                <a:latin typeface="Times New Roman" panose="02020603050405020304" pitchFamily="18" charset="0"/>
                <a:cs typeface="Times New Roman" panose="02020603050405020304" pitchFamily="18" charset="0"/>
              </a:rPr>
              <a:t> la </a:t>
            </a:r>
            <a:r>
              <a:rPr lang="en-US" sz="1800" dirty="0" err="1">
                <a:solidFill>
                  <a:schemeClr val="tx1"/>
                </a:solidFill>
                <a:latin typeface="Times New Roman" panose="02020603050405020304" pitchFamily="18" charset="0"/>
                <a:cs typeface="Times New Roman" panose="02020603050405020304" pitchFamily="18" charset="0"/>
              </a:rPr>
              <a:t>dispoziţie</a:t>
            </a:r>
            <a:r>
              <a:rPr lang="en-US" sz="1800" dirty="0">
                <a:solidFill>
                  <a:schemeClr val="tx1"/>
                </a:solidFill>
                <a:latin typeface="Times New Roman" panose="02020603050405020304" pitchFamily="18" charset="0"/>
                <a:cs typeface="Times New Roman" panose="02020603050405020304" pitchFamily="18" charset="0"/>
              </a:rPr>
              <a:t>;</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obţină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efecte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plastice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forme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spontane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prin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tehnica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picturii</a:t>
            </a:r>
            <a:r>
              <a:rPr lang="en-US" sz="1800" dirty="0">
                <a:solidFill>
                  <a:schemeClr val="tx1"/>
                </a:solidFill>
                <a:latin typeface="Times New Roman" panose="02020603050405020304" pitchFamily="18" charset="0"/>
                <a:cs typeface="Times New Roman" panose="02020603050405020304" pitchFamily="18" charset="0"/>
              </a:rPr>
              <a:t>;</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utilizeze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culori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adecvate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realizarea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temei</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sǎ</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colaboreze</a:t>
            </a:r>
            <a:r>
              <a:rPr lang="en-US" sz="1800" dirty="0">
                <a:solidFill>
                  <a:schemeClr val="tx1"/>
                </a:solidFill>
                <a:latin typeface="Times New Roman" panose="02020603050405020304" pitchFamily="18" charset="0"/>
                <a:cs typeface="Times New Roman" panose="02020603050405020304" pitchFamily="18" charset="0"/>
              </a:rPr>
              <a:t> cu </a:t>
            </a:r>
            <a:r>
              <a:rPr lang="en-US" sz="1800" dirty="0" err="1">
                <a:solidFill>
                  <a:schemeClr val="tx1"/>
                </a:solidFill>
                <a:latin typeface="Times New Roman" panose="02020603050405020304" pitchFamily="18" charset="0"/>
                <a:cs typeface="Times New Roman" panose="02020603050405020304" pitchFamily="18" charset="0"/>
              </a:rPr>
              <a:t>colegii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redarea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temei</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Strategii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didactice</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err="1">
                <a:solidFill>
                  <a:schemeClr val="tx1"/>
                </a:solidFill>
                <a:latin typeface="Times New Roman" panose="02020603050405020304" pitchFamily="18" charset="0"/>
                <a:cs typeface="Times New Roman" panose="02020603050405020304" pitchFamily="18" charset="0"/>
              </a:rPr>
              <a:t>Metode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procedee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conversaţia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explicaţia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demonstraţia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exerciţiul</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metoda</a:t>
            </a:r>
            <a:r>
              <a:rPr lang="en-US" sz="1800" dirty="0">
                <a:solidFill>
                  <a:schemeClr val="tx1"/>
                </a:solidFill>
                <a:latin typeface="Times New Roman" panose="02020603050405020304" pitchFamily="18" charset="0"/>
                <a:cs typeface="Times New Roman" panose="02020603050405020304" pitchFamily="18" charset="0"/>
              </a:rPr>
              <a:t>/</a:t>
            </a:r>
            <a:r>
              <a:rPr lang="en-US" sz="1800" dirty="0" err="1">
                <a:solidFill>
                  <a:schemeClr val="tx1"/>
                </a:solidFill>
                <a:latin typeface="Times New Roman" panose="02020603050405020304" pitchFamily="18" charset="0"/>
                <a:cs typeface="Times New Roman" panose="02020603050405020304" pitchFamily="18" charset="0"/>
              </a:rPr>
              <a:t>tehnica</a:t>
            </a:r>
            <a:r>
              <a:rPr lang="en-US" sz="1800" dirty="0">
                <a:solidFill>
                  <a:schemeClr val="tx1"/>
                </a:solidFill>
                <a:latin typeface="Times New Roman" panose="02020603050405020304" pitchFamily="18" charset="0"/>
                <a:cs typeface="Times New Roman" panose="02020603050405020304" pitchFamily="18" charset="0"/>
              </a:rPr>
              <a:t> Lotus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Material didactic: </a:t>
            </a:r>
            <a:r>
              <a:rPr lang="en-US" sz="1800" dirty="0" err="1">
                <a:solidFill>
                  <a:schemeClr val="tx1"/>
                </a:solidFill>
                <a:latin typeface="Times New Roman" panose="02020603050405020304" pitchFamily="18" charset="0"/>
                <a:cs typeface="Times New Roman" panose="02020603050405020304" pitchFamily="18" charset="0"/>
              </a:rPr>
              <a:t>acuarele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pahar</a:t>
            </a:r>
            <a:r>
              <a:rPr lang="en-US" sz="1800" dirty="0">
                <a:solidFill>
                  <a:schemeClr val="tx1"/>
                </a:solidFill>
                <a:latin typeface="Times New Roman" panose="02020603050405020304" pitchFamily="18" charset="0"/>
                <a:cs typeface="Times New Roman" panose="02020603050405020304" pitchFamily="18" charset="0"/>
              </a:rPr>
              <a:t> cu </a:t>
            </a:r>
            <a:r>
              <a:rPr lang="en-US" sz="1800" dirty="0" err="1">
                <a:solidFill>
                  <a:schemeClr val="tx1"/>
                </a:solidFill>
                <a:latin typeface="Times New Roman" panose="02020603050405020304" pitchFamily="18" charset="0"/>
                <a:cs typeface="Times New Roman" panose="02020603050405020304" pitchFamily="18" charset="0"/>
              </a:rPr>
              <a:t>apǎ</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şerveţele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umede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pensule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petale</a:t>
            </a:r>
            <a:r>
              <a:rPr lang="en-US" sz="1800" dirty="0">
                <a:solidFill>
                  <a:schemeClr val="tx1"/>
                </a:solidFill>
                <a:latin typeface="Times New Roman" panose="02020603050405020304" pitchFamily="18" charset="0"/>
                <a:cs typeface="Times New Roman" panose="02020603050405020304" pitchFamily="18" charset="0"/>
              </a:rPr>
              <a:t> de </a:t>
            </a:r>
            <a:r>
              <a:rPr lang="en-US" sz="1800" dirty="0" err="1">
                <a:solidFill>
                  <a:schemeClr val="tx1"/>
                </a:solidFill>
                <a:latin typeface="Times New Roman" panose="02020603050405020304" pitchFamily="18" charset="0"/>
                <a:cs typeface="Times New Roman" panose="02020603050405020304" pitchFamily="18" charset="0"/>
              </a:rPr>
              <a:t>nufăr</a:t>
            </a:r>
            <a:r>
              <a:rPr lang="en-US" sz="1800" dirty="0">
                <a:solidFill>
                  <a:schemeClr val="tx1"/>
                </a:solidFill>
                <a:latin typeface="Times New Roman" panose="02020603050405020304" pitchFamily="18" charset="0"/>
                <a:cs typeface="Times New Roman" panose="02020603050405020304" pitchFamily="18" charset="0"/>
              </a:rPr>
              <a:t> din </a:t>
            </a:r>
            <a:r>
              <a:rPr lang="en-US" sz="1800" dirty="0" err="1">
                <a:solidFill>
                  <a:schemeClr val="tx1"/>
                </a:solidFill>
                <a:latin typeface="Times New Roman" panose="02020603050405020304" pitchFamily="18" charset="0"/>
                <a:cs typeface="Times New Roman" panose="02020603050405020304" pitchFamily="18" charset="0"/>
              </a:rPr>
              <a:t>hârtie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jeton</a:t>
            </a:r>
            <a:r>
              <a:rPr lang="en-US" sz="1800" dirty="0">
                <a:solidFill>
                  <a:schemeClr val="tx1"/>
                </a:solidFill>
                <a:latin typeface="Times New Roman" panose="02020603050405020304" pitchFamily="18" charset="0"/>
                <a:cs typeface="Times New Roman" panose="02020603050405020304" pitchFamily="18" charset="0"/>
              </a:rPr>
              <a:t> cu </a:t>
            </a:r>
            <a:r>
              <a:rPr lang="en-US" sz="1800" dirty="0" err="1">
                <a:solidFill>
                  <a:schemeClr val="tx1"/>
                </a:solidFill>
                <a:latin typeface="Times New Roman" panose="02020603050405020304" pitchFamily="18" charset="0"/>
                <a:cs typeface="Times New Roman" panose="02020603050405020304" pitchFamily="18" charset="0"/>
              </a:rPr>
              <a:t>cele</a:t>
            </a:r>
            <a:r>
              <a:rPr lang="en-US" sz="1800" dirty="0">
                <a:solidFill>
                  <a:schemeClr val="tx1"/>
                </a:solidFill>
                <a:latin typeface="Times New Roman" panose="02020603050405020304" pitchFamily="18" charset="0"/>
                <a:cs typeface="Times New Roman" panose="02020603050405020304" pitchFamily="18" charset="0"/>
              </a:rPr>
              <a:t> opt </a:t>
            </a:r>
            <a:r>
              <a:rPr lang="en-US" sz="1800" dirty="0" err="1">
                <a:solidFill>
                  <a:schemeClr val="tx1"/>
                </a:solidFill>
                <a:latin typeface="Times New Roman" panose="02020603050405020304" pitchFamily="18" charset="0"/>
                <a:cs typeface="Times New Roman" panose="02020603050405020304" pitchFamily="18" charset="0"/>
              </a:rPr>
              <a:t>culori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pentru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petalele</a:t>
            </a:r>
            <a:r>
              <a:rPr lang="en-US" sz="1800" dirty="0">
                <a:solidFill>
                  <a:schemeClr val="tx1"/>
                </a:solidFill>
                <a:latin typeface="Times New Roman" panose="02020603050405020304" pitchFamily="18" charset="0"/>
                <a:cs typeface="Times New Roman" panose="02020603050405020304" pitchFamily="18" charset="0"/>
              </a:rPr>
              <a:t> de </a:t>
            </a:r>
            <a:r>
              <a:rPr lang="en-US" sz="1800" dirty="0" err="1">
                <a:solidFill>
                  <a:schemeClr val="tx1"/>
                </a:solidFill>
                <a:latin typeface="Times New Roman" panose="02020603050405020304" pitchFamily="18" charset="0"/>
                <a:cs typeface="Times New Roman" panose="02020603050405020304" pitchFamily="18" charset="0"/>
              </a:rPr>
              <a:t>nufăr</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ecusoane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cele</a:t>
            </a:r>
            <a:r>
              <a:rPr lang="en-US" sz="1800" dirty="0">
                <a:solidFill>
                  <a:schemeClr val="tx1"/>
                </a:solidFill>
                <a:latin typeface="Times New Roman" panose="02020603050405020304" pitchFamily="18" charset="0"/>
                <a:cs typeface="Times New Roman" panose="02020603050405020304" pitchFamily="18" charset="0"/>
              </a:rPr>
              <a:t> opt </a:t>
            </a:r>
            <a:r>
              <a:rPr lang="en-US" sz="1800" dirty="0" err="1">
                <a:solidFill>
                  <a:schemeClr val="tx1"/>
                </a:solidFill>
                <a:latin typeface="Times New Roman" panose="02020603050405020304" pitchFamily="18" charset="0"/>
                <a:cs typeface="Times New Roman" panose="02020603050405020304" pitchFamily="18" charset="0"/>
              </a:rPr>
              <a:t>culori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pentru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preşcolari</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Material </a:t>
            </a:r>
            <a:r>
              <a:rPr lang="en-US" sz="1800" dirty="0" err="1">
                <a:solidFill>
                  <a:schemeClr val="tx1"/>
                </a:solidFill>
                <a:latin typeface="Times New Roman" panose="02020603050405020304" pitchFamily="18" charset="0"/>
                <a:cs typeface="Times New Roman" panose="02020603050405020304" pitchFamily="18" charset="0"/>
              </a:rPr>
              <a:t>bibliografic</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Curriculum </a:t>
            </a:r>
            <a:r>
              <a:rPr lang="en-US" sz="1800" dirty="0" err="1">
                <a:solidFill>
                  <a:schemeClr val="tx1"/>
                </a:solidFill>
                <a:latin typeface="Times New Roman" panose="02020603050405020304" pitchFamily="18" charset="0"/>
                <a:cs typeface="Times New Roman" panose="02020603050405020304" pitchFamily="18" charset="0"/>
              </a:rPr>
              <a:t>pentru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învăţământul</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preşcolar</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Bucureşti</a:t>
            </a: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Didactica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Publishig</a:t>
            </a:r>
            <a:r>
              <a:rPr lang="en-US" sz="1800" dirty="0">
                <a:solidFill>
                  <a:schemeClr val="tx1"/>
                </a:solidFill>
                <a:latin typeface="Times New Roman" panose="02020603050405020304" pitchFamily="18" charset="0"/>
                <a:cs typeface="Times New Roman" panose="02020603050405020304" pitchFamily="18" charset="0"/>
              </a:rPr>
              <a:t> House, 2009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Silvia </a:t>
            </a:r>
            <a:r>
              <a:rPr lang="en-US" sz="1800" dirty="0" err="1">
                <a:solidFill>
                  <a:schemeClr val="tx1"/>
                </a:solidFill>
                <a:latin typeface="Times New Roman" panose="02020603050405020304" pitchFamily="18" charset="0"/>
                <a:cs typeface="Times New Roman" panose="02020603050405020304" pitchFamily="18" charset="0"/>
              </a:rPr>
              <a:t>Breben</a:t>
            </a:r>
            <a:r>
              <a:rPr lang="en-US" sz="1800" dirty="0">
                <a:solidFill>
                  <a:schemeClr val="tx1"/>
                </a:solidFill>
                <a:latin typeface="Times New Roman" panose="02020603050405020304" pitchFamily="18" charset="0"/>
                <a:cs typeface="Times New Roman" panose="02020603050405020304" pitchFamily="18" charset="0"/>
              </a:rPr>
              <a:t>, Elena </a:t>
            </a:r>
            <a:r>
              <a:rPr lang="en-US" sz="1800" dirty="0" err="1">
                <a:solidFill>
                  <a:schemeClr val="tx1"/>
                </a:solidFill>
                <a:latin typeface="Times New Roman" panose="02020603050405020304" pitchFamily="18" charset="0"/>
                <a:cs typeface="Times New Roman" panose="02020603050405020304" pitchFamily="18" charset="0"/>
              </a:rPr>
              <a:t>Gongea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Georgeta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Ruiu</a:t>
            </a:r>
            <a:r>
              <a:rPr lang="en-US" sz="1800" dirty="0">
                <a:solidFill>
                  <a:schemeClr val="tx1"/>
                </a:solidFill>
                <a:latin typeface="Times New Roman" panose="02020603050405020304" pitchFamily="18" charset="0"/>
                <a:cs typeface="Times New Roman" panose="02020603050405020304" pitchFamily="18" charset="0"/>
              </a:rPr>
              <a:t>, Mihaela </a:t>
            </a:r>
            <a:r>
              <a:rPr lang="en-US" sz="1800" dirty="0" err="1">
                <a:solidFill>
                  <a:schemeClr val="tx1"/>
                </a:solidFill>
                <a:latin typeface="Times New Roman" panose="02020603050405020304" pitchFamily="18" charset="0"/>
                <a:cs typeface="Times New Roman" panose="02020603050405020304" pitchFamily="18" charset="0"/>
              </a:rPr>
              <a:t>Fulga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Metode</a:t>
            </a:r>
            <a:r>
              <a:rPr lang="en-US" sz="1800" dirty="0">
                <a:solidFill>
                  <a:schemeClr val="tx1"/>
                </a:solidFill>
                <a:latin typeface="Times New Roman" panose="02020603050405020304" pitchFamily="18" charset="0"/>
                <a:cs typeface="Times New Roman" panose="02020603050405020304" pitchFamily="18" charset="0"/>
              </a:rPr>
              <a:t> interactive de </a:t>
            </a:r>
            <a:r>
              <a:rPr lang="en-US" sz="1800" dirty="0" err="1">
                <a:solidFill>
                  <a:schemeClr val="tx1"/>
                </a:solidFill>
                <a:latin typeface="Times New Roman" panose="02020603050405020304" pitchFamily="18" charset="0"/>
                <a:cs typeface="Times New Roman" panose="02020603050405020304" pitchFamily="18" charset="0"/>
              </a:rPr>
              <a:t>grup</a:t>
            </a: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ghid</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metodic</a:t>
            </a: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metode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şi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aplicaţii</a:t>
            </a:r>
            <a:r>
              <a:rPr lang="en-US" sz="1800" dirty="0">
                <a:solidFill>
                  <a:schemeClr val="tx1"/>
                </a:solidFill>
                <a:latin typeface="Times New Roman" panose="02020603050405020304" pitchFamily="18" charset="0"/>
                <a:cs typeface="Times New Roman" panose="02020603050405020304" pitchFamily="18" charset="0"/>
              </a:rPr>
              <a:t> practice </a:t>
            </a:r>
            <a:r>
              <a:rPr lang="en-US" sz="1800" dirty="0" err="1">
                <a:solidFill>
                  <a:schemeClr val="tx1"/>
                </a:solidFill>
                <a:latin typeface="Times New Roman" panose="02020603050405020304" pitchFamily="18" charset="0"/>
                <a:cs typeface="Times New Roman" panose="02020603050405020304" pitchFamily="18" charset="0"/>
              </a:rPr>
              <a:t>pentru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învăţământul</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preşcolar</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Editura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Arves</a:t>
            </a:r>
            <a:r>
              <a:rPr lang="en-US" sz="1800" dirty="0"/>
              <a:t>, </a:t>
            </a:r>
            <a:endParaRPr lang="en-US" sz="1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983580A1-8813-4FB4-9227-352837229ED5}"/>
              </a:ext>
            </a:extLst>
          </p:cNvPr>
          <p:cNvPicPr>
            <a:picLocks noChangeAspect="1"/>
          </p:cNvPicPr>
          <p:nvPr/>
        </p:nvPicPr>
        <p:blipFill>
          <a:blip r:embed="rId2"/>
          <a:stretch>
            <a:fillRect/>
          </a:stretch>
        </p:blipFill>
        <p:spPr>
          <a:xfrm>
            <a:off x="0" y="0"/>
            <a:ext cx="6980952" cy="628571"/>
          </a:xfrm>
          <a:prstGeom prst="rect">
            <a:avLst/>
          </a:prstGeom>
        </p:spPr>
      </p:pic>
      <p:pic>
        <p:nvPicPr>
          <p:cNvPr id="5" name="Picture 4">
            <a:extLst>
              <a:ext uri="{FF2B5EF4-FFF2-40B4-BE49-F238E27FC236}">
                <a16:creationId xmlns="" xmlns:a16="http://schemas.microsoft.com/office/drawing/2014/main" id="{311E7761-C7AE-49EF-A948-D4E4A46EBA80}"/>
              </a:ext>
            </a:extLst>
          </p:cNvPr>
          <p:cNvPicPr>
            <a:picLocks noChangeAspect="1"/>
          </p:cNvPicPr>
          <p:nvPr/>
        </p:nvPicPr>
        <p:blipFill>
          <a:blip r:embed="rId2"/>
          <a:stretch>
            <a:fillRect/>
          </a:stretch>
        </p:blipFill>
        <p:spPr>
          <a:xfrm>
            <a:off x="5211048" y="-1"/>
            <a:ext cx="6980952" cy="628571"/>
          </a:xfrm>
          <a:prstGeom prst="rect">
            <a:avLst/>
          </a:prstGeom>
        </p:spPr>
      </p:pic>
    </p:spTree>
    <p:extLst>
      <p:ext uri="{BB962C8B-B14F-4D97-AF65-F5344CB8AC3E}">
        <p14:creationId xmlns="" xmlns:p14="http://schemas.microsoft.com/office/powerpoint/2010/main" val="1134649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2402AD-F4BD-4D29-8E32-83A70BF7A242}"/>
              </a:ext>
            </a:extLst>
          </p:cNvPr>
          <p:cNvSpPr>
            <a:spLocks noGrp="1"/>
          </p:cNvSpPr>
          <p:nvPr>
            <p:ph type="ctrTitle"/>
          </p:nvPr>
        </p:nvSpPr>
        <p:spPr>
          <a:xfrm>
            <a:off x="477078" y="891208"/>
            <a:ext cx="9183758" cy="5075583"/>
          </a:xfrm>
        </p:spPr>
        <p:txBody>
          <a:bodyPr/>
          <a:lstStyle/>
          <a:p>
            <a:pPr algn="l"/>
            <a:r>
              <a:rPr lang="en-US" sz="1600" b="1" dirty="0" err="1">
                <a:solidFill>
                  <a:schemeClr val="tx1"/>
                </a:solidFill>
              </a:rPr>
              <a:t>Desfăşurarea</a:t>
            </a:r>
            <a:r>
              <a:rPr lang="en-US" sz="1600" b="1" dirty="0">
                <a:solidFill>
                  <a:schemeClr val="tx1"/>
                </a:solidFill>
              </a:rPr>
              <a:t> </a:t>
            </a:r>
            <a:r>
              <a:rPr lang="en-US" sz="1600" b="1" dirty="0" err="1">
                <a:solidFill>
                  <a:schemeClr val="tx1"/>
                </a:solidFill>
              </a:rPr>
              <a:t>activităţii</a:t>
            </a:r>
            <a:r>
              <a:rPr lang="en-US" sz="1600" b="1" dirty="0">
                <a:solidFill>
                  <a:schemeClr val="tx1"/>
                </a:solidFill>
              </a:rPr>
              <a:t> </a:t>
            </a:r>
            <a:r>
              <a:rPr lang="en-US" sz="1600" dirty="0">
                <a:solidFill>
                  <a:schemeClr val="tx1"/>
                </a:solidFill>
              </a:rPr>
              <a:t/>
            </a:r>
            <a:br>
              <a:rPr lang="en-US" sz="1600" dirty="0">
                <a:solidFill>
                  <a:schemeClr val="tx1"/>
                </a:solidFill>
              </a:rPr>
            </a:br>
            <a:r>
              <a:rPr lang="en-US" sz="1600" dirty="0" err="1">
                <a:solidFill>
                  <a:schemeClr val="tx1"/>
                </a:solidFill>
              </a:rPr>
              <a:t>Petale</a:t>
            </a:r>
            <a:r>
              <a:rPr lang="en-US" sz="1600" dirty="0">
                <a:solidFill>
                  <a:schemeClr val="tx1"/>
                </a:solidFill>
              </a:rPr>
              <a:t> de </a:t>
            </a:r>
            <a:r>
              <a:rPr lang="en-US" sz="1600" dirty="0" err="1">
                <a:solidFill>
                  <a:schemeClr val="tx1"/>
                </a:solidFill>
              </a:rPr>
              <a:t>nufăr</a:t>
            </a:r>
            <a:r>
              <a:rPr lang="en-US" sz="1600" dirty="0">
                <a:solidFill>
                  <a:schemeClr val="tx1"/>
                </a:solidFill>
              </a:rPr>
              <a:t> – </a:t>
            </a:r>
            <a:r>
              <a:rPr lang="en-US" sz="1600" dirty="0" err="1">
                <a:solidFill>
                  <a:schemeClr val="tx1"/>
                </a:solidFill>
              </a:rPr>
              <a:t>vor</a:t>
            </a:r>
            <a:r>
              <a:rPr lang="en-US" sz="1600" dirty="0">
                <a:solidFill>
                  <a:schemeClr val="tx1"/>
                </a:solidFill>
              </a:rPr>
              <a:t> </a:t>
            </a:r>
            <a:r>
              <a:rPr lang="en-US" sz="1600" dirty="0" err="1">
                <a:solidFill>
                  <a:schemeClr val="tx1"/>
                </a:solidFill>
              </a:rPr>
              <a:t>constituii</a:t>
            </a:r>
            <a:r>
              <a:rPr lang="en-US" sz="1600" dirty="0">
                <a:solidFill>
                  <a:schemeClr val="tx1"/>
                </a:solidFill>
              </a:rPr>
              <a:t> </a:t>
            </a:r>
            <a:r>
              <a:rPr lang="en-US" sz="1600" dirty="0" err="1">
                <a:solidFill>
                  <a:schemeClr val="tx1"/>
                </a:solidFill>
              </a:rPr>
              <a:t>suprafaţa</a:t>
            </a:r>
            <a:r>
              <a:rPr lang="en-US" sz="1600" dirty="0">
                <a:solidFill>
                  <a:schemeClr val="tx1"/>
                </a:solidFill>
              </a:rPr>
              <a:t> de </a:t>
            </a:r>
            <a:r>
              <a:rPr lang="en-US" sz="1600" dirty="0" err="1">
                <a:solidFill>
                  <a:schemeClr val="tx1"/>
                </a:solidFill>
              </a:rPr>
              <a:t>lucru</a:t>
            </a:r>
            <a:r>
              <a:rPr lang="en-US" sz="1600" dirty="0">
                <a:solidFill>
                  <a:schemeClr val="tx1"/>
                </a:solidFill>
              </a:rPr>
              <a:t> pe care </a:t>
            </a:r>
            <a:r>
              <a:rPr lang="en-US" sz="1600" dirty="0" err="1">
                <a:solidFill>
                  <a:schemeClr val="tx1"/>
                </a:solidFill>
              </a:rPr>
              <a:t>vor</a:t>
            </a:r>
            <a:r>
              <a:rPr lang="en-US" sz="1600" dirty="0">
                <a:solidFill>
                  <a:schemeClr val="tx1"/>
                </a:solidFill>
              </a:rPr>
              <a:t> </a:t>
            </a:r>
            <a:r>
              <a:rPr lang="en-US" sz="1600" dirty="0" err="1">
                <a:solidFill>
                  <a:schemeClr val="tx1"/>
                </a:solidFill>
              </a:rPr>
              <a:t>picta</a:t>
            </a:r>
            <a:r>
              <a:rPr lang="en-US" sz="1600" dirty="0">
                <a:solidFill>
                  <a:schemeClr val="tx1"/>
                </a:solidFill>
              </a:rPr>
              <a:t>. </a:t>
            </a:r>
            <a:r>
              <a:rPr lang="en-US" sz="1600" dirty="0" err="1">
                <a:solidFill>
                  <a:schemeClr val="tx1"/>
                </a:solidFill>
              </a:rPr>
              <a:t>Preşcolarii</a:t>
            </a:r>
            <a:r>
              <a:rPr lang="en-US" sz="1600" dirty="0">
                <a:solidFill>
                  <a:schemeClr val="tx1"/>
                </a:solidFill>
              </a:rPr>
              <a:t> </a:t>
            </a:r>
            <a:r>
              <a:rPr lang="en-US" sz="1600" dirty="0" err="1">
                <a:solidFill>
                  <a:schemeClr val="tx1"/>
                </a:solidFill>
              </a:rPr>
              <a:t>vor</a:t>
            </a:r>
            <a:r>
              <a:rPr lang="en-US" sz="1600" dirty="0">
                <a:solidFill>
                  <a:schemeClr val="tx1"/>
                </a:solidFill>
              </a:rPr>
              <a:t> </a:t>
            </a:r>
            <a:r>
              <a:rPr lang="en-US" sz="1600" dirty="0" err="1">
                <a:solidFill>
                  <a:schemeClr val="tx1"/>
                </a:solidFill>
              </a:rPr>
              <a:t>începe</a:t>
            </a:r>
            <a:r>
              <a:rPr lang="en-US" sz="1600" dirty="0">
                <a:solidFill>
                  <a:schemeClr val="tx1"/>
                </a:solidFill>
              </a:rPr>
              <a:t> </a:t>
            </a:r>
            <a:r>
              <a:rPr lang="en-US" sz="1600" dirty="0" err="1">
                <a:solidFill>
                  <a:schemeClr val="tx1"/>
                </a:solidFill>
              </a:rPr>
              <a:t>lucrul</a:t>
            </a:r>
            <a:r>
              <a:rPr lang="en-US" sz="1600" dirty="0">
                <a:solidFill>
                  <a:schemeClr val="tx1"/>
                </a:solidFill>
              </a:rPr>
              <a:t> pe un fond </a:t>
            </a:r>
            <a:r>
              <a:rPr lang="en-US" sz="1600" dirty="0" err="1">
                <a:solidFill>
                  <a:schemeClr val="tx1"/>
                </a:solidFill>
              </a:rPr>
              <a:t>muzical</a:t>
            </a:r>
            <a:r>
              <a:rPr lang="en-US" sz="1600" dirty="0">
                <a:solidFill>
                  <a:schemeClr val="tx1"/>
                </a:solidFill>
              </a:rPr>
              <a:t> „</a:t>
            </a:r>
            <a:r>
              <a:rPr lang="en-US" sz="1600" dirty="0" err="1">
                <a:solidFill>
                  <a:schemeClr val="tx1"/>
                </a:solidFill>
              </a:rPr>
              <a:t>Valsul</a:t>
            </a:r>
            <a:r>
              <a:rPr lang="en-US" sz="1600" dirty="0">
                <a:solidFill>
                  <a:schemeClr val="tx1"/>
                </a:solidFill>
              </a:rPr>
              <a:t> </a:t>
            </a:r>
            <a:r>
              <a:rPr lang="en-US" sz="1600" dirty="0" err="1">
                <a:solidFill>
                  <a:schemeClr val="tx1"/>
                </a:solidFill>
              </a:rPr>
              <a:t>Primăverii</a:t>
            </a:r>
            <a:r>
              <a:rPr lang="en-US" sz="1600" dirty="0">
                <a:solidFill>
                  <a:schemeClr val="tx1"/>
                </a:solidFill>
              </a:rPr>
              <a:t>”.</a:t>
            </a:r>
            <a:br>
              <a:rPr lang="en-US" sz="1600" dirty="0">
                <a:solidFill>
                  <a:schemeClr val="tx1"/>
                </a:solidFill>
              </a:rPr>
            </a:br>
            <a:r>
              <a:rPr lang="en-US" sz="1600" dirty="0">
                <a:solidFill>
                  <a:schemeClr val="tx1"/>
                </a:solidFill>
              </a:rPr>
              <a:t> 1. Se </a:t>
            </a:r>
            <a:r>
              <a:rPr lang="en-US" sz="1600" dirty="0" err="1">
                <a:solidFill>
                  <a:schemeClr val="tx1"/>
                </a:solidFill>
              </a:rPr>
              <a:t>stabileşte</a:t>
            </a:r>
            <a:r>
              <a:rPr lang="en-US" sz="1600" dirty="0">
                <a:solidFill>
                  <a:schemeClr val="tx1"/>
                </a:solidFill>
              </a:rPr>
              <a:t> </a:t>
            </a:r>
            <a:r>
              <a:rPr lang="en-US" sz="1600" dirty="0" err="1">
                <a:solidFill>
                  <a:schemeClr val="tx1"/>
                </a:solidFill>
              </a:rPr>
              <a:t>împreună</a:t>
            </a:r>
            <a:r>
              <a:rPr lang="en-US" sz="1600" dirty="0">
                <a:solidFill>
                  <a:schemeClr val="tx1"/>
                </a:solidFill>
              </a:rPr>
              <a:t> cu </a:t>
            </a:r>
            <a:r>
              <a:rPr lang="en-US" sz="1600" dirty="0" err="1">
                <a:solidFill>
                  <a:schemeClr val="tx1"/>
                </a:solidFill>
              </a:rPr>
              <a:t>educatoare</a:t>
            </a:r>
            <a:r>
              <a:rPr lang="en-US" sz="1600" dirty="0">
                <a:solidFill>
                  <a:schemeClr val="tx1"/>
                </a:solidFill>
              </a:rPr>
              <a:t> </a:t>
            </a:r>
            <a:r>
              <a:rPr lang="en-US" sz="1600" dirty="0" err="1">
                <a:solidFill>
                  <a:schemeClr val="tx1"/>
                </a:solidFill>
              </a:rPr>
              <a:t>tema</a:t>
            </a:r>
            <a:r>
              <a:rPr lang="en-US" sz="1600" dirty="0">
                <a:solidFill>
                  <a:schemeClr val="tx1"/>
                </a:solidFill>
              </a:rPr>
              <a:t> </a:t>
            </a:r>
            <a:r>
              <a:rPr lang="en-US" sz="1600" dirty="0" err="1">
                <a:solidFill>
                  <a:schemeClr val="tx1"/>
                </a:solidFill>
              </a:rPr>
              <a:t>principală</a:t>
            </a:r>
            <a:r>
              <a:rPr lang="en-US" sz="1600" dirty="0">
                <a:solidFill>
                  <a:schemeClr val="tx1"/>
                </a:solidFill>
              </a:rPr>
              <a:t>: “</a:t>
            </a:r>
            <a:r>
              <a:rPr lang="en-US" sz="1600" dirty="0" err="1">
                <a:solidFill>
                  <a:schemeClr val="tx1"/>
                </a:solidFill>
              </a:rPr>
              <a:t>Culorile</a:t>
            </a:r>
            <a:r>
              <a:rPr lang="en-US" sz="1600" dirty="0">
                <a:solidFill>
                  <a:schemeClr val="tx1"/>
                </a:solidFill>
              </a:rPr>
              <a:t> </a:t>
            </a:r>
            <a:r>
              <a:rPr lang="en-US" sz="1600" dirty="0" err="1">
                <a:solidFill>
                  <a:schemeClr val="tx1"/>
                </a:solidFill>
              </a:rPr>
              <a:t>Primăverii</a:t>
            </a:r>
            <a:r>
              <a:rPr lang="en-US" sz="1600" dirty="0">
                <a:solidFill>
                  <a:schemeClr val="tx1"/>
                </a:solidFill>
              </a:rPr>
              <a:t>”</a:t>
            </a:r>
            <a:br>
              <a:rPr lang="en-US" sz="1600" dirty="0">
                <a:solidFill>
                  <a:schemeClr val="tx1"/>
                </a:solidFill>
              </a:rPr>
            </a:br>
            <a:r>
              <a:rPr lang="en-US" sz="1600" dirty="0">
                <a:solidFill>
                  <a:schemeClr val="tx1"/>
                </a:solidFill>
              </a:rPr>
              <a:t> 2. </a:t>
            </a:r>
            <a:r>
              <a:rPr lang="en-US" sz="1600" dirty="0" err="1">
                <a:solidFill>
                  <a:schemeClr val="tx1"/>
                </a:solidFill>
              </a:rPr>
              <a:t>Copii</a:t>
            </a:r>
            <a:r>
              <a:rPr lang="en-US" sz="1600" dirty="0">
                <a:solidFill>
                  <a:schemeClr val="tx1"/>
                </a:solidFill>
              </a:rPr>
              <a:t> </a:t>
            </a:r>
            <a:r>
              <a:rPr lang="en-US" sz="1600" dirty="0" err="1">
                <a:solidFill>
                  <a:schemeClr val="tx1"/>
                </a:solidFill>
              </a:rPr>
              <a:t>menţionează</a:t>
            </a:r>
            <a:r>
              <a:rPr lang="en-US" sz="1600" dirty="0">
                <a:solidFill>
                  <a:schemeClr val="tx1"/>
                </a:solidFill>
              </a:rPr>
              <a:t> </a:t>
            </a:r>
            <a:r>
              <a:rPr lang="en-US" sz="1600" dirty="0" err="1">
                <a:solidFill>
                  <a:schemeClr val="tx1"/>
                </a:solidFill>
              </a:rPr>
              <a:t>fiecare</a:t>
            </a:r>
            <a:r>
              <a:rPr lang="en-US" sz="1600" dirty="0">
                <a:solidFill>
                  <a:schemeClr val="tx1"/>
                </a:solidFill>
              </a:rPr>
              <a:t> </a:t>
            </a:r>
            <a:r>
              <a:rPr lang="en-US" sz="1600" dirty="0" err="1">
                <a:solidFill>
                  <a:schemeClr val="tx1"/>
                </a:solidFill>
              </a:rPr>
              <a:t>câte</a:t>
            </a:r>
            <a:r>
              <a:rPr lang="en-US" sz="1600" dirty="0">
                <a:solidFill>
                  <a:schemeClr val="tx1"/>
                </a:solidFill>
              </a:rPr>
              <a:t> o </a:t>
            </a:r>
            <a:r>
              <a:rPr lang="en-US" sz="1600" dirty="0" err="1">
                <a:solidFill>
                  <a:schemeClr val="tx1"/>
                </a:solidFill>
              </a:rPr>
              <a:t>culoare</a:t>
            </a:r>
            <a:r>
              <a:rPr lang="en-US" sz="1600" dirty="0">
                <a:solidFill>
                  <a:schemeClr val="tx1"/>
                </a:solidFill>
              </a:rPr>
              <a:t> de </a:t>
            </a:r>
            <a:r>
              <a:rPr lang="en-US" sz="1600" dirty="0" err="1">
                <a:solidFill>
                  <a:schemeClr val="tx1"/>
                </a:solidFill>
              </a:rPr>
              <a:t>primăvară</a:t>
            </a:r>
            <a:r>
              <a:rPr lang="en-US" sz="1600" dirty="0">
                <a:solidFill>
                  <a:schemeClr val="tx1"/>
                </a:solidFill>
              </a:rPr>
              <a:t>. </a:t>
            </a:r>
            <a:r>
              <a:rPr lang="en-US" sz="1600" dirty="0" err="1">
                <a:solidFill>
                  <a:schemeClr val="tx1"/>
                </a:solidFill>
              </a:rPr>
              <a:t>Cei</a:t>
            </a:r>
            <a:r>
              <a:rPr lang="en-US" sz="1600" dirty="0">
                <a:solidFill>
                  <a:schemeClr val="tx1"/>
                </a:solidFill>
              </a:rPr>
              <a:t> care </a:t>
            </a:r>
            <a:r>
              <a:rPr lang="en-US" sz="1600" dirty="0" err="1">
                <a:solidFill>
                  <a:schemeClr val="tx1"/>
                </a:solidFill>
              </a:rPr>
              <a:t>vor</a:t>
            </a:r>
            <a:r>
              <a:rPr lang="en-US" sz="1600" dirty="0">
                <a:solidFill>
                  <a:schemeClr val="tx1"/>
                </a:solidFill>
              </a:rPr>
              <a:t> </a:t>
            </a:r>
            <a:r>
              <a:rPr lang="en-US" sz="1600" dirty="0" err="1">
                <a:solidFill>
                  <a:schemeClr val="tx1"/>
                </a:solidFill>
              </a:rPr>
              <a:t>răspunde</a:t>
            </a:r>
            <a:r>
              <a:rPr lang="en-US" sz="1600" dirty="0">
                <a:solidFill>
                  <a:schemeClr val="tx1"/>
                </a:solidFill>
              </a:rPr>
              <a:t> </a:t>
            </a:r>
            <a:r>
              <a:rPr lang="en-US" sz="1600" dirty="0" err="1">
                <a:solidFill>
                  <a:schemeClr val="tx1"/>
                </a:solidFill>
              </a:rPr>
              <a:t>primii</a:t>
            </a:r>
            <a:r>
              <a:rPr lang="en-US" sz="1600" dirty="0">
                <a:solidFill>
                  <a:schemeClr val="tx1"/>
                </a:solidFill>
              </a:rPr>
              <a:t> </a:t>
            </a:r>
            <a:r>
              <a:rPr lang="en-US" sz="1600" dirty="0" err="1">
                <a:solidFill>
                  <a:schemeClr val="tx1"/>
                </a:solidFill>
              </a:rPr>
              <a:t>vor</a:t>
            </a:r>
            <a:r>
              <a:rPr lang="en-US" sz="1600" dirty="0">
                <a:solidFill>
                  <a:schemeClr val="tx1"/>
                </a:solidFill>
              </a:rPr>
              <a:t> fi </a:t>
            </a:r>
            <a:r>
              <a:rPr lang="en-US" sz="1600" dirty="0" err="1">
                <a:solidFill>
                  <a:schemeClr val="tx1"/>
                </a:solidFill>
              </a:rPr>
              <a:t>aleşi</a:t>
            </a:r>
            <a:r>
              <a:rPr lang="en-US" sz="1600" dirty="0">
                <a:solidFill>
                  <a:schemeClr val="tx1"/>
                </a:solidFill>
              </a:rPr>
              <a:t> </a:t>
            </a:r>
            <a:r>
              <a:rPr lang="en-US" sz="1600" dirty="0" err="1">
                <a:solidFill>
                  <a:schemeClr val="tx1"/>
                </a:solidFill>
              </a:rPr>
              <a:t>cei</a:t>
            </a:r>
            <a:r>
              <a:rPr lang="en-US" sz="1600" dirty="0">
                <a:solidFill>
                  <a:schemeClr val="tx1"/>
                </a:solidFill>
              </a:rPr>
              <a:t> opt </a:t>
            </a:r>
            <a:r>
              <a:rPr lang="en-US" sz="1600" dirty="0" err="1">
                <a:solidFill>
                  <a:schemeClr val="tx1"/>
                </a:solidFill>
              </a:rPr>
              <a:t>lideri</a:t>
            </a:r>
            <a:r>
              <a:rPr lang="en-US" sz="1600" dirty="0">
                <a:solidFill>
                  <a:schemeClr val="tx1"/>
                </a:solidFill>
              </a:rPr>
              <a:t>.</a:t>
            </a:r>
            <a:br>
              <a:rPr lang="en-US" sz="1600" dirty="0">
                <a:solidFill>
                  <a:schemeClr val="tx1"/>
                </a:solidFill>
              </a:rPr>
            </a:br>
            <a:r>
              <a:rPr lang="en-US" sz="1600" dirty="0">
                <a:solidFill>
                  <a:schemeClr val="tx1"/>
                </a:solidFill>
              </a:rPr>
              <a:t> 3. </a:t>
            </a:r>
            <a:r>
              <a:rPr lang="en-US" sz="1600" dirty="0" err="1">
                <a:solidFill>
                  <a:schemeClr val="tx1"/>
                </a:solidFill>
              </a:rPr>
              <a:t>Educatoarea</a:t>
            </a:r>
            <a:r>
              <a:rPr lang="en-US" sz="1600" dirty="0">
                <a:solidFill>
                  <a:schemeClr val="tx1"/>
                </a:solidFill>
              </a:rPr>
              <a:t> </a:t>
            </a:r>
            <a:r>
              <a:rPr lang="en-US" sz="1600" dirty="0" err="1">
                <a:solidFill>
                  <a:schemeClr val="tx1"/>
                </a:solidFill>
              </a:rPr>
              <a:t>lipeşte</a:t>
            </a:r>
            <a:r>
              <a:rPr lang="en-US" sz="1600" dirty="0">
                <a:solidFill>
                  <a:schemeClr val="tx1"/>
                </a:solidFill>
              </a:rPr>
              <a:t> pe </a:t>
            </a:r>
            <a:r>
              <a:rPr lang="en-US" sz="1600" dirty="0" err="1">
                <a:solidFill>
                  <a:schemeClr val="tx1"/>
                </a:solidFill>
              </a:rPr>
              <a:t>diagramă</a:t>
            </a:r>
            <a:r>
              <a:rPr lang="en-US" sz="1600" dirty="0">
                <a:solidFill>
                  <a:schemeClr val="tx1"/>
                </a:solidFill>
              </a:rPr>
              <a:t> (</a:t>
            </a:r>
            <a:r>
              <a:rPr lang="en-US" sz="1600" dirty="0" err="1">
                <a:solidFill>
                  <a:schemeClr val="tx1"/>
                </a:solidFill>
              </a:rPr>
              <a:t>petală</a:t>
            </a:r>
            <a:r>
              <a:rPr lang="en-US" sz="1600" dirty="0">
                <a:solidFill>
                  <a:schemeClr val="tx1"/>
                </a:solidFill>
              </a:rPr>
              <a:t>) </a:t>
            </a:r>
            <a:r>
              <a:rPr lang="en-US" sz="1600" dirty="0" err="1">
                <a:solidFill>
                  <a:schemeClr val="tx1"/>
                </a:solidFill>
              </a:rPr>
              <a:t>culorile</a:t>
            </a:r>
            <a:r>
              <a:rPr lang="en-US" sz="1600" dirty="0">
                <a:solidFill>
                  <a:schemeClr val="tx1"/>
                </a:solidFill>
              </a:rPr>
              <a:t> </a:t>
            </a:r>
            <a:r>
              <a:rPr lang="en-US" sz="1600" dirty="0" err="1">
                <a:solidFill>
                  <a:schemeClr val="tx1"/>
                </a:solidFill>
              </a:rPr>
              <a:t>menţionate</a:t>
            </a:r>
            <a:r>
              <a:rPr lang="en-US" sz="1600" dirty="0">
                <a:solidFill>
                  <a:schemeClr val="tx1"/>
                </a:solidFill>
              </a:rPr>
              <a:t> de </a:t>
            </a:r>
            <a:r>
              <a:rPr lang="en-US" sz="1600" dirty="0" err="1">
                <a:solidFill>
                  <a:schemeClr val="tx1"/>
                </a:solidFill>
              </a:rPr>
              <a:t>către</a:t>
            </a:r>
            <a:r>
              <a:rPr lang="en-US" sz="1600" dirty="0">
                <a:solidFill>
                  <a:schemeClr val="tx1"/>
                </a:solidFill>
              </a:rPr>
              <a:t> </a:t>
            </a:r>
            <a:r>
              <a:rPr lang="en-US" sz="1600" dirty="0" err="1">
                <a:solidFill>
                  <a:schemeClr val="tx1"/>
                </a:solidFill>
              </a:rPr>
              <a:t>lideri</a:t>
            </a:r>
            <a:r>
              <a:rPr lang="en-US" sz="1600" dirty="0">
                <a:solidFill>
                  <a:schemeClr val="tx1"/>
                </a:solidFill>
              </a:rPr>
              <a:t> care </a:t>
            </a:r>
            <a:r>
              <a:rPr lang="en-US" sz="1600" dirty="0" err="1">
                <a:solidFill>
                  <a:schemeClr val="tx1"/>
                </a:solidFill>
              </a:rPr>
              <a:t>va</a:t>
            </a:r>
            <a:r>
              <a:rPr lang="en-US" sz="1600" dirty="0">
                <a:solidFill>
                  <a:schemeClr val="tx1"/>
                </a:solidFill>
              </a:rPr>
              <a:t> </a:t>
            </a:r>
            <a:r>
              <a:rPr lang="en-US" sz="1600" dirty="0" err="1">
                <a:solidFill>
                  <a:schemeClr val="tx1"/>
                </a:solidFill>
              </a:rPr>
              <a:t>individualiza</a:t>
            </a:r>
            <a:r>
              <a:rPr lang="en-US" sz="1600" dirty="0">
                <a:solidFill>
                  <a:schemeClr val="tx1"/>
                </a:solidFill>
              </a:rPr>
              <a:t> </a:t>
            </a:r>
            <a:r>
              <a:rPr lang="en-US" sz="1600" dirty="0" err="1">
                <a:solidFill>
                  <a:schemeClr val="tx1"/>
                </a:solidFill>
              </a:rPr>
              <a:t>fişa</a:t>
            </a:r>
            <a:r>
              <a:rPr lang="en-US" sz="1600" dirty="0">
                <a:solidFill>
                  <a:schemeClr val="tx1"/>
                </a:solidFill>
              </a:rPr>
              <a:t> de </a:t>
            </a:r>
            <a:r>
              <a:rPr lang="en-US" sz="1600" dirty="0" err="1">
                <a:solidFill>
                  <a:schemeClr val="tx1"/>
                </a:solidFill>
              </a:rPr>
              <a:t>lucru</a:t>
            </a:r>
            <a:r>
              <a:rPr lang="en-US" sz="1600" dirty="0">
                <a:solidFill>
                  <a:schemeClr val="tx1"/>
                </a:solidFill>
              </a:rPr>
              <a:t> . </a:t>
            </a:r>
            <a:br>
              <a:rPr lang="en-US" sz="1600" dirty="0">
                <a:solidFill>
                  <a:schemeClr val="tx1"/>
                </a:solidFill>
              </a:rPr>
            </a:br>
            <a:r>
              <a:rPr lang="en-US" sz="1600" dirty="0">
                <a:solidFill>
                  <a:schemeClr val="tx1"/>
                </a:solidFill>
              </a:rPr>
              <a:t>4. </a:t>
            </a:r>
            <a:r>
              <a:rPr lang="en-US" sz="1600" dirty="0" err="1">
                <a:solidFill>
                  <a:schemeClr val="tx1"/>
                </a:solidFill>
              </a:rPr>
              <a:t>Liderii</a:t>
            </a:r>
            <a:r>
              <a:rPr lang="en-US" sz="1600" dirty="0">
                <a:solidFill>
                  <a:schemeClr val="tx1"/>
                </a:solidFill>
              </a:rPr>
              <a:t> </a:t>
            </a:r>
            <a:r>
              <a:rPr lang="en-US" sz="1600" dirty="0" err="1">
                <a:solidFill>
                  <a:schemeClr val="tx1"/>
                </a:solidFill>
              </a:rPr>
              <a:t>îşi</a:t>
            </a:r>
            <a:r>
              <a:rPr lang="en-US" sz="1600" dirty="0">
                <a:solidFill>
                  <a:schemeClr val="tx1"/>
                </a:solidFill>
              </a:rPr>
              <a:t> </a:t>
            </a:r>
            <a:r>
              <a:rPr lang="en-US" sz="1600" dirty="0" err="1">
                <a:solidFill>
                  <a:schemeClr val="tx1"/>
                </a:solidFill>
              </a:rPr>
              <a:t>vor</a:t>
            </a:r>
            <a:r>
              <a:rPr lang="en-US" sz="1600" dirty="0">
                <a:solidFill>
                  <a:schemeClr val="tx1"/>
                </a:solidFill>
              </a:rPr>
              <a:t> </a:t>
            </a:r>
            <a:r>
              <a:rPr lang="en-US" sz="1600" dirty="0" err="1">
                <a:solidFill>
                  <a:schemeClr val="tx1"/>
                </a:solidFill>
              </a:rPr>
              <a:t>alege</a:t>
            </a:r>
            <a:r>
              <a:rPr lang="en-US" sz="1600" dirty="0">
                <a:solidFill>
                  <a:schemeClr val="tx1"/>
                </a:solidFill>
              </a:rPr>
              <a:t> </a:t>
            </a:r>
            <a:r>
              <a:rPr lang="en-US" sz="1600" dirty="0" err="1">
                <a:solidFill>
                  <a:schemeClr val="tx1"/>
                </a:solidFill>
              </a:rPr>
              <a:t>membrii</a:t>
            </a:r>
            <a:r>
              <a:rPr lang="en-US" sz="1600" dirty="0">
                <a:solidFill>
                  <a:schemeClr val="tx1"/>
                </a:solidFill>
              </a:rPr>
              <a:t> cu care </a:t>
            </a:r>
            <a:r>
              <a:rPr lang="en-US" sz="1600" dirty="0" err="1">
                <a:solidFill>
                  <a:schemeClr val="tx1"/>
                </a:solidFill>
              </a:rPr>
              <a:t>vor</a:t>
            </a:r>
            <a:r>
              <a:rPr lang="en-US" sz="1600" dirty="0">
                <a:solidFill>
                  <a:schemeClr val="tx1"/>
                </a:solidFill>
              </a:rPr>
              <a:t> </a:t>
            </a:r>
            <a:r>
              <a:rPr lang="en-US" sz="1600" dirty="0" err="1">
                <a:solidFill>
                  <a:schemeClr val="tx1"/>
                </a:solidFill>
              </a:rPr>
              <a:t>lucra</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echipă</a:t>
            </a:r>
            <a:r>
              <a:rPr lang="en-US" sz="1600" dirty="0">
                <a:solidFill>
                  <a:schemeClr val="tx1"/>
                </a:solidFill>
              </a:rPr>
              <a:t>. </a:t>
            </a:r>
            <a:r>
              <a:rPr lang="en-US" sz="1600" dirty="0" err="1">
                <a:solidFill>
                  <a:schemeClr val="tx1"/>
                </a:solidFill>
              </a:rPr>
              <a:t>Aceştia</a:t>
            </a:r>
            <a:r>
              <a:rPr lang="en-US" sz="1600" dirty="0">
                <a:solidFill>
                  <a:schemeClr val="tx1"/>
                </a:solidFill>
              </a:rPr>
              <a:t> </a:t>
            </a:r>
            <a:r>
              <a:rPr lang="en-US" sz="1600" dirty="0" err="1">
                <a:solidFill>
                  <a:schemeClr val="tx1"/>
                </a:solidFill>
              </a:rPr>
              <a:t>vor</a:t>
            </a:r>
            <a:r>
              <a:rPr lang="en-US" sz="1600" dirty="0">
                <a:solidFill>
                  <a:schemeClr val="tx1"/>
                </a:solidFill>
              </a:rPr>
              <a:t> </a:t>
            </a:r>
            <a:r>
              <a:rPr lang="en-US" sz="1600" dirty="0" err="1">
                <a:solidFill>
                  <a:schemeClr val="tx1"/>
                </a:solidFill>
              </a:rPr>
              <a:t>denumi</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motiva</a:t>
            </a:r>
            <a:r>
              <a:rPr lang="en-US" sz="1600" dirty="0">
                <a:solidFill>
                  <a:schemeClr val="tx1"/>
                </a:solidFill>
              </a:rPr>
              <a:t> </a:t>
            </a:r>
            <a:r>
              <a:rPr lang="en-US" sz="1600" dirty="0" err="1">
                <a:solidFill>
                  <a:schemeClr val="tx1"/>
                </a:solidFill>
              </a:rPr>
              <a:t>ce</a:t>
            </a:r>
            <a:r>
              <a:rPr lang="en-US" sz="1600" dirty="0">
                <a:solidFill>
                  <a:schemeClr val="tx1"/>
                </a:solidFill>
              </a:rPr>
              <a:t> </a:t>
            </a:r>
            <a:r>
              <a:rPr lang="en-US" sz="1600" dirty="0" err="1">
                <a:solidFill>
                  <a:schemeClr val="tx1"/>
                </a:solidFill>
              </a:rPr>
              <a:t>culoare</a:t>
            </a:r>
            <a:r>
              <a:rPr lang="en-US" sz="1600" dirty="0">
                <a:solidFill>
                  <a:schemeClr val="tx1"/>
                </a:solidFill>
              </a:rPr>
              <a:t> au ales </a:t>
            </a:r>
            <a:r>
              <a:rPr lang="en-US" sz="1600" dirty="0" err="1">
                <a:solidFill>
                  <a:schemeClr val="tx1"/>
                </a:solidFill>
              </a:rPr>
              <a:t>şi</a:t>
            </a:r>
            <a:r>
              <a:rPr lang="en-US" sz="1600" dirty="0">
                <a:solidFill>
                  <a:schemeClr val="tx1"/>
                </a:solidFill>
              </a:rPr>
              <a:t> de </a:t>
            </a:r>
            <a:r>
              <a:rPr lang="en-US" sz="1600" dirty="0" err="1">
                <a:solidFill>
                  <a:schemeClr val="tx1"/>
                </a:solidFill>
              </a:rPr>
              <a:t>ce</a:t>
            </a:r>
            <a:r>
              <a:rPr lang="en-US" sz="1600" dirty="0">
                <a:solidFill>
                  <a:schemeClr val="tx1"/>
                </a:solidFill>
              </a:rPr>
              <a:t>. </a:t>
            </a:r>
            <a:r>
              <a:rPr lang="en-US" sz="1600" dirty="0" err="1">
                <a:solidFill>
                  <a:schemeClr val="tx1"/>
                </a:solidFill>
              </a:rPr>
              <a:t>Jetonul</a:t>
            </a:r>
            <a:r>
              <a:rPr lang="en-US" sz="1600" dirty="0">
                <a:solidFill>
                  <a:schemeClr val="tx1"/>
                </a:solidFill>
              </a:rPr>
              <a:t> (</a:t>
            </a:r>
            <a:r>
              <a:rPr lang="en-US" sz="1600" dirty="0" err="1">
                <a:solidFill>
                  <a:schemeClr val="tx1"/>
                </a:solidFill>
              </a:rPr>
              <a:t>culoarea</a:t>
            </a:r>
            <a:r>
              <a:rPr lang="en-US" sz="1600" dirty="0">
                <a:solidFill>
                  <a:schemeClr val="tx1"/>
                </a:solidFill>
              </a:rPr>
              <a:t>) </a:t>
            </a:r>
            <a:r>
              <a:rPr lang="en-US" sz="1600" dirty="0" err="1">
                <a:solidFill>
                  <a:schemeClr val="tx1"/>
                </a:solidFill>
              </a:rPr>
              <a:t>aleasă</a:t>
            </a:r>
            <a:r>
              <a:rPr lang="en-US" sz="1600" dirty="0">
                <a:solidFill>
                  <a:schemeClr val="tx1"/>
                </a:solidFill>
              </a:rPr>
              <a:t> se </a:t>
            </a:r>
            <a:r>
              <a:rPr lang="en-US" sz="1600" dirty="0" err="1">
                <a:solidFill>
                  <a:schemeClr val="tx1"/>
                </a:solidFill>
              </a:rPr>
              <a:t>anexează</a:t>
            </a:r>
            <a:r>
              <a:rPr lang="en-US" sz="1600" dirty="0">
                <a:solidFill>
                  <a:schemeClr val="tx1"/>
                </a:solidFill>
              </a:rPr>
              <a:t> </a:t>
            </a:r>
            <a:r>
              <a:rPr lang="en-US" sz="1600" dirty="0" err="1">
                <a:solidFill>
                  <a:schemeClr val="tx1"/>
                </a:solidFill>
              </a:rPr>
              <a:t>petalei</a:t>
            </a:r>
            <a:r>
              <a:rPr lang="en-US" sz="1600" dirty="0">
                <a:solidFill>
                  <a:schemeClr val="tx1"/>
                </a:solidFill>
              </a:rPr>
              <a:t> de </a:t>
            </a:r>
            <a:r>
              <a:rPr lang="en-US" sz="1600" dirty="0" err="1">
                <a:solidFill>
                  <a:schemeClr val="tx1"/>
                </a:solidFill>
              </a:rPr>
              <a:t>nufăr</a:t>
            </a:r>
            <a:r>
              <a:rPr lang="en-US" sz="1600" dirty="0">
                <a:solidFill>
                  <a:schemeClr val="tx1"/>
                </a:solidFill>
              </a:rPr>
              <a:t>. </a:t>
            </a:r>
            <a:r>
              <a:rPr lang="en-US" sz="1600" dirty="0" err="1">
                <a:solidFill>
                  <a:schemeClr val="tx1"/>
                </a:solidFill>
              </a:rPr>
              <a:t>Liderii</a:t>
            </a:r>
            <a:r>
              <a:rPr lang="en-US" sz="1600" dirty="0">
                <a:solidFill>
                  <a:schemeClr val="tx1"/>
                </a:solidFill>
              </a:rPr>
              <a:t> </a:t>
            </a:r>
            <a:r>
              <a:rPr lang="en-US" sz="1600" dirty="0" err="1">
                <a:solidFill>
                  <a:schemeClr val="tx1"/>
                </a:solidFill>
              </a:rPr>
              <a:t>împreună</a:t>
            </a:r>
            <a:r>
              <a:rPr lang="en-US" sz="1600" dirty="0">
                <a:solidFill>
                  <a:schemeClr val="tx1"/>
                </a:solidFill>
              </a:rPr>
              <a:t> cu </a:t>
            </a:r>
            <a:r>
              <a:rPr lang="en-US" sz="1600" dirty="0" err="1">
                <a:solidFill>
                  <a:schemeClr val="tx1"/>
                </a:solidFill>
              </a:rPr>
              <a:t>ceilalţi</a:t>
            </a:r>
            <a:r>
              <a:rPr lang="en-US" sz="1600" dirty="0">
                <a:solidFill>
                  <a:schemeClr val="tx1"/>
                </a:solidFill>
              </a:rPr>
              <a:t> </a:t>
            </a:r>
            <a:r>
              <a:rPr lang="en-US" sz="1600" dirty="0" err="1">
                <a:solidFill>
                  <a:schemeClr val="tx1"/>
                </a:solidFill>
              </a:rPr>
              <a:t>membrii</a:t>
            </a:r>
            <a:r>
              <a:rPr lang="en-US" sz="1600" dirty="0">
                <a:solidFill>
                  <a:schemeClr val="tx1"/>
                </a:solidFill>
              </a:rPr>
              <a:t> </a:t>
            </a:r>
            <a:r>
              <a:rPr lang="en-US" sz="1600" dirty="0" err="1">
                <a:solidFill>
                  <a:schemeClr val="tx1"/>
                </a:solidFill>
              </a:rPr>
              <a:t>vor</a:t>
            </a:r>
            <a:r>
              <a:rPr lang="en-US" sz="1600" dirty="0">
                <a:solidFill>
                  <a:schemeClr val="tx1"/>
                </a:solidFill>
              </a:rPr>
              <a:t> </a:t>
            </a:r>
            <a:r>
              <a:rPr lang="en-US" sz="1600" dirty="0" err="1">
                <a:solidFill>
                  <a:schemeClr val="tx1"/>
                </a:solidFill>
              </a:rPr>
              <a:t>primii</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piept</a:t>
            </a:r>
            <a:r>
              <a:rPr lang="en-US" sz="1600" dirty="0">
                <a:solidFill>
                  <a:schemeClr val="tx1"/>
                </a:solidFill>
              </a:rPr>
              <a:t> </a:t>
            </a:r>
            <a:r>
              <a:rPr lang="en-US" sz="1600" dirty="0" err="1">
                <a:solidFill>
                  <a:schemeClr val="tx1"/>
                </a:solidFill>
              </a:rPr>
              <a:t>aceeaşi</a:t>
            </a:r>
            <a:r>
              <a:rPr lang="en-US" sz="1600" dirty="0">
                <a:solidFill>
                  <a:schemeClr val="tx1"/>
                </a:solidFill>
              </a:rPr>
              <a:t> </a:t>
            </a:r>
            <a:r>
              <a:rPr lang="en-US" sz="1600" dirty="0" err="1">
                <a:solidFill>
                  <a:schemeClr val="tx1"/>
                </a:solidFill>
              </a:rPr>
              <a:t>culoare</a:t>
            </a:r>
            <a:r>
              <a:rPr lang="en-US" sz="1600" dirty="0">
                <a:solidFill>
                  <a:schemeClr val="tx1"/>
                </a:solidFill>
              </a:rPr>
              <a:t>. </a:t>
            </a:r>
            <a:br>
              <a:rPr lang="en-US" sz="1600" dirty="0">
                <a:solidFill>
                  <a:schemeClr val="tx1"/>
                </a:solidFill>
              </a:rPr>
            </a:br>
            <a:r>
              <a:rPr lang="en-US" sz="1600" dirty="0">
                <a:solidFill>
                  <a:schemeClr val="tx1"/>
                </a:solidFill>
              </a:rPr>
              <a:t>5. </a:t>
            </a:r>
            <a:r>
              <a:rPr lang="en-US" sz="1600" dirty="0" err="1">
                <a:solidFill>
                  <a:schemeClr val="tx1"/>
                </a:solidFill>
              </a:rPr>
              <a:t>Sarcina</a:t>
            </a:r>
            <a:r>
              <a:rPr lang="en-US" sz="1600" dirty="0">
                <a:solidFill>
                  <a:schemeClr val="tx1"/>
                </a:solidFill>
              </a:rPr>
              <a:t> de </a:t>
            </a:r>
            <a:r>
              <a:rPr lang="en-US" sz="1600" dirty="0" err="1">
                <a:solidFill>
                  <a:schemeClr val="tx1"/>
                </a:solidFill>
              </a:rPr>
              <a:t>lucru</a:t>
            </a:r>
            <a:r>
              <a:rPr lang="en-US" sz="1600" dirty="0">
                <a:solidFill>
                  <a:schemeClr val="tx1"/>
                </a:solidFill>
              </a:rPr>
              <a:t> </a:t>
            </a:r>
            <a:r>
              <a:rPr lang="en-US" sz="1600" dirty="0" err="1">
                <a:solidFill>
                  <a:schemeClr val="tx1"/>
                </a:solidFill>
              </a:rPr>
              <a:t>este</a:t>
            </a:r>
            <a:r>
              <a:rPr lang="en-US" sz="1600" dirty="0">
                <a:solidFill>
                  <a:schemeClr val="tx1"/>
                </a:solidFill>
              </a:rPr>
              <a:t> de a </a:t>
            </a:r>
            <a:r>
              <a:rPr lang="en-US" sz="1600" dirty="0" err="1">
                <a:solidFill>
                  <a:schemeClr val="tx1"/>
                </a:solidFill>
              </a:rPr>
              <a:t>picta</a:t>
            </a:r>
            <a:r>
              <a:rPr lang="en-US" sz="1600" dirty="0">
                <a:solidFill>
                  <a:schemeClr val="tx1"/>
                </a:solidFill>
              </a:rPr>
              <a:t> </a:t>
            </a:r>
            <a:r>
              <a:rPr lang="en-US" sz="1600" dirty="0" err="1">
                <a:solidFill>
                  <a:schemeClr val="tx1"/>
                </a:solidFill>
              </a:rPr>
              <a:t>elemente</a:t>
            </a:r>
            <a:r>
              <a:rPr lang="en-US" sz="1600" dirty="0">
                <a:solidFill>
                  <a:schemeClr val="tx1"/>
                </a:solidFill>
              </a:rPr>
              <a:t> de </a:t>
            </a:r>
            <a:r>
              <a:rPr lang="en-US" sz="1600" dirty="0" err="1">
                <a:solidFill>
                  <a:schemeClr val="tx1"/>
                </a:solidFill>
              </a:rPr>
              <a:t>primăvară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culoarea</a:t>
            </a:r>
            <a:r>
              <a:rPr lang="en-US" sz="1600" dirty="0">
                <a:solidFill>
                  <a:schemeClr val="tx1"/>
                </a:solidFill>
              </a:rPr>
              <a:t> </a:t>
            </a:r>
            <a:r>
              <a:rPr lang="en-US" sz="1600" dirty="0" err="1">
                <a:solidFill>
                  <a:schemeClr val="tx1"/>
                </a:solidFill>
              </a:rPr>
              <a:t>aleasă</a:t>
            </a:r>
            <a:r>
              <a:rPr lang="en-US" sz="1600" dirty="0">
                <a:solidFill>
                  <a:schemeClr val="tx1"/>
                </a:solidFill>
              </a:rPr>
              <a:t> de </a:t>
            </a:r>
            <a:r>
              <a:rPr lang="en-US" sz="1600" dirty="0" err="1">
                <a:solidFill>
                  <a:schemeClr val="tx1"/>
                </a:solidFill>
              </a:rPr>
              <a:t>către</a:t>
            </a:r>
            <a:r>
              <a:rPr lang="en-US" sz="1600" dirty="0">
                <a:solidFill>
                  <a:schemeClr val="tx1"/>
                </a:solidFill>
              </a:rPr>
              <a:t> </a:t>
            </a:r>
            <a:r>
              <a:rPr lang="en-US" sz="1600" dirty="0" err="1">
                <a:solidFill>
                  <a:schemeClr val="tx1"/>
                </a:solidFill>
              </a:rPr>
              <a:t>lideri</a:t>
            </a:r>
            <a:r>
              <a:rPr lang="en-US" sz="1600" dirty="0">
                <a:solidFill>
                  <a:schemeClr val="tx1"/>
                </a:solidFill>
              </a:rPr>
              <a:t>. </a:t>
            </a:r>
            <a:r>
              <a:rPr lang="en-US" sz="1600" dirty="0" err="1">
                <a:solidFill>
                  <a:schemeClr val="tx1"/>
                </a:solidFill>
              </a:rPr>
              <a:t>În</a:t>
            </a:r>
            <a:r>
              <a:rPr lang="en-US" sz="1600" dirty="0">
                <a:solidFill>
                  <a:schemeClr val="tx1"/>
                </a:solidFill>
              </a:rPr>
              <a:t> 3-5 minute </a:t>
            </a:r>
            <a:r>
              <a:rPr lang="en-US" sz="1600" dirty="0" err="1">
                <a:solidFill>
                  <a:schemeClr val="tx1"/>
                </a:solidFill>
              </a:rPr>
              <a:t>vor</a:t>
            </a:r>
            <a:r>
              <a:rPr lang="en-US" sz="1600" dirty="0">
                <a:solidFill>
                  <a:schemeClr val="tx1"/>
                </a:solidFill>
              </a:rPr>
              <a:t> </a:t>
            </a:r>
            <a:r>
              <a:rPr lang="en-US" sz="1600" dirty="0" err="1">
                <a:solidFill>
                  <a:schemeClr val="tx1"/>
                </a:solidFill>
              </a:rPr>
              <a:t>picta</a:t>
            </a:r>
            <a:r>
              <a:rPr lang="en-US" sz="1600" dirty="0">
                <a:solidFill>
                  <a:schemeClr val="tx1"/>
                </a:solidFill>
              </a:rPr>
              <a:t> </a:t>
            </a:r>
            <a:r>
              <a:rPr lang="en-US" sz="1600" dirty="0" err="1">
                <a:solidFill>
                  <a:schemeClr val="tx1"/>
                </a:solidFill>
              </a:rPr>
              <a:t>cât</a:t>
            </a:r>
            <a:r>
              <a:rPr lang="en-US" sz="1600" dirty="0">
                <a:solidFill>
                  <a:schemeClr val="tx1"/>
                </a:solidFill>
              </a:rPr>
              <a:t> </a:t>
            </a:r>
            <a:r>
              <a:rPr lang="en-US" sz="1600" dirty="0" err="1">
                <a:solidFill>
                  <a:schemeClr val="tx1"/>
                </a:solidFill>
              </a:rPr>
              <a:t>mai</a:t>
            </a:r>
            <a:r>
              <a:rPr lang="en-US" sz="1600" dirty="0">
                <a:solidFill>
                  <a:schemeClr val="tx1"/>
                </a:solidFill>
              </a:rPr>
              <a:t> </a:t>
            </a:r>
            <a:r>
              <a:rPr lang="en-US" sz="1600" dirty="0" err="1">
                <a:solidFill>
                  <a:schemeClr val="tx1"/>
                </a:solidFill>
              </a:rPr>
              <a:t>multe</a:t>
            </a:r>
            <a:r>
              <a:rPr lang="en-US" sz="1600" dirty="0">
                <a:solidFill>
                  <a:schemeClr val="tx1"/>
                </a:solidFill>
              </a:rPr>
              <a:t> </a:t>
            </a:r>
            <a:r>
              <a:rPr lang="en-US" sz="1600" dirty="0" err="1">
                <a:solidFill>
                  <a:schemeClr val="tx1"/>
                </a:solidFill>
              </a:rPr>
              <a:t>elemente</a:t>
            </a:r>
            <a:r>
              <a:rPr lang="en-US" sz="1600" dirty="0">
                <a:solidFill>
                  <a:schemeClr val="tx1"/>
                </a:solidFill>
              </a:rPr>
              <a:t> de </a:t>
            </a:r>
            <a:r>
              <a:rPr lang="en-US" sz="1600" dirty="0" err="1">
                <a:solidFill>
                  <a:schemeClr val="tx1"/>
                </a:solidFill>
              </a:rPr>
              <a:t>primăvară</a:t>
            </a:r>
            <a:r>
              <a:rPr lang="en-US" sz="1600" dirty="0">
                <a:solidFill>
                  <a:schemeClr val="tx1"/>
                </a:solidFill>
              </a:rPr>
              <a:t> </a:t>
            </a:r>
            <a:r>
              <a:rPr lang="en-US" sz="1600" dirty="0" err="1">
                <a:solidFill>
                  <a:schemeClr val="tx1"/>
                </a:solidFill>
              </a:rPr>
              <a:t>în</a:t>
            </a:r>
            <a:r>
              <a:rPr lang="en-US" sz="1600" dirty="0">
                <a:solidFill>
                  <a:schemeClr val="tx1"/>
                </a:solidFill>
              </a:rPr>
              <a:t> </a:t>
            </a:r>
            <a:r>
              <a:rPr lang="en-US" sz="1600" dirty="0" err="1">
                <a:solidFill>
                  <a:schemeClr val="tx1"/>
                </a:solidFill>
              </a:rPr>
              <a:t>funcţie</a:t>
            </a:r>
            <a:r>
              <a:rPr lang="en-US" sz="1600" dirty="0">
                <a:solidFill>
                  <a:schemeClr val="tx1"/>
                </a:solidFill>
              </a:rPr>
              <a:t> de </a:t>
            </a:r>
            <a:r>
              <a:rPr lang="en-US" sz="1600" dirty="0" err="1">
                <a:solidFill>
                  <a:schemeClr val="tx1"/>
                </a:solidFill>
              </a:rPr>
              <a:t>creativitatea</a:t>
            </a:r>
            <a:r>
              <a:rPr lang="en-US" sz="1600" dirty="0">
                <a:solidFill>
                  <a:schemeClr val="tx1"/>
                </a:solidFill>
              </a:rPr>
              <a:t> </a:t>
            </a:r>
            <a:r>
              <a:rPr lang="en-US" sz="1600" dirty="0" err="1">
                <a:solidFill>
                  <a:schemeClr val="tx1"/>
                </a:solidFill>
              </a:rPr>
              <a:t>fiecăruia</a:t>
            </a:r>
            <a:r>
              <a:rPr lang="en-US" sz="1600" dirty="0">
                <a:solidFill>
                  <a:schemeClr val="tx1"/>
                </a:solidFill>
              </a:rPr>
              <a:t>. </a:t>
            </a:r>
            <a:br>
              <a:rPr lang="en-US" sz="1600" dirty="0">
                <a:solidFill>
                  <a:schemeClr val="tx1"/>
                </a:solidFill>
              </a:rPr>
            </a:br>
            <a:r>
              <a:rPr lang="en-US" sz="1600" dirty="0">
                <a:solidFill>
                  <a:schemeClr val="tx1"/>
                </a:solidFill>
              </a:rPr>
              <a:t>6. La un </a:t>
            </a:r>
            <a:r>
              <a:rPr lang="en-US" sz="1600" dirty="0" err="1">
                <a:solidFill>
                  <a:schemeClr val="tx1"/>
                </a:solidFill>
              </a:rPr>
              <a:t>sunet</a:t>
            </a:r>
            <a:r>
              <a:rPr lang="en-US" sz="1600" dirty="0">
                <a:solidFill>
                  <a:schemeClr val="tx1"/>
                </a:solidFill>
              </a:rPr>
              <a:t> al </a:t>
            </a:r>
            <a:r>
              <a:rPr lang="en-US" sz="1600" dirty="0" err="1">
                <a:solidFill>
                  <a:schemeClr val="tx1"/>
                </a:solidFill>
              </a:rPr>
              <a:t>clopoţelului</a:t>
            </a:r>
            <a:r>
              <a:rPr lang="en-US" sz="1600" dirty="0">
                <a:solidFill>
                  <a:schemeClr val="tx1"/>
                </a:solidFill>
              </a:rPr>
              <a:t> </a:t>
            </a:r>
            <a:r>
              <a:rPr lang="en-US" sz="1600" dirty="0" err="1">
                <a:solidFill>
                  <a:schemeClr val="tx1"/>
                </a:solidFill>
              </a:rPr>
              <a:t>lucrările</a:t>
            </a:r>
            <a:r>
              <a:rPr lang="en-US" sz="1600" dirty="0">
                <a:solidFill>
                  <a:schemeClr val="tx1"/>
                </a:solidFill>
              </a:rPr>
              <a:t> (</a:t>
            </a:r>
            <a:r>
              <a:rPr lang="en-US" sz="1600" dirty="0" err="1">
                <a:solidFill>
                  <a:schemeClr val="tx1"/>
                </a:solidFill>
              </a:rPr>
              <a:t>petalele</a:t>
            </a:r>
            <a:r>
              <a:rPr lang="en-US" sz="1600" dirty="0">
                <a:solidFill>
                  <a:schemeClr val="tx1"/>
                </a:solidFill>
              </a:rPr>
              <a:t>) se </a:t>
            </a:r>
            <a:r>
              <a:rPr lang="en-US" sz="1600" dirty="0" err="1">
                <a:solidFill>
                  <a:schemeClr val="tx1"/>
                </a:solidFill>
              </a:rPr>
              <a:t>vor</a:t>
            </a:r>
            <a:r>
              <a:rPr lang="en-US" sz="1600" dirty="0">
                <a:solidFill>
                  <a:schemeClr val="tx1"/>
                </a:solidFill>
              </a:rPr>
              <a:t> </a:t>
            </a:r>
            <a:r>
              <a:rPr lang="en-US" sz="1600" dirty="0" err="1">
                <a:solidFill>
                  <a:schemeClr val="tx1"/>
                </a:solidFill>
              </a:rPr>
              <a:t>schimba</a:t>
            </a:r>
            <a:r>
              <a:rPr lang="en-US" sz="1600" dirty="0">
                <a:solidFill>
                  <a:schemeClr val="tx1"/>
                </a:solidFill>
              </a:rPr>
              <a:t> de la </a:t>
            </a:r>
            <a:r>
              <a:rPr lang="en-US" sz="1600" dirty="0" err="1">
                <a:solidFill>
                  <a:schemeClr val="tx1"/>
                </a:solidFill>
              </a:rPr>
              <a:t>stânga</a:t>
            </a:r>
            <a:r>
              <a:rPr lang="en-US" sz="1600" dirty="0">
                <a:solidFill>
                  <a:schemeClr val="tx1"/>
                </a:solidFill>
              </a:rPr>
              <a:t> la </a:t>
            </a:r>
            <a:r>
              <a:rPr lang="en-US" sz="1600" dirty="0" err="1">
                <a:solidFill>
                  <a:schemeClr val="tx1"/>
                </a:solidFill>
              </a:rPr>
              <a:t>dreapta</a:t>
            </a:r>
            <a:r>
              <a:rPr lang="en-US" sz="1600" dirty="0">
                <a:solidFill>
                  <a:schemeClr val="tx1"/>
                </a:solidFill>
              </a:rPr>
              <a:t>, </a:t>
            </a:r>
            <a:r>
              <a:rPr lang="en-US" sz="1600" dirty="0" err="1">
                <a:solidFill>
                  <a:schemeClr val="tx1"/>
                </a:solidFill>
              </a:rPr>
              <a:t>iar</a:t>
            </a:r>
            <a:r>
              <a:rPr lang="en-US" sz="1600" dirty="0">
                <a:solidFill>
                  <a:schemeClr val="tx1"/>
                </a:solidFill>
              </a:rPr>
              <a:t> </a:t>
            </a:r>
            <a:r>
              <a:rPr lang="en-US" sz="1600" dirty="0" err="1">
                <a:solidFill>
                  <a:schemeClr val="tx1"/>
                </a:solidFill>
              </a:rPr>
              <a:t>spaţiile</a:t>
            </a:r>
            <a:r>
              <a:rPr lang="en-US" sz="1600" dirty="0">
                <a:solidFill>
                  <a:schemeClr val="tx1"/>
                </a:solidFill>
              </a:rPr>
              <a:t> </a:t>
            </a:r>
            <a:r>
              <a:rPr lang="en-US" sz="1600" dirty="0" err="1">
                <a:solidFill>
                  <a:schemeClr val="tx1"/>
                </a:solidFill>
              </a:rPr>
              <a:t>rămase</a:t>
            </a:r>
            <a:r>
              <a:rPr lang="en-US" sz="1600" dirty="0">
                <a:solidFill>
                  <a:schemeClr val="tx1"/>
                </a:solidFill>
              </a:rPr>
              <a:t> </a:t>
            </a:r>
            <a:r>
              <a:rPr lang="en-US" sz="1600" dirty="0" err="1">
                <a:solidFill>
                  <a:schemeClr val="tx1"/>
                </a:solidFill>
              </a:rPr>
              <a:t>libere</a:t>
            </a:r>
            <a:r>
              <a:rPr lang="en-US" sz="1600" dirty="0">
                <a:solidFill>
                  <a:schemeClr val="tx1"/>
                </a:solidFill>
              </a:rPr>
              <a:t> </a:t>
            </a:r>
            <a:r>
              <a:rPr lang="en-US" sz="1600" dirty="0" err="1">
                <a:solidFill>
                  <a:schemeClr val="tx1"/>
                </a:solidFill>
              </a:rPr>
              <a:t>vor</a:t>
            </a:r>
            <a:r>
              <a:rPr lang="en-US" sz="1600" dirty="0">
                <a:solidFill>
                  <a:schemeClr val="tx1"/>
                </a:solidFill>
              </a:rPr>
              <a:t> fi </a:t>
            </a:r>
            <a:r>
              <a:rPr lang="en-US" sz="1600" dirty="0" err="1">
                <a:solidFill>
                  <a:schemeClr val="tx1"/>
                </a:solidFill>
              </a:rPr>
              <a:t>completate</a:t>
            </a:r>
            <a:r>
              <a:rPr lang="en-US" sz="1600" dirty="0">
                <a:solidFill>
                  <a:schemeClr val="tx1"/>
                </a:solidFill>
              </a:rPr>
              <a:t> cu </a:t>
            </a:r>
            <a:r>
              <a:rPr lang="en-US" sz="1600" dirty="0" err="1">
                <a:solidFill>
                  <a:schemeClr val="tx1"/>
                </a:solidFill>
              </a:rPr>
              <a:t>elemente</a:t>
            </a:r>
            <a:r>
              <a:rPr lang="en-US" sz="1600" dirty="0">
                <a:solidFill>
                  <a:schemeClr val="tx1"/>
                </a:solidFill>
              </a:rPr>
              <a:t> </a:t>
            </a:r>
            <a:r>
              <a:rPr lang="en-US" sz="1600" dirty="0" err="1">
                <a:solidFill>
                  <a:schemeClr val="tx1"/>
                </a:solidFill>
              </a:rPr>
              <a:t>corespunzătoare</a:t>
            </a:r>
            <a:r>
              <a:rPr lang="en-US" sz="1600" dirty="0">
                <a:solidFill>
                  <a:schemeClr val="tx1"/>
                </a:solidFill>
              </a:rPr>
              <a:t> </a:t>
            </a:r>
            <a:r>
              <a:rPr lang="en-US" sz="1600" dirty="0" err="1">
                <a:solidFill>
                  <a:schemeClr val="tx1"/>
                </a:solidFill>
              </a:rPr>
              <a:t>temei</a:t>
            </a:r>
            <a:r>
              <a:rPr lang="en-US" sz="1600" dirty="0">
                <a:solidFill>
                  <a:schemeClr val="tx1"/>
                </a:solidFill>
              </a:rPr>
              <a:t>. Se </a:t>
            </a:r>
            <a:r>
              <a:rPr lang="en-US" sz="1600" dirty="0" err="1">
                <a:solidFill>
                  <a:schemeClr val="tx1"/>
                </a:solidFill>
              </a:rPr>
              <a:t>va</a:t>
            </a:r>
            <a:r>
              <a:rPr lang="en-US" sz="1600" dirty="0">
                <a:solidFill>
                  <a:schemeClr val="tx1"/>
                </a:solidFill>
              </a:rPr>
              <a:t> continua </a:t>
            </a:r>
            <a:r>
              <a:rPr lang="en-US" sz="1600" dirty="0" err="1">
                <a:solidFill>
                  <a:schemeClr val="tx1"/>
                </a:solidFill>
              </a:rPr>
              <a:t>schimbul</a:t>
            </a:r>
            <a:r>
              <a:rPr lang="en-US" sz="1600" dirty="0">
                <a:solidFill>
                  <a:schemeClr val="tx1"/>
                </a:solidFill>
              </a:rPr>
              <a:t> (</a:t>
            </a:r>
            <a:r>
              <a:rPr lang="en-US" sz="1600" dirty="0" err="1">
                <a:solidFill>
                  <a:schemeClr val="tx1"/>
                </a:solidFill>
              </a:rPr>
              <a:t>rotirea</a:t>
            </a:r>
            <a:r>
              <a:rPr lang="en-US" sz="1600" dirty="0">
                <a:solidFill>
                  <a:schemeClr val="tx1"/>
                </a:solidFill>
              </a:rPr>
              <a:t>) de “</a:t>
            </a:r>
            <a:r>
              <a:rPr lang="en-US" sz="1600" dirty="0" err="1">
                <a:solidFill>
                  <a:schemeClr val="tx1"/>
                </a:solidFill>
              </a:rPr>
              <a:t>petale</a:t>
            </a:r>
            <a:r>
              <a:rPr lang="en-US" sz="1600" dirty="0">
                <a:solidFill>
                  <a:schemeClr val="tx1"/>
                </a:solidFill>
              </a:rPr>
              <a:t> de </a:t>
            </a:r>
            <a:r>
              <a:rPr lang="en-US" sz="1600" dirty="0" err="1">
                <a:solidFill>
                  <a:schemeClr val="tx1"/>
                </a:solidFill>
              </a:rPr>
              <a:t>nufăr</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adăugarea</a:t>
            </a:r>
            <a:r>
              <a:rPr lang="en-US" sz="1600" dirty="0">
                <a:solidFill>
                  <a:schemeClr val="tx1"/>
                </a:solidFill>
              </a:rPr>
              <a:t> </a:t>
            </a:r>
            <a:r>
              <a:rPr lang="en-US" sz="1600" dirty="0" err="1">
                <a:solidFill>
                  <a:schemeClr val="tx1"/>
                </a:solidFill>
              </a:rPr>
              <a:t>altor</a:t>
            </a:r>
            <a:r>
              <a:rPr lang="en-US" sz="1600" dirty="0">
                <a:solidFill>
                  <a:schemeClr val="tx1"/>
                </a:solidFill>
              </a:rPr>
              <a:t> </a:t>
            </a:r>
            <a:r>
              <a:rPr lang="en-US" sz="1600" dirty="0" err="1">
                <a:solidFill>
                  <a:schemeClr val="tx1"/>
                </a:solidFill>
              </a:rPr>
              <a:t>elemente</a:t>
            </a:r>
            <a:r>
              <a:rPr lang="en-US" sz="1600" dirty="0">
                <a:solidFill>
                  <a:schemeClr val="tx1"/>
                </a:solidFill>
              </a:rPr>
              <a:t> </a:t>
            </a:r>
            <a:r>
              <a:rPr lang="en-US" sz="1600" dirty="0" err="1">
                <a:solidFill>
                  <a:schemeClr val="tx1"/>
                </a:solidFill>
              </a:rPr>
              <a:t>până</a:t>
            </a:r>
            <a:r>
              <a:rPr lang="en-US" sz="1600" dirty="0">
                <a:solidFill>
                  <a:schemeClr val="tx1"/>
                </a:solidFill>
              </a:rPr>
              <a:t> </a:t>
            </a:r>
            <a:r>
              <a:rPr lang="en-US" sz="1600" dirty="0" err="1">
                <a:solidFill>
                  <a:schemeClr val="tx1"/>
                </a:solidFill>
              </a:rPr>
              <a:t>când</a:t>
            </a:r>
            <a:r>
              <a:rPr lang="en-US" sz="1600" dirty="0">
                <a:solidFill>
                  <a:schemeClr val="tx1"/>
                </a:solidFill>
              </a:rPr>
              <a:t> se </a:t>
            </a:r>
            <a:r>
              <a:rPr lang="en-US" sz="1600" dirty="0" err="1">
                <a:solidFill>
                  <a:schemeClr val="tx1"/>
                </a:solidFill>
              </a:rPr>
              <a:t>ajunge</a:t>
            </a:r>
            <a:r>
              <a:rPr lang="en-US" sz="1600" dirty="0">
                <a:solidFill>
                  <a:schemeClr val="tx1"/>
                </a:solidFill>
              </a:rPr>
              <a:t> la </a:t>
            </a:r>
            <a:r>
              <a:rPr lang="en-US" sz="1600" dirty="0" err="1">
                <a:solidFill>
                  <a:schemeClr val="tx1"/>
                </a:solidFill>
              </a:rPr>
              <a:t>copilul</a:t>
            </a:r>
            <a:r>
              <a:rPr lang="en-US" sz="1600" dirty="0">
                <a:solidFill>
                  <a:schemeClr val="tx1"/>
                </a:solidFill>
              </a:rPr>
              <a:t> care a ales </a:t>
            </a:r>
            <a:r>
              <a:rPr lang="en-US" sz="1600" dirty="0" err="1">
                <a:solidFill>
                  <a:schemeClr val="tx1"/>
                </a:solidFill>
              </a:rPr>
              <a:t>iniţial</a:t>
            </a:r>
            <a:r>
              <a:rPr lang="en-US" sz="1600" dirty="0">
                <a:solidFill>
                  <a:schemeClr val="tx1"/>
                </a:solidFill>
              </a:rPr>
              <a:t> </a:t>
            </a:r>
            <a:r>
              <a:rPr lang="en-US" sz="1600" dirty="0" err="1">
                <a:solidFill>
                  <a:schemeClr val="tx1"/>
                </a:solidFill>
              </a:rPr>
              <a:t>culoarea</a:t>
            </a:r>
            <a:r>
              <a:rPr lang="en-US" sz="1600" dirty="0">
                <a:solidFill>
                  <a:schemeClr val="tx1"/>
                </a:solidFill>
              </a:rPr>
              <a:t>. </a:t>
            </a:r>
            <a:br>
              <a:rPr lang="en-US" sz="1600" dirty="0">
                <a:solidFill>
                  <a:schemeClr val="tx1"/>
                </a:solidFill>
              </a:rPr>
            </a:br>
            <a:r>
              <a:rPr lang="en-US" sz="1600" dirty="0">
                <a:solidFill>
                  <a:schemeClr val="tx1"/>
                </a:solidFill>
              </a:rPr>
              <a:t> La </a:t>
            </a:r>
            <a:r>
              <a:rPr lang="en-US" sz="1600" dirty="0" err="1">
                <a:solidFill>
                  <a:schemeClr val="tx1"/>
                </a:solidFill>
              </a:rPr>
              <a:t>finalul</a:t>
            </a:r>
            <a:r>
              <a:rPr lang="en-US" sz="1600" dirty="0">
                <a:solidFill>
                  <a:schemeClr val="tx1"/>
                </a:solidFill>
              </a:rPr>
              <a:t> </a:t>
            </a:r>
            <a:r>
              <a:rPr lang="en-US" sz="1600" dirty="0" err="1">
                <a:solidFill>
                  <a:schemeClr val="tx1"/>
                </a:solidFill>
              </a:rPr>
              <a:t>activităţii</a:t>
            </a:r>
            <a:r>
              <a:rPr lang="en-US" sz="1600" dirty="0">
                <a:solidFill>
                  <a:schemeClr val="tx1"/>
                </a:solidFill>
              </a:rPr>
              <a:t> se face </a:t>
            </a:r>
            <a:r>
              <a:rPr lang="en-US" sz="1600" dirty="0" err="1">
                <a:solidFill>
                  <a:schemeClr val="tx1"/>
                </a:solidFill>
              </a:rPr>
              <a:t>evaluarea</a:t>
            </a:r>
            <a:r>
              <a:rPr lang="en-US" sz="1600" dirty="0">
                <a:solidFill>
                  <a:schemeClr val="tx1"/>
                </a:solidFill>
              </a:rPr>
              <a:t> </a:t>
            </a:r>
            <a:r>
              <a:rPr lang="en-US" sz="1600" dirty="0" err="1">
                <a:solidFill>
                  <a:schemeClr val="tx1"/>
                </a:solidFill>
              </a:rPr>
              <a:t>fiecărei</a:t>
            </a:r>
            <a:r>
              <a:rPr lang="en-US" sz="1600" dirty="0">
                <a:solidFill>
                  <a:schemeClr val="tx1"/>
                </a:solidFill>
              </a:rPr>
              <a:t> </a:t>
            </a:r>
            <a:r>
              <a:rPr lang="en-US" sz="1600" dirty="0" err="1">
                <a:solidFill>
                  <a:schemeClr val="tx1"/>
                </a:solidFill>
              </a:rPr>
              <a:t>lucrări</a:t>
            </a:r>
            <a:r>
              <a:rPr lang="en-US" sz="1600" dirty="0">
                <a:solidFill>
                  <a:schemeClr val="tx1"/>
                </a:solidFill>
              </a:rPr>
              <a:t>. Se </a:t>
            </a:r>
            <a:r>
              <a:rPr lang="en-US" sz="1600" dirty="0" err="1">
                <a:solidFill>
                  <a:schemeClr val="tx1"/>
                </a:solidFill>
              </a:rPr>
              <a:t>centralizează</a:t>
            </a:r>
            <a:r>
              <a:rPr lang="en-US" sz="1600" dirty="0">
                <a:solidFill>
                  <a:schemeClr val="tx1"/>
                </a:solidFill>
              </a:rPr>
              <a:t> </a:t>
            </a:r>
            <a:r>
              <a:rPr lang="en-US" sz="1600" dirty="0" err="1">
                <a:solidFill>
                  <a:schemeClr val="tx1"/>
                </a:solidFill>
              </a:rPr>
              <a:t>elementele</a:t>
            </a:r>
            <a:r>
              <a:rPr lang="en-US" sz="1600" dirty="0">
                <a:solidFill>
                  <a:schemeClr val="tx1"/>
                </a:solidFill>
              </a:rPr>
              <a:t> </a:t>
            </a:r>
            <a:r>
              <a:rPr lang="en-US" sz="1600" dirty="0" err="1">
                <a:solidFill>
                  <a:schemeClr val="tx1"/>
                </a:solidFill>
              </a:rPr>
              <a:t>pentru</a:t>
            </a:r>
            <a:r>
              <a:rPr lang="en-US" sz="1600" dirty="0">
                <a:solidFill>
                  <a:schemeClr val="tx1"/>
                </a:solidFill>
              </a:rPr>
              <a:t> a se </a:t>
            </a:r>
            <a:r>
              <a:rPr lang="en-US" sz="1600" dirty="0" err="1">
                <a:solidFill>
                  <a:schemeClr val="tx1"/>
                </a:solidFill>
              </a:rPr>
              <a:t>vedea</a:t>
            </a:r>
            <a:r>
              <a:rPr lang="en-US" sz="1600" dirty="0">
                <a:solidFill>
                  <a:schemeClr val="tx1"/>
                </a:solidFill>
              </a:rPr>
              <a:t> </a:t>
            </a:r>
            <a:r>
              <a:rPr lang="en-US" sz="1600" dirty="0" err="1">
                <a:solidFill>
                  <a:schemeClr val="tx1"/>
                </a:solidFill>
              </a:rPr>
              <a:t>dacă</a:t>
            </a:r>
            <a:r>
              <a:rPr lang="en-US" sz="1600" dirty="0">
                <a:solidFill>
                  <a:schemeClr val="tx1"/>
                </a:solidFill>
              </a:rPr>
              <a:t> sunt </a:t>
            </a:r>
            <a:r>
              <a:rPr lang="en-US" sz="1600" dirty="0" err="1">
                <a:solidFill>
                  <a:schemeClr val="tx1"/>
                </a:solidFill>
              </a:rPr>
              <a:t>în</a:t>
            </a:r>
            <a:r>
              <a:rPr lang="en-US" sz="1600" dirty="0">
                <a:solidFill>
                  <a:schemeClr val="tx1"/>
                </a:solidFill>
              </a:rPr>
              <a:t> </a:t>
            </a:r>
            <a:r>
              <a:rPr lang="en-US" sz="1600" dirty="0" err="1">
                <a:solidFill>
                  <a:schemeClr val="tx1"/>
                </a:solidFill>
              </a:rPr>
              <a:t>concordanţă</a:t>
            </a:r>
            <a:r>
              <a:rPr lang="en-US" sz="1600" dirty="0">
                <a:solidFill>
                  <a:schemeClr val="tx1"/>
                </a:solidFill>
              </a:rPr>
              <a:t> cu </a:t>
            </a:r>
            <a:r>
              <a:rPr lang="en-US" sz="1600" dirty="0" err="1">
                <a:solidFill>
                  <a:schemeClr val="tx1"/>
                </a:solidFill>
              </a:rPr>
              <a:t>tema</a:t>
            </a:r>
            <a:r>
              <a:rPr lang="en-US" sz="1600" dirty="0">
                <a:solidFill>
                  <a:schemeClr val="tx1"/>
                </a:solidFill>
              </a:rPr>
              <a:t> </a:t>
            </a:r>
            <a:r>
              <a:rPr lang="en-US" sz="1600" dirty="0" err="1">
                <a:solidFill>
                  <a:schemeClr val="tx1"/>
                </a:solidFill>
              </a:rPr>
              <a:t>aleasă</a:t>
            </a:r>
            <a:r>
              <a:rPr lang="en-US" sz="1600" dirty="0">
                <a:solidFill>
                  <a:schemeClr val="tx1"/>
                </a:solidFill>
              </a:rPr>
              <a:t> </a:t>
            </a:r>
            <a:r>
              <a:rPr lang="en-US" sz="1600" dirty="0" err="1">
                <a:solidFill>
                  <a:schemeClr val="tx1"/>
                </a:solidFill>
              </a:rPr>
              <a:t>şi</a:t>
            </a:r>
            <a:r>
              <a:rPr lang="en-US" sz="1600" dirty="0">
                <a:solidFill>
                  <a:schemeClr val="tx1"/>
                </a:solidFill>
              </a:rPr>
              <a:t> </a:t>
            </a:r>
            <a:r>
              <a:rPr lang="en-US" sz="1600" dirty="0" err="1">
                <a:solidFill>
                  <a:schemeClr val="tx1"/>
                </a:solidFill>
              </a:rPr>
              <a:t>culoarea</a:t>
            </a:r>
            <a:r>
              <a:rPr lang="en-US" sz="1600" dirty="0">
                <a:solidFill>
                  <a:schemeClr val="tx1"/>
                </a:solidFill>
              </a:rPr>
              <a:t> </a:t>
            </a:r>
            <a:r>
              <a:rPr lang="en-US" sz="1600" dirty="0" err="1">
                <a:solidFill>
                  <a:schemeClr val="tx1"/>
                </a:solidFill>
              </a:rPr>
              <a:t>potrivită</a:t>
            </a:r>
            <a:r>
              <a:rPr lang="en-US" sz="1600" dirty="0">
                <a:solidFill>
                  <a:schemeClr val="tx1"/>
                </a:solidFill>
              </a:rPr>
              <a:t>. </a:t>
            </a:r>
            <a:r>
              <a:rPr lang="en-US" sz="1600" dirty="0" err="1">
                <a:solidFill>
                  <a:schemeClr val="tx1"/>
                </a:solidFill>
              </a:rPr>
              <a:t>Petalele</a:t>
            </a:r>
            <a:r>
              <a:rPr lang="en-US" sz="1600" dirty="0">
                <a:solidFill>
                  <a:schemeClr val="tx1"/>
                </a:solidFill>
              </a:rPr>
              <a:t> de </a:t>
            </a:r>
            <a:r>
              <a:rPr lang="en-US" sz="1600" dirty="0" err="1">
                <a:solidFill>
                  <a:schemeClr val="tx1"/>
                </a:solidFill>
              </a:rPr>
              <a:t>nufăr</a:t>
            </a:r>
            <a:r>
              <a:rPr lang="en-US" sz="1600" dirty="0">
                <a:solidFill>
                  <a:schemeClr val="tx1"/>
                </a:solidFill>
              </a:rPr>
              <a:t> </a:t>
            </a:r>
            <a:r>
              <a:rPr lang="en-US" sz="1600" dirty="0" err="1">
                <a:solidFill>
                  <a:schemeClr val="tx1"/>
                </a:solidFill>
              </a:rPr>
              <a:t>vor</a:t>
            </a:r>
            <a:r>
              <a:rPr lang="en-US" sz="1600" dirty="0">
                <a:solidFill>
                  <a:schemeClr val="tx1"/>
                </a:solidFill>
              </a:rPr>
              <a:t> fi </a:t>
            </a:r>
            <a:r>
              <a:rPr lang="en-US" sz="1600" dirty="0" err="1">
                <a:solidFill>
                  <a:schemeClr val="tx1"/>
                </a:solidFill>
              </a:rPr>
              <a:t>aşezate</a:t>
            </a:r>
            <a:r>
              <a:rPr lang="en-US" sz="1600" dirty="0">
                <a:solidFill>
                  <a:schemeClr val="tx1"/>
                </a:solidFill>
              </a:rPr>
              <a:t> pe un </a:t>
            </a:r>
            <a:r>
              <a:rPr lang="en-US" sz="1600" dirty="0" err="1">
                <a:solidFill>
                  <a:schemeClr val="tx1"/>
                </a:solidFill>
              </a:rPr>
              <a:t>panou</a:t>
            </a:r>
            <a:r>
              <a:rPr lang="en-US" sz="1600" dirty="0">
                <a:solidFill>
                  <a:schemeClr val="tx1"/>
                </a:solidFill>
              </a:rPr>
              <a:t> </a:t>
            </a:r>
            <a:r>
              <a:rPr lang="en-US" sz="1600" dirty="0" err="1">
                <a:solidFill>
                  <a:schemeClr val="tx1"/>
                </a:solidFill>
              </a:rPr>
              <a:t>constituind</a:t>
            </a:r>
            <a:r>
              <a:rPr lang="en-US" sz="1600" dirty="0">
                <a:solidFill>
                  <a:schemeClr val="tx1"/>
                </a:solidFill>
              </a:rPr>
              <a:t> </a:t>
            </a:r>
            <a:r>
              <a:rPr lang="en-US" sz="1600" dirty="0" err="1">
                <a:solidFill>
                  <a:schemeClr val="tx1"/>
                </a:solidFill>
              </a:rPr>
              <a:t>rochiţa</a:t>
            </a:r>
            <a:r>
              <a:rPr lang="en-US" sz="1600" dirty="0">
                <a:solidFill>
                  <a:schemeClr val="tx1"/>
                </a:solidFill>
              </a:rPr>
              <a:t> </a:t>
            </a:r>
            <a:r>
              <a:rPr lang="en-US" sz="1600" dirty="0" err="1">
                <a:solidFill>
                  <a:schemeClr val="tx1"/>
                </a:solidFill>
              </a:rPr>
              <a:t>Zânei</a:t>
            </a:r>
            <a:r>
              <a:rPr lang="en-US" sz="1600" dirty="0">
                <a:solidFill>
                  <a:schemeClr val="tx1"/>
                </a:solidFill>
              </a:rPr>
              <a:t> </a:t>
            </a:r>
            <a:r>
              <a:rPr lang="en-US" sz="1600" dirty="0" err="1">
                <a:solidFill>
                  <a:schemeClr val="tx1"/>
                </a:solidFill>
              </a:rPr>
              <a:t>Primăvara</a:t>
            </a:r>
            <a:r>
              <a:rPr lang="en-US" sz="1600" dirty="0"/>
              <a:t>.</a:t>
            </a:r>
            <a:endParaRPr lang="en-US" sz="1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9379E742-238F-47B1-AB6F-CA3FFA0B9426}"/>
              </a:ext>
            </a:extLst>
          </p:cNvPr>
          <p:cNvPicPr>
            <a:picLocks noChangeAspect="1"/>
          </p:cNvPicPr>
          <p:nvPr/>
        </p:nvPicPr>
        <p:blipFill>
          <a:blip r:embed="rId2"/>
          <a:stretch>
            <a:fillRect/>
          </a:stretch>
        </p:blipFill>
        <p:spPr>
          <a:xfrm>
            <a:off x="0" y="0"/>
            <a:ext cx="6980952" cy="628571"/>
          </a:xfrm>
          <a:prstGeom prst="rect">
            <a:avLst/>
          </a:prstGeom>
        </p:spPr>
      </p:pic>
      <p:pic>
        <p:nvPicPr>
          <p:cNvPr id="5" name="Picture 4">
            <a:extLst>
              <a:ext uri="{FF2B5EF4-FFF2-40B4-BE49-F238E27FC236}">
                <a16:creationId xmlns="" xmlns:a16="http://schemas.microsoft.com/office/drawing/2014/main" id="{0C961CCE-DEFA-4056-B3DB-1341ADCE9931}"/>
              </a:ext>
            </a:extLst>
          </p:cNvPr>
          <p:cNvPicPr>
            <a:picLocks noChangeAspect="1"/>
          </p:cNvPicPr>
          <p:nvPr/>
        </p:nvPicPr>
        <p:blipFill>
          <a:blip r:embed="rId2"/>
          <a:stretch>
            <a:fillRect/>
          </a:stretch>
        </p:blipFill>
        <p:spPr>
          <a:xfrm>
            <a:off x="5390535" y="-1"/>
            <a:ext cx="6801465" cy="628571"/>
          </a:xfrm>
          <a:prstGeom prst="rect">
            <a:avLst/>
          </a:prstGeom>
        </p:spPr>
      </p:pic>
    </p:spTree>
    <p:extLst>
      <p:ext uri="{BB962C8B-B14F-4D97-AF65-F5344CB8AC3E}">
        <p14:creationId xmlns="" xmlns:p14="http://schemas.microsoft.com/office/powerpoint/2010/main" val="1441387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6FC236-EC03-4CA0-8FF7-9216AA2D51AA}"/>
              </a:ext>
            </a:extLst>
          </p:cNvPr>
          <p:cNvSpPr>
            <a:spLocks noGrp="1"/>
          </p:cNvSpPr>
          <p:nvPr>
            <p:ph type="ctrTitle"/>
          </p:nvPr>
        </p:nvSpPr>
        <p:spPr>
          <a:xfrm>
            <a:off x="1507067" y="2404534"/>
            <a:ext cx="6656272" cy="1646302"/>
          </a:xfrm>
        </p:spPr>
        <p:txBody>
          <a:bodyPr/>
          <a:lstStyle/>
          <a:p>
            <a:r>
              <a:rPr lang="ro-RO" dirty="0"/>
              <a:t/>
            </a:r>
            <a:br>
              <a:rPr lang="ro-RO" dirty="0"/>
            </a:br>
            <a:r>
              <a:rPr lang="ro-RO" dirty="0"/>
              <a:t/>
            </a:r>
            <a:br>
              <a:rPr lang="ro-RO" dirty="0"/>
            </a:br>
            <a:r>
              <a:rPr lang="ro-RO" sz="6600" dirty="0"/>
              <a:t>VĂ MULTUMESC!</a:t>
            </a:r>
            <a:endParaRPr lang="en-US" sz="6600" dirty="0"/>
          </a:p>
        </p:txBody>
      </p:sp>
      <p:sp>
        <p:nvSpPr>
          <p:cNvPr id="3" name="Subtitle 2">
            <a:extLst>
              <a:ext uri="{FF2B5EF4-FFF2-40B4-BE49-F238E27FC236}">
                <a16:creationId xmlns="" xmlns:a16="http://schemas.microsoft.com/office/drawing/2014/main" id="{24F7B2E7-4C36-4E12-A59D-AFA0CB7574F5}"/>
              </a:ext>
            </a:extLst>
          </p:cNvPr>
          <p:cNvSpPr>
            <a:spLocks noGrp="1"/>
          </p:cNvSpPr>
          <p:nvPr>
            <p:ph type="subTitle" idx="1"/>
          </p:nvPr>
        </p:nvSpPr>
        <p:spPr/>
        <p:txBody>
          <a:bodyPr/>
          <a:lstStyle/>
          <a:p>
            <a:endParaRPr lang="en-US"/>
          </a:p>
        </p:txBody>
      </p:sp>
      <p:pic>
        <p:nvPicPr>
          <p:cNvPr id="4" name="Picture 3">
            <a:extLst>
              <a:ext uri="{FF2B5EF4-FFF2-40B4-BE49-F238E27FC236}">
                <a16:creationId xmlns="" xmlns:a16="http://schemas.microsoft.com/office/drawing/2014/main" id="{2B84B2F9-FE5D-4CD5-BCA9-1757B95FD866}"/>
              </a:ext>
            </a:extLst>
          </p:cNvPr>
          <p:cNvPicPr>
            <a:picLocks noChangeAspect="1"/>
          </p:cNvPicPr>
          <p:nvPr/>
        </p:nvPicPr>
        <p:blipFill>
          <a:blip r:embed="rId2"/>
          <a:stretch>
            <a:fillRect/>
          </a:stretch>
        </p:blipFill>
        <p:spPr>
          <a:xfrm>
            <a:off x="0" y="0"/>
            <a:ext cx="6980952" cy="628571"/>
          </a:xfrm>
          <a:prstGeom prst="rect">
            <a:avLst/>
          </a:prstGeom>
        </p:spPr>
      </p:pic>
      <p:pic>
        <p:nvPicPr>
          <p:cNvPr id="5" name="Picture 4">
            <a:extLst>
              <a:ext uri="{FF2B5EF4-FFF2-40B4-BE49-F238E27FC236}">
                <a16:creationId xmlns="" xmlns:a16="http://schemas.microsoft.com/office/drawing/2014/main" id="{5003B0A4-35EC-4033-8E6D-8B3BCAE7D126}"/>
              </a:ext>
            </a:extLst>
          </p:cNvPr>
          <p:cNvPicPr>
            <a:picLocks noChangeAspect="1"/>
          </p:cNvPicPr>
          <p:nvPr/>
        </p:nvPicPr>
        <p:blipFill>
          <a:blip r:embed="rId2"/>
          <a:stretch>
            <a:fillRect/>
          </a:stretch>
        </p:blipFill>
        <p:spPr>
          <a:xfrm>
            <a:off x="5211048" y="-1"/>
            <a:ext cx="6980952" cy="628571"/>
          </a:xfrm>
          <a:prstGeom prst="rect">
            <a:avLst/>
          </a:prstGeom>
        </p:spPr>
      </p:pic>
    </p:spTree>
    <p:extLst>
      <p:ext uri="{BB962C8B-B14F-4D97-AF65-F5344CB8AC3E}">
        <p14:creationId xmlns="" xmlns:p14="http://schemas.microsoft.com/office/powerpoint/2010/main" val="102224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26635B-84B4-4B69-8F67-6C8062DE66F4}"/>
              </a:ext>
            </a:extLst>
          </p:cNvPr>
          <p:cNvSpPr>
            <a:spLocks noGrp="1"/>
          </p:cNvSpPr>
          <p:nvPr>
            <p:ph type="ctrTitle"/>
          </p:nvPr>
        </p:nvSpPr>
        <p:spPr>
          <a:xfrm>
            <a:off x="1507066" y="1912903"/>
            <a:ext cx="9097243" cy="2358845"/>
          </a:xfrm>
        </p:spPr>
        <p:txBody>
          <a:bodyPr/>
          <a:lstStyle/>
          <a:p>
            <a:r>
              <a:rPr lang="ro-RO" sz="1800" dirty="0">
                <a:solidFill>
                  <a:srgbClr val="2B3922"/>
                </a:solidFill>
              </a:rPr>
              <a:t/>
            </a:r>
            <a:br>
              <a:rPr lang="ro-RO" sz="1800" dirty="0">
                <a:solidFill>
                  <a:srgbClr val="2B3922"/>
                </a:solidFill>
              </a:rPr>
            </a:br>
            <a:r>
              <a:rPr lang="ro-RO" sz="1800" dirty="0">
                <a:solidFill>
                  <a:srgbClr val="2B3922"/>
                </a:solidFill>
              </a:rPr>
              <a:t/>
            </a:r>
            <a:br>
              <a:rPr lang="ro-RO" sz="1800" dirty="0">
                <a:solidFill>
                  <a:srgbClr val="2B3922"/>
                </a:solidFill>
              </a:rPr>
            </a:br>
            <a:r>
              <a:rPr lang="ro-RO" sz="2400" dirty="0">
                <a:solidFill>
                  <a:srgbClr val="2B3922"/>
                </a:solidFill>
              </a:rPr>
              <a:t>APLICAȚII ÎN ACTIVITĂȚILE DE  LA GRĂDINIȚĂ</a:t>
            </a:r>
            <a:endParaRPr lang="en-US" sz="2400" dirty="0">
              <a:solidFill>
                <a:srgbClr val="2B3922"/>
              </a:solidFill>
            </a:endParaRPr>
          </a:p>
        </p:txBody>
      </p:sp>
      <p:sp>
        <p:nvSpPr>
          <p:cNvPr id="3" name="Subtitle 2">
            <a:extLst>
              <a:ext uri="{FF2B5EF4-FFF2-40B4-BE49-F238E27FC236}">
                <a16:creationId xmlns="" xmlns:a16="http://schemas.microsoft.com/office/drawing/2014/main" id="{D21E941E-88E0-40C5-A2A0-ECEFCFC68706}"/>
              </a:ext>
            </a:extLst>
          </p:cNvPr>
          <p:cNvSpPr>
            <a:spLocks noGrp="1"/>
          </p:cNvSpPr>
          <p:nvPr>
            <p:ph type="subTitle" idx="1"/>
          </p:nvPr>
        </p:nvSpPr>
        <p:spPr>
          <a:xfrm>
            <a:off x="344557" y="4672668"/>
            <a:ext cx="11304104" cy="1516096"/>
          </a:xfrm>
        </p:spPr>
        <p:txBody>
          <a:bodyPr>
            <a:noAutofit/>
          </a:bodyPr>
          <a:lstStyle/>
          <a:p>
            <a:endParaRPr lang="en-US" dirty="0">
              <a:solidFill>
                <a:srgbClr val="2B3922"/>
              </a:solidFill>
            </a:endParaRPr>
          </a:p>
        </p:txBody>
      </p:sp>
      <p:sp>
        <p:nvSpPr>
          <p:cNvPr id="5" name="Rectangle 4">
            <a:extLst>
              <a:ext uri="{FF2B5EF4-FFF2-40B4-BE49-F238E27FC236}">
                <a16:creationId xmlns="" xmlns:a16="http://schemas.microsoft.com/office/drawing/2014/main" id="{99ABF88D-ECEE-43B9-B9B5-CFA18DAA500B}"/>
              </a:ext>
            </a:extLst>
          </p:cNvPr>
          <p:cNvSpPr/>
          <p:nvPr/>
        </p:nvSpPr>
        <p:spPr>
          <a:xfrm>
            <a:off x="2251881" y="2175765"/>
            <a:ext cx="6878471" cy="1107996"/>
          </a:xfrm>
          <a:prstGeom prst="rect">
            <a:avLst/>
          </a:prstGeom>
          <a:noFill/>
        </p:spPr>
        <p:txBody>
          <a:bodyPr wrap="square" lIns="91440" tIns="45720" rIns="91440" bIns="45720">
            <a:spAutoFit/>
          </a:bodyPr>
          <a:lstStyle/>
          <a:p>
            <a:pPr algn="ctr"/>
            <a:r>
              <a:rPr lang="ro-RO" sz="6600" b="1" cap="none" spc="0" dirty="0">
                <a:ln w="22225">
                  <a:solidFill>
                    <a:schemeClr val="accent2"/>
                  </a:solidFill>
                  <a:prstDash val="solid"/>
                </a:ln>
                <a:solidFill>
                  <a:schemeClr val="accent2">
                    <a:lumMod val="40000"/>
                    <a:lumOff val="60000"/>
                  </a:schemeClr>
                </a:solidFill>
                <a:effectLst/>
              </a:rPr>
              <a:t>METODA LOTUS                   </a:t>
            </a:r>
            <a:endParaRPr lang="en-US" sz="6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 xmlns:p14="http://schemas.microsoft.com/office/powerpoint/2010/main" val="2991969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8C097A-D80D-48AB-80D5-BD15A71DA215}"/>
              </a:ext>
            </a:extLst>
          </p:cNvPr>
          <p:cNvSpPr>
            <a:spLocks noGrp="1"/>
          </p:cNvSpPr>
          <p:nvPr>
            <p:ph type="title"/>
          </p:nvPr>
        </p:nvSpPr>
        <p:spPr>
          <a:xfrm>
            <a:off x="61269" y="708992"/>
            <a:ext cx="6326279" cy="2894074"/>
          </a:xfrm>
        </p:spPr>
        <p:txBody>
          <a:bodyPr>
            <a:normAutofit fontScale="90000"/>
          </a:bodyPr>
          <a:lstStyle/>
          <a:p>
            <a:r>
              <a:rPr lang="ro-RO" sz="2800" dirty="0"/>
              <a:t>Constructivismul </a:t>
            </a:r>
            <a:r>
              <a:rPr lang="en-US" sz="1800" b="1" i="1" dirty="0" err="1">
                <a:solidFill>
                  <a:schemeClr val="tx1"/>
                </a:solidFill>
              </a:rPr>
              <a:t>este</a:t>
            </a:r>
            <a:r>
              <a:rPr lang="en-US" sz="1800" b="1" i="1" dirty="0">
                <a:solidFill>
                  <a:schemeClr val="tx1"/>
                </a:solidFill>
              </a:rPr>
              <a:t> o </a:t>
            </a:r>
            <a:r>
              <a:rPr lang="en-US" sz="1800" b="1" i="1" dirty="0" err="1">
                <a:solidFill>
                  <a:schemeClr val="tx1"/>
                </a:solidFill>
              </a:rPr>
              <a:t>teorie</a:t>
            </a:r>
            <a:r>
              <a:rPr lang="en-US" sz="1800" b="1" i="1" dirty="0">
                <a:solidFill>
                  <a:schemeClr val="tx1"/>
                </a:solidFill>
              </a:rPr>
              <a:t> care </a:t>
            </a:r>
            <a:r>
              <a:rPr lang="en-US" sz="1800" b="1" i="1" dirty="0" err="1">
                <a:solidFill>
                  <a:schemeClr val="tx1"/>
                </a:solidFill>
              </a:rPr>
              <a:t>afirmă</a:t>
            </a:r>
            <a:r>
              <a:rPr lang="en-US" sz="1800" b="1" i="1" dirty="0">
                <a:solidFill>
                  <a:schemeClr val="tx1"/>
                </a:solidFill>
              </a:rPr>
              <a:t> </a:t>
            </a:r>
            <a:r>
              <a:rPr lang="en-US" sz="1800" b="1" i="1" dirty="0" err="1">
                <a:solidFill>
                  <a:schemeClr val="tx1"/>
                </a:solidFill>
              </a:rPr>
              <a:t>că</a:t>
            </a:r>
            <a:r>
              <a:rPr lang="en-US" sz="1800" b="1" i="1" dirty="0">
                <a:solidFill>
                  <a:schemeClr val="tx1"/>
                </a:solidFill>
              </a:rPr>
              <a:t> </a:t>
            </a:r>
            <a:r>
              <a:rPr lang="en-US" sz="1800" b="1" i="1" dirty="0" err="1">
                <a:solidFill>
                  <a:schemeClr val="tx1"/>
                </a:solidFill>
              </a:rPr>
              <a:t>învățarea</a:t>
            </a:r>
            <a:r>
              <a:rPr lang="en-US" sz="1800" b="1" i="1" dirty="0">
                <a:solidFill>
                  <a:schemeClr val="tx1"/>
                </a:solidFill>
              </a:rPr>
              <a:t> </a:t>
            </a:r>
            <a:r>
              <a:rPr lang="en-US" sz="1800" b="1" i="1" dirty="0" err="1">
                <a:solidFill>
                  <a:schemeClr val="tx1"/>
                </a:solidFill>
              </a:rPr>
              <a:t>devine</a:t>
            </a:r>
            <a:r>
              <a:rPr lang="en-US" sz="1800" b="1" i="1" dirty="0">
                <a:solidFill>
                  <a:schemeClr val="tx1"/>
                </a:solidFill>
              </a:rPr>
              <a:t> </a:t>
            </a:r>
            <a:r>
              <a:rPr lang="en-US" sz="1800" b="1" i="1" dirty="0" err="1">
                <a:solidFill>
                  <a:schemeClr val="tx1"/>
                </a:solidFill>
              </a:rPr>
              <a:t>mai</a:t>
            </a:r>
            <a:r>
              <a:rPr lang="en-US" sz="1800" b="1" i="1" dirty="0">
                <a:solidFill>
                  <a:schemeClr val="tx1"/>
                </a:solidFill>
              </a:rPr>
              <a:t> </a:t>
            </a:r>
            <a:r>
              <a:rPr lang="en-US" sz="1800" b="1" i="1" dirty="0" err="1">
                <a:solidFill>
                  <a:schemeClr val="tx1"/>
                </a:solidFill>
              </a:rPr>
              <a:t>eficace</a:t>
            </a:r>
            <a:r>
              <a:rPr lang="en-US" sz="1800" b="1" i="1" dirty="0">
                <a:solidFill>
                  <a:schemeClr val="tx1"/>
                </a:solidFill>
              </a:rPr>
              <a:t> </a:t>
            </a:r>
            <a:r>
              <a:rPr lang="en-US" sz="1800" b="1" i="1" dirty="0" err="1">
                <a:solidFill>
                  <a:schemeClr val="tx1"/>
                </a:solidFill>
              </a:rPr>
              <a:t>atunci</a:t>
            </a:r>
            <a:r>
              <a:rPr lang="en-US" sz="1800" b="1" i="1" dirty="0">
                <a:solidFill>
                  <a:schemeClr val="tx1"/>
                </a:solidFill>
              </a:rPr>
              <a:t> </a:t>
            </a:r>
            <a:r>
              <a:rPr lang="en-US" sz="1800" b="1" i="1" dirty="0" err="1">
                <a:solidFill>
                  <a:schemeClr val="tx1"/>
                </a:solidFill>
              </a:rPr>
              <a:t>când</a:t>
            </a:r>
            <a:r>
              <a:rPr lang="en-US" sz="1800" b="1" i="1" dirty="0">
                <a:solidFill>
                  <a:schemeClr val="tx1"/>
                </a:solidFill>
              </a:rPr>
              <a:t> </a:t>
            </a:r>
            <a:r>
              <a:rPr lang="en-US" sz="1800" b="1" i="1" dirty="0" err="1">
                <a:solidFill>
                  <a:schemeClr val="tx1"/>
                </a:solidFill>
              </a:rPr>
              <a:t>elevul</a:t>
            </a:r>
            <a:r>
              <a:rPr lang="en-US" sz="1800" b="1" i="1" dirty="0">
                <a:solidFill>
                  <a:schemeClr val="tx1"/>
                </a:solidFill>
              </a:rPr>
              <a:t> </a:t>
            </a:r>
            <a:r>
              <a:rPr lang="en-US" sz="1800" b="1" i="1" dirty="0" err="1">
                <a:solidFill>
                  <a:schemeClr val="tx1"/>
                </a:solidFill>
              </a:rPr>
              <a:t>construiește</a:t>
            </a:r>
            <a:r>
              <a:rPr lang="en-US" sz="1800" b="1" i="1" dirty="0">
                <a:solidFill>
                  <a:schemeClr val="tx1"/>
                </a:solidFill>
              </a:rPr>
              <a:t> </a:t>
            </a:r>
            <a:r>
              <a:rPr lang="en-US" sz="1800" b="1" i="1" dirty="0" err="1">
                <a:solidFill>
                  <a:schemeClr val="tx1"/>
                </a:solidFill>
              </a:rPr>
              <a:t>ceva</a:t>
            </a:r>
            <a:r>
              <a:rPr lang="en-US" sz="1800" b="1" i="1" dirty="0">
                <a:solidFill>
                  <a:schemeClr val="tx1"/>
                </a:solidFill>
              </a:rPr>
              <a:t> cu </a:t>
            </a:r>
            <a:r>
              <a:rPr lang="en-US" sz="1800" b="1" i="1" dirty="0" err="1">
                <a:solidFill>
                  <a:schemeClr val="tx1"/>
                </a:solidFill>
              </a:rPr>
              <a:t>scopul</a:t>
            </a:r>
            <a:r>
              <a:rPr lang="en-US" sz="1800" b="1" i="1" dirty="0">
                <a:solidFill>
                  <a:schemeClr val="tx1"/>
                </a:solidFill>
              </a:rPr>
              <a:t> de a </a:t>
            </a:r>
            <a:r>
              <a:rPr lang="en-US" sz="1800" b="1" i="1" dirty="0" err="1">
                <a:solidFill>
                  <a:schemeClr val="tx1"/>
                </a:solidFill>
              </a:rPr>
              <a:t>transmite</a:t>
            </a:r>
            <a:r>
              <a:rPr lang="en-US" sz="1800" b="1" i="1" dirty="0">
                <a:solidFill>
                  <a:schemeClr val="tx1"/>
                </a:solidFill>
              </a:rPr>
              <a:t> </a:t>
            </a:r>
            <a:r>
              <a:rPr lang="en-US" sz="1800" b="1" i="1" dirty="0" err="1">
                <a:solidFill>
                  <a:schemeClr val="tx1"/>
                </a:solidFill>
              </a:rPr>
              <a:t>celorlalți</a:t>
            </a:r>
            <a:r>
              <a:rPr lang="en-US" sz="1800" b="1" i="1" dirty="0">
                <a:solidFill>
                  <a:schemeClr val="tx1"/>
                </a:solidFill>
              </a:rPr>
              <a:t> </a:t>
            </a:r>
            <a:r>
              <a:rPr lang="en-US" sz="1800" b="1" i="1" dirty="0" err="1">
                <a:solidFill>
                  <a:schemeClr val="tx1"/>
                </a:solidFill>
              </a:rPr>
              <a:t>și</a:t>
            </a:r>
            <a:r>
              <a:rPr lang="ro-RO" sz="1800" b="1" i="1" dirty="0">
                <a:solidFill>
                  <a:schemeClr val="tx1"/>
                </a:solidFill>
              </a:rPr>
              <a:t/>
            </a:r>
            <a:br>
              <a:rPr lang="ro-RO" sz="1800" b="1" i="1" dirty="0">
                <a:solidFill>
                  <a:schemeClr val="tx1"/>
                </a:solidFill>
              </a:rPr>
            </a:br>
            <a:r>
              <a:rPr lang="en-US" sz="1800" b="1" i="1" dirty="0">
                <a:solidFill>
                  <a:schemeClr val="tx1"/>
                </a:solidFill>
              </a:rPr>
              <a:t> </a:t>
            </a:r>
            <a:r>
              <a:rPr lang="en-US" sz="1800" b="1" i="1" dirty="0" err="1">
                <a:solidFill>
                  <a:schemeClr val="tx1"/>
                </a:solidFill>
              </a:rPr>
              <a:t>pune</a:t>
            </a:r>
            <a:r>
              <a:rPr lang="en-US" sz="1800" b="1" i="1" dirty="0">
                <a:solidFill>
                  <a:schemeClr val="tx1"/>
                </a:solidFill>
              </a:rPr>
              <a:t> </a:t>
            </a:r>
            <a:r>
              <a:rPr lang="en-US" sz="1800" b="1" i="1" dirty="0" err="1">
                <a:solidFill>
                  <a:schemeClr val="tx1"/>
                </a:solidFill>
              </a:rPr>
              <a:t>accentul</a:t>
            </a:r>
            <a:r>
              <a:rPr lang="en-US" sz="1800" b="1" i="1" dirty="0">
                <a:solidFill>
                  <a:schemeClr val="tx1"/>
                </a:solidFill>
              </a:rPr>
              <a:t> pe </a:t>
            </a:r>
            <a:r>
              <a:rPr lang="en-US" sz="1800" b="1" i="1" dirty="0" err="1">
                <a:solidFill>
                  <a:schemeClr val="tx1"/>
                </a:solidFill>
              </a:rPr>
              <a:t>procesele</a:t>
            </a:r>
            <a:r>
              <a:rPr lang="en-US" sz="1800" b="1" i="1" dirty="0">
                <a:solidFill>
                  <a:schemeClr val="tx1"/>
                </a:solidFill>
              </a:rPr>
              <a:t> de </a:t>
            </a:r>
            <a:r>
              <a:rPr lang="en-US" sz="1800" b="1" i="1" dirty="0" err="1">
                <a:solidFill>
                  <a:schemeClr val="tx1"/>
                </a:solidFill>
              </a:rPr>
              <a:t>interpretare</a:t>
            </a:r>
            <a:r>
              <a:rPr lang="ro-RO" sz="1800" b="1" i="1" dirty="0">
                <a:solidFill>
                  <a:schemeClr val="tx1"/>
                </a:solidFill>
              </a:rPr>
              <a:t> a </a:t>
            </a:r>
            <a:r>
              <a:rPr lang="en-US" sz="1800" b="1" i="1" dirty="0" err="1">
                <a:solidFill>
                  <a:schemeClr val="tx1"/>
                </a:solidFill>
              </a:rPr>
              <a:t>stimulilor</a:t>
            </a:r>
            <a:r>
              <a:rPr lang="en-US" sz="1800" b="1" i="1" dirty="0">
                <a:solidFill>
                  <a:schemeClr val="tx1"/>
                </a:solidFill>
              </a:rPr>
              <a:t> care au loc </a:t>
            </a:r>
            <a:r>
              <a:rPr lang="en-US" sz="1800" b="1" i="1" dirty="0" err="1">
                <a:solidFill>
                  <a:schemeClr val="tx1"/>
                </a:solidFill>
              </a:rPr>
              <a:t>în</a:t>
            </a:r>
            <a:r>
              <a:rPr lang="en-US" sz="1800" b="1" i="1" dirty="0">
                <a:solidFill>
                  <a:schemeClr val="tx1"/>
                </a:solidFill>
              </a:rPr>
              <a:t> </a:t>
            </a:r>
            <a:r>
              <a:rPr lang="en-US" sz="1800" b="1" i="1" dirty="0" err="1">
                <a:solidFill>
                  <a:schemeClr val="tx1"/>
                </a:solidFill>
              </a:rPr>
              <a:t>mintea</a:t>
            </a:r>
            <a:r>
              <a:rPr lang="ro-RO" sz="1800" b="1" i="1" dirty="0">
                <a:solidFill>
                  <a:schemeClr val="tx1"/>
                </a:solidFill>
              </a:rPr>
              <a:t> </a:t>
            </a:r>
            <a:r>
              <a:rPr lang="en-US" sz="1800" b="1" i="1" dirty="0" err="1">
                <a:solidFill>
                  <a:schemeClr val="tx1"/>
                </a:solidFill>
              </a:rPr>
              <a:t>elevului</a:t>
            </a:r>
            <a:r>
              <a:rPr lang="en-US" sz="1800" b="1" i="1" dirty="0">
                <a:solidFill>
                  <a:schemeClr val="tx1"/>
                </a:solidFill>
              </a:rPr>
              <a:t>. </a:t>
            </a:r>
            <a:r>
              <a:rPr lang="ro-RO" sz="1800" b="1" i="1" dirty="0">
                <a:solidFill>
                  <a:schemeClr val="tx1"/>
                </a:solidFill>
              </a:rPr>
              <a:t/>
            </a:r>
            <a:br>
              <a:rPr lang="ro-RO" sz="1800" b="1" i="1" dirty="0">
                <a:solidFill>
                  <a:schemeClr val="tx1"/>
                </a:solidFill>
              </a:rPr>
            </a:br>
            <a:r>
              <a:rPr lang="ro-RO" sz="1800" b="1" i="1" dirty="0">
                <a:solidFill>
                  <a:schemeClr val="tx1"/>
                </a:solidFill>
              </a:rPr>
              <a:t>Teoriile cognitiviste afirmă că învățarea eficientă și efectivă depinde de contextul învățării</a:t>
            </a:r>
            <a:r>
              <a:rPr lang="ro-RO" sz="1800" b="1" i="1" dirty="0">
                <a:solidFill>
                  <a:schemeClr val="accent2">
                    <a:lumMod val="50000"/>
                  </a:schemeClr>
                </a:solidFill>
              </a:rPr>
              <a:t>.</a:t>
            </a:r>
            <a:br>
              <a:rPr lang="ro-RO" sz="1800" b="1" i="1" dirty="0">
                <a:solidFill>
                  <a:schemeClr val="accent2">
                    <a:lumMod val="50000"/>
                  </a:schemeClr>
                </a:solidFill>
              </a:rPr>
            </a:br>
            <a:r>
              <a:rPr lang="ro-RO" sz="1800" b="1" i="1" dirty="0">
                <a:solidFill>
                  <a:schemeClr val="tx1"/>
                </a:solidFill>
              </a:rPr>
              <a:t>Învățare este văzută ca un proces activ și social, elevii construindu-și cunoștințele în mod activ prin interacțiunile cu mediul</a:t>
            </a:r>
            <a:endParaRPr lang="en-US" sz="1800" b="1" i="1" dirty="0">
              <a:solidFill>
                <a:schemeClr val="tx1"/>
              </a:solidFill>
            </a:endParaRPr>
          </a:p>
        </p:txBody>
      </p:sp>
      <p:pic>
        <p:nvPicPr>
          <p:cNvPr id="5" name="Content Placeholder 4">
            <a:extLst>
              <a:ext uri="{FF2B5EF4-FFF2-40B4-BE49-F238E27FC236}">
                <a16:creationId xmlns="" xmlns:a16="http://schemas.microsoft.com/office/drawing/2014/main" id="{3F3C63E7-0FA0-4B3F-ACD6-6D2D825A6369}"/>
              </a:ext>
            </a:extLst>
          </p:cNvPr>
          <p:cNvPicPr>
            <a:picLocks noGrp="1" noChangeAspect="1"/>
          </p:cNvPicPr>
          <p:nvPr>
            <p:ph idx="1"/>
          </p:nvPr>
        </p:nvPicPr>
        <p:blipFill>
          <a:blip r:embed="rId2"/>
          <a:stretch>
            <a:fillRect/>
          </a:stretch>
        </p:blipFill>
        <p:spPr>
          <a:xfrm rot="10800000">
            <a:off x="6685263" y="1179442"/>
            <a:ext cx="5489426" cy="5127247"/>
          </a:xfrm>
        </p:spPr>
      </p:pic>
      <p:sp>
        <p:nvSpPr>
          <p:cNvPr id="6" name="Text Placeholder 5">
            <a:extLst>
              <a:ext uri="{FF2B5EF4-FFF2-40B4-BE49-F238E27FC236}">
                <a16:creationId xmlns="" xmlns:a16="http://schemas.microsoft.com/office/drawing/2014/main" id="{E956DA1B-3A25-48ED-AB34-6C2ABD7C15A2}"/>
              </a:ext>
            </a:extLst>
          </p:cNvPr>
          <p:cNvSpPr>
            <a:spLocks noGrp="1"/>
          </p:cNvSpPr>
          <p:nvPr>
            <p:ph type="body" sz="half" idx="2"/>
          </p:nvPr>
        </p:nvSpPr>
        <p:spPr>
          <a:xfrm>
            <a:off x="397565" y="3949147"/>
            <a:ext cx="6453809" cy="2199861"/>
          </a:xfrm>
        </p:spPr>
        <p:txBody>
          <a:bodyPr>
            <a:normAutofit/>
          </a:bodyPr>
          <a:lstStyle/>
          <a:p>
            <a:r>
              <a:rPr lang="ro-RO" sz="1600" b="1" dirty="0"/>
              <a:t>Principalii reprezentanți:</a:t>
            </a:r>
          </a:p>
          <a:p>
            <a:r>
              <a:rPr lang="ro-RO" sz="1600" b="1" i="1" dirty="0">
                <a:solidFill>
                  <a:srgbClr val="FF0000"/>
                </a:solidFill>
              </a:rPr>
              <a:t>*J.Piaget-Teoria psihogenezei și operațiilor intelectuale</a:t>
            </a:r>
          </a:p>
          <a:p>
            <a:r>
              <a:rPr lang="ro-RO" sz="1600" b="1" i="1" dirty="0">
                <a:solidFill>
                  <a:srgbClr val="FF0000"/>
                </a:solidFill>
              </a:rPr>
              <a:t>*J.Bruner-Teoria genetic- cognitivă și structurală</a:t>
            </a:r>
          </a:p>
          <a:p>
            <a:r>
              <a:rPr lang="ro-RO" sz="1600" b="1" i="1" dirty="0">
                <a:solidFill>
                  <a:srgbClr val="FF0000"/>
                </a:solidFill>
              </a:rPr>
              <a:t>*L.S.Vîgotski-Constructivismul social- Zona proximei dezvoltări</a:t>
            </a:r>
          </a:p>
        </p:txBody>
      </p:sp>
      <p:pic>
        <p:nvPicPr>
          <p:cNvPr id="7" name="Picture 6">
            <a:extLst>
              <a:ext uri="{FF2B5EF4-FFF2-40B4-BE49-F238E27FC236}">
                <a16:creationId xmlns="" xmlns:a16="http://schemas.microsoft.com/office/drawing/2014/main" id="{9C28570B-66CD-46D6-A96B-2EE1BE6BB2FE}"/>
              </a:ext>
            </a:extLst>
          </p:cNvPr>
          <p:cNvPicPr>
            <a:picLocks noChangeAspect="1"/>
          </p:cNvPicPr>
          <p:nvPr/>
        </p:nvPicPr>
        <p:blipFill>
          <a:blip r:embed="rId3"/>
          <a:stretch>
            <a:fillRect/>
          </a:stretch>
        </p:blipFill>
        <p:spPr>
          <a:xfrm>
            <a:off x="0" y="0"/>
            <a:ext cx="6980952" cy="628571"/>
          </a:xfrm>
          <a:prstGeom prst="rect">
            <a:avLst/>
          </a:prstGeom>
        </p:spPr>
      </p:pic>
      <p:pic>
        <p:nvPicPr>
          <p:cNvPr id="1026" name="Picture 1" descr="Oferta educaÅ£ionalÄ">
            <a:extLst>
              <a:ext uri="{FF2B5EF4-FFF2-40B4-BE49-F238E27FC236}">
                <a16:creationId xmlns="" xmlns:a16="http://schemas.microsoft.com/office/drawing/2014/main" id="{B54891FB-4C31-413E-8D9D-0E0805CE6F0A}"/>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424902" y="0"/>
            <a:ext cx="6767098" cy="61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12893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16668-1FBA-4534-867A-14765C7C10F9}"/>
              </a:ext>
            </a:extLst>
          </p:cNvPr>
          <p:cNvSpPr>
            <a:spLocks noGrp="1"/>
          </p:cNvSpPr>
          <p:nvPr>
            <p:ph type="title"/>
          </p:nvPr>
        </p:nvSpPr>
        <p:spPr>
          <a:xfrm>
            <a:off x="4572001" y="689112"/>
            <a:ext cx="6980952" cy="2739888"/>
          </a:xfrm>
        </p:spPr>
        <p:txBody>
          <a:bodyPr>
            <a:normAutofit/>
          </a:bodyPr>
          <a:lstStyle/>
          <a:p>
            <a:r>
              <a:rPr lang="ro-RO" sz="1800" b="1" i="1" dirty="0">
                <a:solidFill>
                  <a:schemeClr val="tx1"/>
                </a:solidFill>
              </a:rPr>
              <a:t>	</a:t>
            </a:r>
            <a:r>
              <a:rPr lang="en-GB" sz="1800" b="1" i="1" dirty="0" err="1">
                <a:solidFill>
                  <a:schemeClr val="tx1"/>
                </a:solidFill>
              </a:rPr>
              <a:t>Gândirea</a:t>
            </a:r>
            <a:r>
              <a:rPr lang="en-GB" sz="1800" b="1" i="1" dirty="0">
                <a:solidFill>
                  <a:schemeClr val="tx1"/>
                </a:solidFill>
              </a:rPr>
              <a:t> </a:t>
            </a:r>
            <a:r>
              <a:rPr lang="en-GB" sz="1800" b="1" i="1" dirty="0" err="1">
                <a:solidFill>
                  <a:schemeClr val="tx1"/>
                </a:solidFill>
              </a:rPr>
              <a:t>critică</a:t>
            </a:r>
            <a:r>
              <a:rPr lang="en-GB" sz="1800" i="1" dirty="0">
                <a:solidFill>
                  <a:schemeClr val="tx1"/>
                </a:solidFill>
              </a:rPr>
              <a:t> </a:t>
            </a:r>
            <a:r>
              <a:rPr lang="en-GB" sz="1800" dirty="0" err="1">
                <a:solidFill>
                  <a:schemeClr val="tx1"/>
                </a:solidFill>
              </a:rPr>
              <a:t>este</a:t>
            </a:r>
            <a:r>
              <a:rPr lang="en-GB" sz="1800" dirty="0">
                <a:solidFill>
                  <a:schemeClr val="tx1"/>
                </a:solidFill>
              </a:rPr>
              <a:t> un </a:t>
            </a:r>
            <a:r>
              <a:rPr lang="en-GB" sz="1800" dirty="0" err="1">
                <a:solidFill>
                  <a:schemeClr val="tx1"/>
                </a:solidFill>
              </a:rPr>
              <a:t>proces</a:t>
            </a:r>
            <a:r>
              <a:rPr lang="en-GB" sz="1800" dirty="0">
                <a:solidFill>
                  <a:schemeClr val="tx1"/>
                </a:solidFill>
              </a:rPr>
              <a:t> complex care </a:t>
            </a:r>
            <a:r>
              <a:rPr lang="en-GB" sz="1800" dirty="0" err="1">
                <a:solidFill>
                  <a:schemeClr val="tx1"/>
                </a:solidFill>
              </a:rPr>
              <a:t>începe</a:t>
            </a:r>
            <a:r>
              <a:rPr lang="en-GB" sz="1800" dirty="0">
                <a:solidFill>
                  <a:schemeClr val="tx1"/>
                </a:solidFill>
              </a:rPr>
              <a:t> cu </a:t>
            </a:r>
            <a:r>
              <a:rPr lang="en-GB" sz="1800" dirty="0" err="1">
                <a:solidFill>
                  <a:schemeClr val="tx1"/>
                </a:solidFill>
              </a:rPr>
              <a:t>asimilarea</a:t>
            </a:r>
            <a:r>
              <a:rPr lang="en-GB" sz="1800" dirty="0">
                <a:solidFill>
                  <a:schemeClr val="tx1"/>
                </a:solidFill>
              </a:rPr>
              <a:t> </a:t>
            </a:r>
            <a:r>
              <a:rPr lang="en-GB" sz="1800" dirty="0" err="1">
                <a:solidFill>
                  <a:schemeClr val="tx1"/>
                </a:solidFill>
              </a:rPr>
              <a:t>cunoştinţelor</a:t>
            </a:r>
            <a:r>
              <a:rPr lang="en-GB" sz="1800" dirty="0">
                <a:solidFill>
                  <a:schemeClr val="tx1"/>
                </a:solidFill>
              </a:rPr>
              <a:t>, cu </a:t>
            </a:r>
            <a:r>
              <a:rPr lang="en-GB" sz="1800" dirty="0" err="1">
                <a:solidFill>
                  <a:schemeClr val="tx1"/>
                </a:solidFill>
              </a:rPr>
              <a:t>dobândirea</a:t>
            </a:r>
            <a:r>
              <a:rPr lang="en-GB" sz="1800" dirty="0">
                <a:solidFill>
                  <a:schemeClr val="tx1"/>
                </a:solidFill>
              </a:rPr>
              <a:t> de </a:t>
            </a:r>
            <a:r>
              <a:rPr lang="en-GB" sz="1800" dirty="0" err="1">
                <a:solidFill>
                  <a:schemeClr val="tx1"/>
                </a:solidFill>
              </a:rPr>
              <a:t>operaţii</a:t>
            </a:r>
            <a:r>
              <a:rPr lang="en-GB" sz="1800" dirty="0">
                <a:solidFill>
                  <a:schemeClr val="tx1"/>
                </a:solidFill>
              </a:rPr>
              <a:t> </a:t>
            </a:r>
            <a:r>
              <a:rPr lang="en-GB" sz="1800" dirty="0" err="1">
                <a:solidFill>
                  <a:schemeClr val="tx1"/>
                </a:solidFill>
              </a:rPr>
              <a:t>şi</a:t>
            </a:r>
            <a:r>
              <a:rPr lang="en-GB" sz="1800" dirty="0">
                <a:solidFill>
                  <a:schemeClr val="tx1"/>
                </a:solidFill>
              </a:rPr>
              <a:t> </a:t>
            </a:r>
            <a:r>
              <a:rPr lang="en-GB" sz="1800" dirty="0" err="1">
                <a:solidFill>
                  <a:schemeClr val="tx1"/>
                </a:solidFill>
              </a:rPr>
              <a:t>procese</a:t>
            </a:r>
            <a:r>
              <a:rPr lang="en-GB" sz="1800" dirty="0">
                <a:solidFill>
                  <a:schemeClr val="tx1"/>
                </a:solidFill>
              </a:rPr>
              <a:t> </a:t>
            </a:r>
            <a:r>
              <a:rPr lang="en-GB" sz="1800" dirty="0" err="1">
                <a:solidFill>
                  <a:schemeClr val="tx1"/>
                </a:solidFill>
              </a:rPr>
              <a:t>mintale</a:t>
            </a:r>
            <a:r>
              <a:rPr lang="en-GB" sz="1800" dirty="0">
                <a:solidFill>
                  <a:schemeClr val="tx1"/>
                </a:solidFill>
              </a:rPr>
              <a:t> de </a:t>
            </a:r>
            <a:r>
              <a:rPr lang="en-GB" sz="1800" dirty="0" err="1">
                <a:solidFill>
                  <a:schemeClr val="tx1"/>
                </a:solidFill>
              </a:rPr>
              <a:t>procesare</a:t>
            </a:r>
            <a:r>
              <a:rPr lang="en-GB" sz="1800" dirty="0">
                <a:solidFill>
                  <a:schemeClr val="tx1"/>
                </a:solidFill>
              </a:rPr>
              <a:t> a </a:t>
            </a:r>
            <a:r>
              <a:rPr lang="en-GB" sz="1800" dirty="0" err="1">
                <a:solidFill>
                  <a:schemeClr val="tx1"/>
                </a:solidFill>
              </a:rPr>
              <a:t>informaţiilor</a:t>
            </a:r>
            <a:r>
              <a:rPr lang="en-GB" sz="1800" dirty="0">
                <a:solidFill>
                  <a:schemeClr val="tx1"/>
                </a:solidFill>
              </a:rPr>
              <a:t> </a:t>
            </a:r>
            <a:r>
              <a:rPr lang="en-GB" sz="1800" dirty="0" err="1">
                <a:solidFill>
                  <a:schemeClr val="tx1"/>
                </a:solidFill>
              </a:rPr>
              <a:t>şi</a:t>
            </a:r>
            <a:r>
              <a:rPr lang="en-GB" sz="1800" dirty="0">
                <a:solidFill>
                  <a:schemeClr val="tx1"/>
                </a:solidFill>
              </a:rPr>
              <a:t> </a:t>
            </a:r>
            <a:r>
              <a:rPr lang="en-GB" sz="1800" dirty="0" err="1">
                <a:solidFill>
                  <a:schemeClr val="tx1"/>
                </a:solidFill>
              </a:rPr>
              <a:t>continuă</a:t>
            </a:r>
            <a:r>
              <a:rPr lang="en-GB" sz="1800" dirty="0">
                <a:solidFill>
                  <a:schemeClr val="tx1"/>
                </a:solidFill>
              </a:rPr>
              <a:t> cu </a:t>
            </a:r>
            <a:r>
              <a:rPr lang="en-GB" sz="1800" dirty="0" err="1">
                <a:solidFill>
                  <a:schemeClr val="tx1"/>
                </a:solidFill>
              </a:rPr>
              <a:t>formarea</a:t>
            </a:r>
            <a:r>
              <a:rPr lang="en-GB" sz="1800" dirty="0">
                <a:solidFill>
                  <a:schemeClr val="tx1"/>
                </a:solidFill>
              </a:rPr>
              <a:t> de </a:t>
            </a:r>
            <a:r>
              <a:rPr lang="en-GB" sz="1800" dirty="0" err="1">
                <a:solidFill>
                  <a:schemeClr val="tx1"/>
                </a:solidFill>
              </a:rPr>
              <a:t>credinţe</a:t>
            </a:r>
            <a:r>
              <a:rPr lang="en-GB" sz="1800" dirty="0">
                <a:solidFill>
                  <a:schemeClr val="tx1"/>
                </a:solidFill>
              </a:rPr>
              <a:t> </a:t>
            </a:r>
            <a:r>
              <a:rPr lang="en-GB" sz="1800" dirty="0" err="1">
                <a:solidFill>
                  <a:schemeClr val="tx1"/>
                </a:solidFill>
              </a:rPr>
              <a:t>şi</a:t>
            </a:r>
            <a:r>
              <a:rPr lang="en-GB" sz="1800" dirty="0">
                <a:solidFill>
                  <a:schemeClr val="tx1"/>
                </a:solidFill>
              </a:rPr>
              <a:t> </a:t>
            </a:r>
            <a:r>
              <a:rPr lang="en-GB" sz="1800" dirty="0" err="1">
                <a:solidFill>
                  <a:schemeClr val="tx1"/>
                </a:solidFill>
              </a:rPr>
              <a:t>convingeri</a:t>
            </a:r>
            <a:r>
              <a:rPr lang="en-GB" sz="1800" dirty="0">
                <a:solidFill>
                  <a:schemeClr val="tx1"/>
                </a:solidFill>
              </a:rPr>
              <a:t> care </a:t>
            </a:r>
            <a:r>
              <a:rPr lang="en-GB" sz="1800" dirty="0" err="1">
                <a:solidFill>
                  <a:schemeClr val="tx1"/>
                </a:solidFill>
              </a:rPr>
              <a:t>fundamentează</a:t>
            </a:r>
            <a:r>
              <a:rPr lang="en-GB" sz="1800" dirty="0">
                <a:solidFill>
                  <a:schemeClr val="tx1"/>
                </a:solidFill>
              </a:rPr>
              <a:t> </a:t>
            </a:r>
            <a:r>
              <a:rPr lang="en-GB" sz="1800" dirty="0" err="1">
                <a:solidFill>
                  <a:schemeClr val="tx1"/>
                </a:solidFill>
              </a:rPr>
              <a:t>adoptarea</a:t>
            </a:r>
            <a:r>
              <a:rPr lang="en-GB" sz="1800" dirty="0">
                <a:solidFill>
                  <a:schemeClr val="tx1"/>
                </a:solidFill>
              </a:rPr>
              <a:t> </a:t>
            </a:r>
            <a:r>
              <a:rPr lang="en-GB" sz="1800" dirty="0" err="1">
                <a:solidFill>
                  <a:schemeClr val="tx1"/>
                </a:solidFill>
              </a:rPr>
              <a:t>unor</a:t>
            </a:r>
            <a:r>
              <a:rPr lang="en-GB" sz="1800" dirty="0">
                <a:solidFill>
                  <a:schemeClr val="tx1"/>
                </a:solidFill>
              </a:rPr>
              <a:t> </a:t>
            </a:r>
            <a:r>
              <a:rPr lang="en-GB" sz="1800" dirty="0" err="1">
                <a:solidFill>
                  <a:schemeClr val="tx1"/>
                </a:solidFill>
              </a:rPr>
              <a:t>decizii</a:t>
            </a:r>
            <a:r>
              <a:rPr lang="en-GB" sz="1800" dirty="0">
                <a:solidFill>
                  <a:schemeClr val="tx1"/>
                </a:solidFill>
              </a:rPr>
              <a:t> </a:t>
            </a:r>
            <a:r>
              <a:rPr lang="en-GB" sz="1800" dirty="0" err="1">
                <a:solidFill>
                  <a:schemeClr val="tx1"/>
                </a:solidFill>
              </a:rPr>
              <a:t>şi</a:t>
            </a:r>
            <a:r>
              <a:rPr lang="en-GB" sz="1800" dirty="0">
                <a:solidFill>
                  <a:schemeClr val="tx1"/>
                </a:solidFill>
              </a:rPr>
              <a:t> se </a:t>
            </a:r>
            <a:r>
              <a:rPr lang="en-GB" sz="1800" dirty="0" err="1">
                <a:solidFill>
                  <a:schemeClr val="tx1"/>
                </a:solidFill>
              </a:rPr>
              <a:t>finalizează</a:t>
            </a:r>
            <a:r>
              <a:rPr lang="en-GB" sz="1800" dirty="0">
                <a:solidFill>
                  <a:schemeClr val="tx1"/>
                </a:solidFill>
              </a:rPr>
              <a:t> </a:t>
            </a:r>
            <a:r>
              <a:rPr lang="en-GB" sz="1800" dirty="0" err="1">
                <a:solidFill>
                  <a:schemeClr val="tx1"/>
                </a:solidFill>
              </a:rPr>
              <a:t>prin</a:t>
            </a:r>
            <a:r>
              <a:rPr lang="en-GB" sz="1800" dirty="0">
                <a:solidFill>
                  <a:schemeClr val="tx1"/>
                </a:solidFill>
              </a:rPr>
              <a:t> </a:t>
            </a:r>
            <a:r>
              <a:rPr lang="en-GB" sz="1800" dirty="0" err="1">
                <a:solidFill>
                  <a:schemeClr val="tx1"/>
                </a:solidFill>
              </a:rPr>
              <a:t>manifestarea</a:t>
            </a:r>
            <a:r>
              <a:rPr lang="en-GB" sz="1800" dirty="0">
                <a:solidFill>
                  <a:schemeClr val="tx1"/>
                </a:solidFill>
              </a:rPr>
              <a:t> </a:t>
            </a:r>
            <a:r>
              <a:rPr lang="en-GB" sz="1800" dirty="0" err="1">
                <a:solidFill>
                  <a:schemeClr val="tx1"/>
                </a:solidFill>
              </a:rPr>
              <a:t>unor</a:t>
            </a:r>
            <a:r>
              <a:rPr lang="en-GB" sz="1800" dirty="0">
                <a:solidFill>
                  <a:schemeClr val="tx1"/>
                </a:solidFill>
              </a:rPr>
              <a:t> </a:t>
            </a:r>
            <a:r>
              <a:rPr lang="en-GB" sz="1800" dirty="0" err="1">
                <a:solidFill>
                  <a:schemeClr val="tx1"/>
                </a:solidFill>
              </a:rPr>
              <a:t>comportamente</a:t>
            </a:r>
            <a:r>
              <a:rPr lang="en-GB" sz="1800" dirty="0">
                <a:solidFill>
                  <a:schemeClr val="tx1"/>
                </a:solidFill>
              </a:rPr>
              <a:t> adaptative </a:t>
            </a:r>
            <a:r>
              <a:rPr lang="en-GB" sz="1800" dirty="0" err="1">
                <a:solidFill>
                  <a:schemeClr val="tx1"/>
                </a:solidFill>
              </a:rPr>
              <a:t>adecvate</a:t>
            </a:r>
            <a:r>
              <a:rPr lang="en-GB" sz="1800" dirty="0">
                <a:solidFill>
                  <a:schemeClr val="tx1"/>
                </a:solidFill>
              </a:rPr>
              <a:t> </a:t>
            </a:r>
            <a:r>
              <a:rPr lang="en-GB" sz="1800" dirty="0" err="1">
                <a:solidFill>
                  <a:schemeClr val="tx1"/>
                </a:solidFill>
              </a:rPr>
              <a:t>şi</a:t>
            </a:r>
            <a:r>
              <a:rPr lang="en-GB" sz="1800" dirty="0">
                <a:solidFill>
                  <a:schemeClr val="tx1"/>
                </a:solidFill>
              </a:rPr>
              <a:t> </a:t>
            </a:r>
            <a:r>
              <a:rPr lang="en-GB" sz="1800" dirty="0" err="1">
                <a:solidFill>
                  <a:schemeClr val="tx1"/>
                </a:solidFill>
              </a:rPr>
              <a:t>eficiente</a:t>
            </a:r>
            <a:r>
              <a:rPr lang="en-GB" sz="1800" b="1" dirty="0">
                <a:solidFill>
                  <a:schemeClr val="tx1"/>
                </a:solidFill>
              </a:rPr>
              <a:t>. </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0462B452-213F-475F-A15B-E533C391D728}"/>
              </a:ext>
            </a:extLst>
          </p:cNvPr>
          <p:cNvSpPr>
            <a:spLocks noGrp="1"/>
          </p:cNvSpPr>
          <p:nvPr>
            <p:ph sz="half" idx="1"/>
          </p:nvPr>
        </p:nvSpPr>
        <p:spPr>
          <a:xfrm>
            <a:off x="331305" y="1643270"/>
            <a:ext cx="4240696" cy="4398091"/>
          </a:xfrm>
        </p:spPr>
        <p:txBody>
          <a:bodyPr>
            <a:normAutofit fontScale="92500" lnSpcReduction="10000"/>
          </a:bodyPr>
          <a:lstStyle/>
          <a:p>
            <a:r>
              <a:rPr lang="en-GB" b="1" dirty="0"/>
              <a:t>A </a:t>
            </a:r>
            <a:r>
              <a:rPr lang="en-GB" b="1" dirty="0" err="1"/>
              <a:t>gândi</a:t>
            </a:r>
            <a:r>
              <a:rPr lang="en-GB" b="1" dirty="0"/>
              <a:t> critic </a:t>
            </a:r>
            <a:r>
              <a:rPr lang="en-GB" b="1" dirty="0" err="1"/>
              <a:t>înseamnă</a:t>
            </a:r>
            <a:r>
              <a:rPr lang="en-GB" b="1" dirty="0"/>
              <a:t>: </a:t>
            </a:r>
            <a:endParaRPr lang="ro-RO" b="1" dirty="0"/>
          </a:p>
          <a:p>
            <a:pPr marL="0" indent="0">
              <a:buNone/>
            </a:pPr>
            <a:r>
              <a:rPr lang="en-GB" dirty="0">
                <a:sym typeface="Symbol" panose="05050102010706020507" pitchFamily="18" charset="2"/>
              </a:rPr>
              <a:t></a:t>
            </a:r>
            <a:r>
              <a:rPr lang="en-GB" dirty="0"/>
              <a:t> </a:t>
            </a:r>
            <a:r>
              <a:rPr lang="en-GB" i="1" dirty="0">
                <a:solidFill>
                  <a:schemeClr val="tx1"/>
                </a:solidFill>
              </a:rPr>
              <a:t>a </a:t>
            </a:r>
            <a:r>
              <a:rPr lang="en-GB" i="1" dirty="0" err="1">
                <a:solidFill>
                  <a:schemeClr val="tx1"/>
                </a:solidFill>
              </a:rPr>
              <a:t>deţine</a:t>
            </a:r>
            <a:r>
              <a:rPr lang="en-GB" i="1" dirty="0">
                <a:solidFill>
                  <a:schemeClr val="tx1"/>
                </a:solidFill>
              </a:rPr>
              <a:t> </a:t>
            </a:r>
            <a:r>
              <a:rPr lang="en-GB" i="1" dirty="0" err="1">
                <a:solidFill>
                  <a:schemeClr val="tx1"/>
                </a:solidFill>
              </a:rPr>
              <a:t>cunoştinţe</a:t>
            </a:r>
            <a:r>
              <a:rPr lang="en-GB" i="1" dirty="0">
                <a:solidFill>
                  <a:schemeClr val="tx1"/>
                </a:solidFill>
              </a:rPr>
              <a:t> </a:t>
            </a:r>
            <a:r>
              <a:rPr lang="en-GB" i="1" dirty="0" err="1">
                <a:solidFill>
                  <a:schemeClr val="tx1"/>
                </a:solidFill>
              </a:rPr>
              <a:t>valoroase</a:t>
            </a:r>
            <a:r>
              <a:rPr lang="en-GB" i="1" dirty="0">
                <a:solidFill>
                  <a:schemeClr val="tx1"/>
                </a:solidFill>
              </a:rPr>
              <a:t> </a:t>
            </a:r>
            <a:r>
              <a:rPr lang="en-GB" i="1" dirty="0" err="1">
                <a:solidFill>
                  <a:schemeClr val="tx1"/>
                </a:solidFill>
              </a:rPr>
              <a:t>şi</a:t>
            </a:r>
            <a:r>
              <a:rPr lang="en-GB" i="1" dirty="0">
                <a:solidFill>
                  <a:schemeClr val="tx1"/>
                </a:solidFill>
              </a:rPr>
              <a:t> utile </a:t>
            </a:r>
            <a:r>
              <a:rPr lang="en-GB" i="1" dirty="0" err="1">
                <a:solidFill>
                  <a:schemeClr val="tx1"/>
                </a:solidFill>
              </a:rPr>
              <a:t>şi</a:t>
            </a:r>
            <a:r>
              <a:rPr lang="en-GB" i="1" dirty="0">
                <a:solidFill>
                  <a:schemeClr val="tx1"/>
                </a:solidFill>
              </a:rPr>
              <a:t> a </a:t>
            </a:r>
            <a:r>
              <a:rPr lang="en-GB" i="1" dirty="0" err="1">
                <a:solidFill>
                  <a:schemeClr val="tx1"/>
                </a:solidFill>
              </a:rPr>
              <a:t>avea</a:t>
            </a:r>
            <a:r>
              <a:rPr lang="en-GB" i="1" dirty="0">
                <a:solidFill>
                  <a:schemeClr val="tx1"/>
                </a:solidFill>
              </a:rPr>
              <a:t> </a:t>
            </a:r>
            <a:r>
              <a:rPr lang="en-GB" i="1" dirty="0" err="1">
                <a:solidFill>
                  <a:schemeClr val="tx1"/>
                </a:solidFill>
              </a:rPr>
              <a:t>convingeri</a:t>
            </a:r>
            <a:r>
              <a:rPr lang="en-GB" i="1" dirty="0">
                <a:solidFill>
                  <a:schemeClr val="tx1"/>
                </a:solidFill>
              </a:rPr>
              <a:t> </a:t>
            </a:r>
            <a:r>
              <a:rPr lang="en-GB" i="1" dirty="0" err="1">
                <a:solidFill>
                  <a:schemeClr val="tx1"/>
                </a:solidFill>
              </a:rPr>
              <a:t>şi</a:t>
            </a:r>
            <a:r>
              <a:rPr lang="en-GB" i="1" dirty="0">
                <a:solidFill>
                  <a:schemeClr val="tx1"/>
                </a:solidFill>
              </a:rPr>
              <a:t> </a:t>
            </a:r>
            <a:r>
              <a:rPr lang="en-GB" i="1" dirty="0" err="1">
                <a:solidFill>
                  <a:schemeClr val="tx1"/>
                </a:solidFill>
              </a:rPr>
              <a:t>credinţe</a:t>
            </a:r>
            <a:r>
              <a:rPr lang="en-GB" i="1" dirty="0">
                <a:solidFill>
                  <a:schemeClr val="tx1"/>
                </a:solidFill>
              </a:rPr>
              <a:t> </a:t>
            </a:r>
            <a:r>
              <a:rPr lang="en-GB" i="1" dirty="0" err="1">
                <a:solidFill>
                  <a:schemeClr val="tx1"/>
                </a:solidFill>
              </a:rPr>
              <a:t>întemeiate</a:t>
            </a:r>
            <a:r>
              <a:rPr lang="en-GB" i="1" dirty="0">
                <a:solidFill>
                  <a:schemeClr val="tx1"/>
                </a:solidFill>
              </a:rPr>
              <a:t> pe </a:t>
            </a:r>
            <a:r>
              <a:rPr lang="en-GB" i="1" dirty="0" err="1">
                <a:solidFill>
                  <a:schemeClr val="tx1"/>
                </a:solidFill>
              </a:rPr>
              <a:t>acestea</a:t>
            </a:r>
            <a:r>
              <a:rPr lang="en-GB" i="1" dirty="0">
                <a:solidFill>
                  <a:schemeClr val="tx1"/>
                </a:solidFill>
              </a:rPr>
              <a:t>; </a:t>
            </a:r>
            <a:endParaRPr lang="ro-RO" i="1" dirty="0">
              <a:solidFill>
                <a:schemeClr val="tx1"/>
              </a:solidFill>
            </a:endParaRPr>
          </a:p>
          <a:p>
            <a:pPr marL="0" indent="0">
              <a:buNone/>
            </a:pPr>
            <a:r>
              <a:rPr lang="en-GB" i="1" dirty="0">
                <a:solidFill>
                  <a:schemeClr val="tx1"/>
                </a:solidFill>
                <a:sym typeface="Symbol" panose="05050102010706020507" pitchFamily="18" charset="2"/>
              </a:rPr>
              <a:t></a:t>
            </a:r>
            <a:r>
              <a:rPr lang="en-GB" i="1" dirty="0">
                <a:solidFill>
                  <a:schemeClr val="tx1"/>
                </a:solidFill>
              </a:rPr>
              <a:t> a-</a:t>
            </a:r>
            <a:r>
              <a:rPr lang="en-GB" i="1" dirty="0" err="1">
                <a:solidFill>
                  <a:schemeClr val="tx1"/>
                </a:solidFill>
              </a:rPr>
              <a:t>ţi</a:t>
            </a:r>
            <a:r>
              <a:rPr lang="en-GB" i="1" dirty="0">
                <a:solidFill>
                  <a:schemeClr val="tx1"/>
                </a:solidFill>
              </a:rPr>
              <a:t> forma </a:t>
            </a:r>
            <a:r>
              <a:rPr lang="en-GB" i="1" dirty="0" err="1">
                <a:solidFill>
                  <a:schemeClr val="tx1"/>
                </a:solidFill>
              </a:rPr>
              <a:t>opinii</a:t>
            </a:r>
            <a:r>
              <a:rPr lang="en-GB" i="1" dirty="0">
                <a:solidFill>
                  <a:schemeClr val="tx1"/>
                </a:solidFill>
              </a:rPr>
              <a:t> </a:t>
            </a:r>
            <a:r>
              <a:rPr lang="en-GB" i="1" dirty="0" err="1">
                <a:solidFill>
                  <a:schemeClr val="tx1"/>
                </a:solidFill>
              </a:rPr>
              <a:t>independente</a:t>
            </a:r>
            <a:r>
              <a:rPr lang="en-GB" i="1" dirty="0">
                <a:solidFill>
                  <a:schemeClr val="tx1"/>
                </a:solidFill>
              </a:rPr>
              <a:t> </a:t>
            </a:r>
            <a:r>
              <a:rPr lang="en-GB" i="1" dirty="0" err="1">
                <a:solidFill>
                  <a:schemeClr val="tx1"/>
                </a:solidFill>
              </a:rPr>
              <a:t>şi</a:t>
            </a:r>
            <a:r>
              <a:rPr lang="en-GB" i="1" dirty="0">
                <a:solidFill>
                  <a:schemeClr val="tx1"/>
                </a:solidFill>
              </a:rPr>
              <a:t> a </a:t>
            </a:r>
            <a:r>
              <a:rPr lang="en-GB" i="1" dirty="0" err="1">
                <a:solidFill>
                  <a:schemeClr val="tx1"/>
                </a:solidFill>
              </a:rPr>
              <a:t>accepta</a:t>
            </a:r>
            <a:r>
              <a:rPr lang="en-GB" i="1" dirty="0">
                <a:solidFill>
                  <a:schemeClr val="tx1"/>
                </a:solidFill>
              </a:rPr>
              <a:t> ca </a:t>
            </a:r>
            <a:r>
              <a:rPr lang="en-GB" i="1" dirty="0" err="1">
                <a:solidFill>
                  <a:schemeClr val="tx1"/>
                </a:solidFill>
              </a:rPr>
              <a:t>ele</a:t>
            </a:r>
            <a:r>
              <a:rPr lang="en-GB" i="1" dirty="0">
                <a:solidFill>
                  <a:schemeClr val="tx1"/>
                </a:solidFill>
              </a:rPr>
              <a:t> </a:t>
            </a:r>
            <a:r>
              <a:rPr lang="en-GB" i="1" dirty="0" err="1">
                <a:solidFill>
                  <a:schemeClr val="tx1"/>
                </a:solidFill>
              </a:rPr>
              <a:t>să</a:t>
            </a:r>
            <a:r>
              <a:rPr lang="en-GB" i="1" dirty="0">
                <a:solidFill>
                  <a:schemeClr val="tx1"/>
                </a:solidFill>
              </a:rPr>
              <a:t> fie </a:t>
            </a:r>
            <a:r>
              <a:rPr lang="en-GB" i="1" dirty="0" err="1">
                <a:solidFill>
                  <a:schemeClr val="tx1"/>
                </a:solidFill>
              </a:rPr>
              <a:t>supuse</a:t>
            </a:r>
            <a:r>
              <a:rPr lang="en-GB" i="1" dirty="0">
                <a:solidFill>
                  <a:schemeClr val="tx1"/>
                </a:solidFill>
              </a:rPr>
              <a:t> </a:t>
            </a:r>
            <a:r>
              <a:rPr lang="en-GB" i="1" dirty="0" err="1">
                <a:solidFill>
                  <a:schemeClr val="tx1"/>
                </a:solidFill>
              </a:rPr>
              <a:t>evaluării</a:t>
            </a:r>
            <a:r>
              <a:rPr lang="en-GB" i="1" dirty="0">
                <a:solidFill>
                  <a:schemeClr val="tx1"/>
                </a:solidFill>
              </a:rPr>
              <a:t> (</a:t>
            </a:r>
            <a:r>
              <a:rPr lang="en-GB" i="1" dirty="0" err="1">
                <a:solidFill>
                  <a:schemeClr val="tx1"/>
                </a:solidFill>
              </a:rPr>
              <a:t>criticii</a:t>
            </a:r>
            <a:r>
              <a:rPr lang="en-GB" i="1" dirty="0">
                <a:solidFill>
                  <a:schemeClr val="tx1"/>
                </a:solidFill>
              </a:rPr>
              <a:t>);</a:t>
            </a:r>
            <a:endParaRPr lang="ro-RO" i="1" dirty="0">
              <a:solidFill>
                <a:schemeClr val="tx1"/>
              </a:solidFill>
            </a:endParaRPr>
          </a:p>
          <a:p>
            <a:pPr marL="0" indent="0">
              <a:buNone/>
            </a:pPr>
            <a:r>
              <a:rPr lang="en-GB" i="1" dirty="0">
                <a:solidFill>
                  <a:schemeClr val="tx1"/>
                </a:solidFill>
              </a:rPr>
              <a:t> </a:t>
            </a:r>
            <a:r>
              <a:rPr lang="en-GB" i="1" dirty="0">
                <a:solidFill>
                  <a:schemeClr val="tx1"/>
                </a:solidFill>
                <a:sym typeface="Symbol" panose="05050102010706020507" pitchFamily="18" charset="2"/>
              </a:rPr>
              <a:t></a:t>
            </a:r>
            <a:r>
              <a:rPr lang="en-GB" i="1" dirty="0">
                <a:solidFill>
                  <a:schemeClr val="tx1"/>
                </a:solidFill>
              </a:rPr>
              <a:t> a </a:t>
            </a:r>
            <a:r>
              <a:rPr lang="en-GB" i="1" dirty="0" err="1">
                <a:solidFill>
                  <a:schemeClr val="tx1"/>
                </a:solidFill>
              </a:rPr>
              <a:t>supune</a:t>
            </a:r>
            <a:r>
              <a:rPr lang="en-GB" i="1" dirty="0">
                <a:solidFill>
                  <a:schemeClr val="tx1"/>
                </a:solidFill>
              </a:rPr>
              <a:t> </a:t>
            </a:r>
            <a:r>
              <a:rPr lang="en-GB" i="1" dirty="0" err="1">
                <a:solidFill>
                  <a:schemeClr val="tx1"/>
                </a:solidFill>
              </a:rPr>
              <a:t>propriile</a:t>
            </a:r>
            <a:r>
              <a:rPr lang="en-GB" i="1" dirty="0">
                <a:solidFill>
                  <a:schemeClr val="tx1"/>
                </a:solidFill>
              </a:rPr>
              <a:t> </a:t>
            </a:r>
            <a:r>
              <a:rPr lang="en-GB" i="1" dirty="0" err="1">
                <a:solidFill>
                  <a:schemeClr val="tx1"/>
                </a:solidFill>
              </a:rPr>
              <a:t>idei</a:t>
            </a:r>
            <a:r>
              <a:rPr lang="en-GB" i="1" dirty="0">
                <a:solidFill>
                  <a:schemeClr val="tx1"/>
                </a:solidFill>
              </a:rPr>
              <a:t> </a:t>
            </a:r>
            <a:r>
              <a:rPr lang="en-GB" i="1" dirty="0" err="1">
                <a:solidFill>
                  <a:schemeClr val="tx1"/>
                </a:solidFill>
              </a:rPr>
              <a:t>şi</a:t>
            </a:r>
            <a:r>
              <a:rPr lang="en-GB" i="1" dirty="0">
                <a:solidFill>
                  <a:schemeClr val="tx1"/>
                </a:solidFill>
              </a:rPr>
              <a:t> </a:t>
            </a:r>
            <a:r>
              <a:rPr lang="en-GB" i="1" dirty="0" err="1">
                <a:solidFill>
                  <a:schemeClr val="tx1"/>
                </a:solidFill>
              </a:rPr>
              <a:t>ideile</a:t>
            </a:r>
            <a:r>
              <a:rPr lang="en-GB" i="1" dirty="0">
                <a:solidFill>
                  <a:schemeClr val="tx1"/>
                </a:solidFill>
              </a:rPr>
              <a:t> </a:t>
            </a:r>
            <a:r>
              <a:rPr lang="en-GB" i="1" dirty="0" err="1">
                <a:solidFill>
                  <a:schemeClr val="tx1"/>
                </a:solidFill>
              </a:rPr>
              <a:t>altora</a:t>
            </a:r>
            <a:r>
              <a:rPr lang="en-GB" i="1" dirty="0">
                <a:solidFill>
                  <a:schemeClr val="tx1"/>
                </a:solidFill>
              </a:rPr>
              <a:t> </a:t>
            </a:r>
            <a:r>
              <a:rPr lang="en-GB" i="1" dirty="0" err="1">
                <a:solidFill>
                  <a:schemeClr val="tx1"/>
                </a:solidFill>
              </a:rPr>
              <a:t>unui</a:t>
            </a:r>
            <a:r>
              <a:rPr lang="en-GB" i="1" dirty="0">
                <a:solidFill>
                  <a:schemeClr val="tx1"/>
                </a:solidFill>
              </a:rPr>
              <a:t> scepticism </a:t>
            </a:r>
            <a:r>
              <a:rPr lang="en-GB" i="1" dirty="0" err="1">
                <a:solidFill>
                  <a:schemeClr val="tx1"/>
                </a:solidFill>
              </a:rPr>
              <a:t>constructiv</a:t>
            </a:r>
            <a:r>
              <a:rPr lang="en-GB" i="1" dirty="0">
                <a:solidFill>
                  <a:schemeClr val="tx1"/>
                </a:solidFill>
              </a:rPr>
              <a:t>; </a:t>
            </a:r>
            <a:endParaRPr lang="ro-RO" i="1" dirty="0">
              <a:solidFill>
                <a:schemeClr val="tx1"/>
              </a:solidFill>
            </a:endParaRPr>
          </a:p>
          <a:p>
            <a:pPr marL="0" indent="0">
              <a:buNone/>
            </a:pPr>
            <a:r>
              <a:rPr lang="en-GB" i="1" dirty="0">
                <a:solidFill>
                  <a:schemeClr val="tx1"/>
                </a:solidFill>
                <a:sym typeface="Symbol" panose="05050102010706020507" pitchFamily="18" charset="2"/>
              </a:rPr>
              <a:t></a:t>
            </a:r>
            <a:r>
              <a:rPr lang="en-GB" i="1" dirty="0">
                <a:solidFill>
                  <a:schemeClr val="tx1"/>
                </a:solidFill>
              </a:rPr>
              <a:t> a </a:t>
            </a:r>
            <a:r>
              <a:rPr lang="en-GB" i="1" dirty="0" err="1">
                <a:solidFill>
                  <a:schemeClr val="tx1"/>
                </a:solidFill>
              </a:rPr>
              <a:t>construi</a:t>
            </a:r>
            <a:r>
              <a:rPr lang="en-GB" i="1" dirty="0">
                <a:solidFill>
                  <a:schemeClr val="tx1"/>
                </a:solidFill>
              </a:rPr>
              <a:t> </a:t>
            </a:r>
            <a:r>
              <a:rPr lang="en-GB" i="1" dirty="0" err="1">
                <a:solidFill>
                  <a:schemeClr val="tx1"/>
                </a:solidFill>
              </a:rPr>
              <a:t>argumente</a:t>
            </a:r>
            <a:r>
              <a:rPr lang="en-GB" i="1" dirty="0">
                <a:solidFill>
                  <a:schemeClr val="tx1"/>
                </a:solidFill>
              </a:rPr>
              <a:t> </a:t>
            </a:r>
            <a:r>
              <a:rPr lang="en-GB" i="1" dirty="0" err="1">
                <a:solidFill>
                  <a:schemeClr val="tx1"/>
                </a:solidFill>
              </a:rPr>
              <a:t>suficiente</a:t>
            </a:r>
            <a:r>
              <a:rPr lang="en-GB" i="1" dirty="0">
                <a:solidFill>
                  <a:schemeClr val="tx1"/>
                </a:solidFill>
              </a:rPr>
              <a:t> care </a:t>
            </a:r>
            <a:r>
              <a:rPr lang="en-GB" i="1" dirty="0" err="1">
                <a:solidFill>
                  <a:schemeClr val="tx1"/>
                </a:solidFill>
              </a:rPr>
              <a:t>să</a:t>
            </a:r>
            <a:r>
              <a:rPr lang="en-GB" i="1" dirty="0">
                <a:solidFill>
                  <a:schemeClr val="tx1"/>
                </a:solidFill>
              </a:rPr>
              <a:t> </a:t>
            </a:r>
            <a:r>
              <a:rPr lang="en-GB" i="1" dirty="0" err="1">
                <a:solidFill>
                  <a:schemeClr val="tx1"/>
                </a:solidFill>
              </a:rPr>
              <a:t>confere</a:t>
            </a:r>
            <a:r>
              <a:rPr lang="en-GB" i="1" dirty="0">
                <a:solidFill>
                  <a:schemeClr val="tx1"/>
                </a:solidFill>
              </a:rPr>
              <a:t> </a:t>
            </a:r>
            <a:r>
              <a:rPr lang="en-GB" i="1" dirty="0" err="1">
                <a:solidFill>
                  <a:schemeClr val="tx1"/>
                </a:solidFill>
              </a:rPr>
              <a:t>consistenţă</a:t>
            </a:r>
            <a:r>
              <a:rPr lang="en-GB" i="1" dirty="0">
                <a:solidFill>
                  <a:schemeClr val="tx1"/>
                </a:solidFill>
              </a:rPr>
              <a:t> </a:t>
            </a:r>
            <a:r>
              <a:rPr lang="en-GB" i="1" dirty="0" err="1">
                <a:solidFill>
                  <a:schemeClr val="tx1"/>
                </a:solidFill>
              </a:rPr>
              <a:t>propriilor</a:t>
            </a:r>
            <a:r>
              <a:rPr lang="en-GB" i="1" dirty="0">
                <a:solidFill>
                  <a:schemeClr val="tx1"/>
                </a:solidFill>
              </a:rPr>
              <a:t> </a:t>
            </a:r>
            <a:r>
              <a:rPr lang="en-GB" i="1" dirty="0" err="1">
                <a:solidFill>
                  <a:schemeClr val="tx1"/>
                </a:solidFill>
              </a:rPr>
              <a:t>opinii</a:t>
            </a:r>
            <a:r>
              <a:rPr lang="en-GB" i="1" dirty="0">
                <a:solidFill>
                  <a:schemeClr val="tx1"/>
                </a:solidFill>
              </a:rPr>
              <a:t>; </a:t>
            </a:r>
            <a:endParaRPr lang="ro-RO" i="1" dirty="0">
              <a:solidFill>
                <a:schemeClr val="tx1"/>
              </a:solidFill>
            </a:endParaRPr>
          </a:p>
          <a:p>
            <a:pPr marL="0" indent="0">
              <a:buNone/>
            </a:pPr>
            <a:r>
              <a:rPr lang="en-GB" i="1" dirty="0">
                <a:solidFill>
                  <a:schemeClr val="tx1"/>
                </a:solidFill>
                <a:sym typeface="Symbol" panose="05050102010706020507" pitchFamily="18" charset="2"/>
              </a:rPr>
              <a:t></a:t>
            </a:r>
            <a:r>
              <a:rPr lang="en-GB" i="1" dirty="0">
                <a:solidFill>
                  <a:schemeClr val="tx1"/>
                </a:solidFill>
              </a:rPr>
              <a:t> a </a:t>
            </a:r>
            <a:r>
              <a:rPr lang="en-GB" i="1" dirty="0" err="1">
                <a:solidFill>
                  <a:schemeClr val="tx1"/>
                </a:solidFill>
              </a:rPr>
              <a:t>manifesta</a:t>
            </a:r>
            <a:r>
              <a:rPr lang="en-GB" i="1" dirty="0">
                <a:solidFill>
                  <a:schemeClr val="tx1"/>
                </a:solidFill>
              </a:rPr>
              <a:t> </a:t>
            </a:r>
            <a:r>
              <a:rPr lang="en-GB" i="1" dirty="0" err="1">
                <a:solidFill>
                  <a:schemeClr val="tx1"/>
                </a:solidFill>
              </a:rPr>
              <a:t>toleranţă</a:t>
            </a:r>
            <a:r>
              <a:rPr lang="en-GB" i="1" dirty="0">
                <a:solidFill>
                  <a:schemeClr val="tx1"/>
                </a:solidFill>
              </a:rPr>
              <a:t>, </a:t>
            </a:r>
            <a:r>
              <a:rPr lang="en-GB" i="1" dirty="0" err="1">
                <a:solidFill>
                  <a:schemeClr val="tx1"/>
                </a:solidFill>
              </a:rPr>
              <a:t>flexibilitate</a:t>
            </a:r>
            <a:r>
              <a:rPr lang="en-GB" i="1" dirty="0">
                <a:solidFill>
                  <a:schemeClr val="tx1"/>
                </a:solidFill>
              </a:rPr>
              <a:t> </a:t>
            </a:r>
            <a:r>
              <a:rPr lang="en-GB" i="1" dirty="0" err="1">
                <a:solidFill>
                  <a:schemeClr val="tx1"/>
                </a:solidFill>
              </a:rPr>
              <a:t>şi</a:t>
            </a:r>
            <a:r>
              <a:rPr lang="en-GB" i="1" dirty="0">
                <a:solidFill>
                  <a:schemeClr val="tx1"/>
                </a:solidFill>
              </a:rPr>
              <a:t> respect; </a:t>
            </a:r>
            <a:endParaRPr lang="ro-RO" i="1" dirty="0">
              <a:solidFill>
                <a:schemeClr val="tx1"/>
              </a:solidFill>
            </a:endParaRPr>
          </a:p>
          <a:p>
            <a:pPr marL="0" indent="0">
              <a:buNone/>
            </a:pPr>
            <a:r>
              <a:rPr lang="en-GB" i="1" dirty="0">
                <a:solidFill>
                  <a:schemeClr val="tx1"/>
                </a:solidFill>
                <a:sym typeface="Symbol" panose="05050102010706020507" pitchFamily="18" charset="2"/>
              </a:rPr>
              <a:t></a:t>
            </a:r>
            <a:r>
              <a:rPr lang="en-GB" i="1" dirty="0">
                <a:solidFill>
                  <a:schemeClr val="tx1"/>
                </a:solidFill>
              </a:rPr>
              <a:t> a </a:t>
            </a:r>
            <a:r>
              <a:rPr lang="en-GB" i="1" dirty="0" err="1">
                <a:solidFill>
                  <a:schemeClr val="tx1"/>
                </a:solidFill>
              </a:rPr>
              <a:t>învăţa</a:t>
            </a:r>
            <a:r>
              <a:rPr lang="en-GB" i="1" dirty="0">
                <a:solidFill>
                  <a:schemeClr val="tx1"/>
                </a:solidFill>
              </a:rPr>
              <a:t> cum </a:t>
            </a:r>
            <a:r>
              <a:rPr lang="en-GB" i="1" dirty="0" err="1">
                <a:solidFill>
                  <a:schemeClr val="tx1"/>
                </a:solidFill>
              </a:rPr>
              <a:t>să</a:t>
            </a:r>
            <a:r>
              <a:rPr lang="en-GB" i="1" dirty="0">
                <a:solidFill>
                  <a:schemeClr val="tx1"/>
                </a:solidFill>
              </a:rPr>
              <a:t> </a:t>
            </a:r>
            <a:r>
              <a:rPr lang="en-GB" i="1" dirty="0" err="1">
                <a:solidFill>
                  <a:schemeClr val="tx1"/>
                </a:solidFill>
              </a:rPr>
              <a:t>gândeşti</a:t>
            </a:r>
            <a:r>
              <a:rPr lang="en-GB" i="1" dirty="0">
                <a:solidFill>
                  <a:schemeClr val="tx1"/>
                </a:solidFill>
              </a:rPr>
              <a:t> </a:t>
            </a:r>
            <a:r>
              <a:rPr lang="en-GB" i="1" dirty="0" err="1">
                <a:solidFill>
                  <a:schemeClr val="tx1"/>
                </a:solidFill>
              </a:rPr>
              <a:t>eficient</a:t>
            </a:r>
            <a:r>
              <a:rPr lang="en-GB" i="1" dirty="0">
                <a:solidFill>
                  <a:schemeClr val="tx1"/>
                </a:solidFill>
              </a:rPr>
              <a:t> </a:t>
            </a:r>
            <a:r>
              <a:rPr lang="en-GB" i="1" dirty="0" err="1">
                <a:solidFill>
                  <a:schemeClr val="tx1"/>
                </a:solidFill>
              </a:rPr>
              <a:t>evaluând</a:t>
            </a:r>
            <a:r>
              <a:rPr lang="en-GB" i="1" dirty="0">
                <a:solidFill>
                  <a:schemeClr val="tx1"/>
                </a:solidFill>
              </a:rPr>
              <a:t> </a:t>
            </a:r>
            <a:r>
              <a:rPr lang="en-GB" i="1" dirty="0" err="1">
                <a:solidFill>
                  <a:schemeClr val="tx1"/>
                </a:solidFill>
              </a:rPr>
              <a:t>şi</a:t>
            </a:r>
            <a:r>
              <a:rPr lang="en-GB" i="1" dirty="0">
                <a:solidFill>
                  <a:schemeClr val="tx1"/>
                </a:solidFill>
              </a:rPr>
              <a:t> </a:t>
            </a:r>
            <a:r>
              <a:rPr lang="en-GB" i="1" dirty="0" err="1">
                <a:solidFill>
                  <a:schemeClr val="tx1"/>
                </a:solidFill>
              </a:rPr>
              <a:t>testând</a:t>
            </a:r>
            <a:r>
              <a:rPr lang="en-GB" i="1" dirty="0">
                <a:solidFill>
                  <a:schemeClr val="tx1"/>
                </a:solidFill>
              </a:rPr>
              <a:t> </a:t>
            </a:r>
            <a:r>
              <a:rPr lang="en-GB" i="1" dirty="0" err="1">
                <a:solidFill>
                  <a:schemeClr val="tx1"/>
                </a:solidFill>
              </a:rPr>
              <a:t>mai</a:t>
            </a:r>
            <a:r>
              <a:rPr lang="en-GB" i="1" dirty="0">
                <a:solidFill>
                  <a:schemeClr val="tx1"/>
                </a:solidFill>
              </a:rPr>
              <a:t> </a:t>
            </a:r>
            <a:r>
              <a:rPr lang="en-GB" i="1" dirty="0" err="1">
                <a:solidFill>
                  <a:schemeClr val="tx1"/>
                </a:solidFill>
              </a:rPr>
              <a:t>multe</a:t>
            </a:r>
            <a:r>
              <a:rPr lang="en-GB" i="1" dirty="0">
                <a:solidFill>
                  <a:schemeClr val="tx1"/>
                </a:solidFill>
              </a:rPr>
              <a:t> </a:t>
            </a:r>
            <a:r>
              <a:rPr lang="en-GB" i="1" dirty="0" err="1">
                <a:solidFill>
                  <a:schemeClr val="tx1"/>
                </a:solidFill>
              </a:rPr>
              <a:t>soluţii</a:t>
            </a:r>
            <a:r>
              <a:rPr lang="en-GB" i="1" dirty="0">
                <a:solidFill>
                  <a:schemeClr val="tx1"/>
                </a:solidFill>
              </a:rPr>
              <a:t>. </a:t>
            </a:r>
            <a:endParaRPr lang="en-US" i="1" dirty="0">
              <a:solidFill>
                <a:schemeClr val="tx1"/>
              </a:solidFill>
            </a:endParaRPr>
          </a:p>
        </p:txBody>
      </p:sp>
      <p:sp>
        <p:nvSpPr>
          <p:cNvPr id="4" name="Content Placeholder 3">
            <a:extLst>
              <a:ext uri="{FF2B5EF4-FFF2-40B4-BE49-F238E27FC236}">
                <a16:creationId xmlns="" xmlns:a16="http://schemas.microsoft.com/office/drawing/2014/main" id="{9FFA1999-3940-4E92-9CA4-707604BB9663}"/>
              </a:ext>
            </a:extLst>
          </p:cNvPr>
          <p:cNvSpPr>
            <a:spLocks noGrp="1"/>
          </p:cNvSpPr>
          <p:nvPr>
            <p:ph sz="half" idx="2"/>
          </p:nvPr>
        </p:nvSpPr>
        <p:spPr>
          <a:xfrm>
            <a:off x="4879744" y="4271355"/>
            <a:ext cx="5844210" cy="927651"/>
          </a:xfrm>
        </p:spPr>
        <p:txBody>
          <a:bodyPr>
            <a:noAutofit/>
          </a:bodyPr>
          <a:lstStyle/>
          <a:p>
            <a:pPr marL="457200" lvl="1" indent="0">
              <a:buNone/>
            </a:pPr>
            <a:r>
              <a:rPr lang="en-GB" sz="1800" b="1" dirty="0" err="1"/>
              <a:t>Gândirea</a:t>
            </a:r>
            <a:r>
              <a:rPr lang="en-GB" sz="1800" b="1" dirty="0"/>
              <a:t> </a:t>
            </a:r>
            <a:r>
              <a:rPr lang="en-GB" sz="1800" b="1" dirty="0" err="1"/>
              <a:t>eficientă</a:t>
            </a:r>
            <a:r>
              <a:rPr lang="en-GB" sz="1800" b="1" dirty="0"/>
              <a:t> se </a:t>
            </a:r>
            <a:r>
              <a:rPr lang="en-GB" sz="1800" b="1" dirty="0" err="1"/>
              <a:t>dezvoltă</a:t>
            </a:r>
            <a:r>
              <a:rPr lang="en-GB" sz="1800" b="1" dirty="0"/>
              <a:t> </a:t>
            </a:r>
            <a:r>
              <a:rPr lang="en-GB" sz="1800" b="1" dirty="0" err="1"/>
              <a:t>prin</a:t>
            </a:r>
            <a:r>
              <a:rPr lang="en-GB" sz="1800" b="1" dirty="0"/>
              <a:t> </a:t>
            </a:r>
            <a:r>
              <a:rPr lang="en-GB" sz="1800" b="1" dirty="0" err="1"/>
              <a:t>munca</a:t>
            </a:r>
            <a:r>
              <a:rPr lang="en-GB" sz="1800" b="1" dirty="0"/>
              <a:t> </a:t>
            </a:r>
            <a:r>
              <a:rPr lang="en-GB" sz="1800" b="1" dirty="0" err="1"/>
              <a:t>în</a:t>
            </a:r>
            <a:r>
              <a:rPr lang="ro-RO" sz="1800" b="1" dirty="0"/>
              <a:t>  </a:t>
            </a:r>
            <a:r>
              <a:rPr lang="en-GB" sz="1800" b="1" dirty="0" err="1"/>
              <a:t>colaborare</a:t>
            </a:r>
            <a:r>
              <a:rPr lang="en-GB" sz="1800" b="1" dirty="0"/>
              <a:t>, </a:t>
            </a:r>
            <a:r>
              <a:rPr lang="en-GB" sz="1800" b="1" dirty="0" err="1"/>
              <a:t>ceea</a:t>
            </a:r>
            <a:r>
              <a:rPr lang="en-GB" sz="1800" b="1" dirty="0"/>
              <a:t> </a:t>
            </a:r>
            <a:r>
              <a:rPr lang="en-GB" sz="1800" b="1" dirty="0" err="1"/>
              <a:t>ce</a:t>
            </a:r>
            <a:r>
              <a:rPr lang="en-GB" sz="1800" b="1" dirty="0"/>
              <a:t> </a:t>
            </a:r>
            <a:r>
              <a:rPr lang="en-GB" sz="1800" b="1" dirty="0" err="1"/>
              <a:t>înseamnă</a:t>
            </a:r>
            <a:r>
              <a:rPr lang="en-GB" sz="1800" b="1" dirty="0"/>
              <a:t> </a:t>
            </a:r>
            <a:r>
              <a:rPr lang="en-GB" sz="1800" b="1" dirty="0" err="1"/>
              <a:t>lucrul</a:t>
            </a:r>
            <a:r>
              <a:rPr lang="en-GB" sz="1800" b="1" dirty="0"/>
              <a:t> </a:t>
            </a:r>
            <a:r>
              <a:rPr lang="en-GB" sz="1800" b="1" dirty="0" err="1"/>
              <a:t>în</a:t>
            </a:r>
            <a:r>
              <a:rPr lang="en-GB" sz="1800" b="1" dirty="0"/>
              <a:t> </a:t>
            </a:r>
            <a:r>
              <a:rPr lang="en-GB" sz="1800" b="1" dirty="0" err="1"/>
              <a:t>perechi</a:t>
            </a:r>
            <a:r>
              <a:rPr lang="en-GB" sz="1800" b="1" dirty="0"/>
              <a:t>, pe </a:t>
            </a:r>
            <a:r>
              <a:rPr lang="en-GB" sz="1800" b="1" dirty="0" err="1"/>
              <a:t>grupe</a:t>
            </a:r>
            <a:r>
              <a:rPr lang="ro-RO" sz="1800" b="1" dirty="0"/>
              <a:t>, utilizând metodele interactive.</a:t>
            </a:r>
            <a:endParaRPr lang="en-US" sz="1800" b="1" dirty="0"/>
          </a:p>
        </p:txBody>
      </p:sp>
      <p:pic>
        <p:nvPicPr>
          <p:cNvPr id="5" name="Picture 4">
            <a:extLst>
              <a:ext uri="{FF2B5EF4-FFF2-40B4-BE49-F238E27FC236}">
                <a16:creationId xmlns="" xmlns:a16="http://schemas.microsoft.com/office/drawing/2014/main" id="{C15C18AA-A7F3-45B7-853B-AF37283831FF}"/>
              </a:ext>
            </a:extLst>
          </p:cNvPr>
          <p:cNvPicPr>
            <a:picLocks noChangeAspect="1"/>
          </p:cNvPicPr>
          <p:nvPr/>
        </p:nvPicPr>
        <p:blipFill>
          <a:blip r:embed="rId2"/>
          <a:stretch>
            <a:fillRect/>
          </a:stretch>
        </p:blipFill>
        <p:spPr>
          <a:xfrm>
            <a:off x="0" y="0"/>
            <a:ext cx="6980952" cy="628571"/>
          </a:xfrm>
          <a:prstGeom prst="rect">
            <a:avLst/>
          </a:prstGeom>
        </p:spPr>
      </p:pic>
      <p:pic>
        <p:nvPicPr>
          <p:cNvPr id="6" name="Picture 5">
            <a:extLst>
              <a:ext uri="{FF2B5EF4-FFF2-40B4-BE49-F238E27FC236}">
                <a16:creationId xmlns="" xmlns:a16="http://schemas.microsoft.com/office/drawing/2014/main" id="{95E8DAA4-E1A6-4967-8D6F-E5B616392AEE}"/>
              </a:ext>
            </a:extLst>
          </p:cNvPr>
          <p:cNvPicPr>
            <a:picLocks noChangeAspect="1"/>
          </p:cNvPicPr>
          <p:nvPr/>
        </p:nvPicPr>
        <p:blipFill>
          <a:blip r:embed="rId2"/>
          <a:stretch>
            <a:fillRect/>
          </a:stretch>
        </p:blipFill>
        <p:spPr>
          <a:xfrm>
            <a:off x="5211048" y="0"/>
            <a:ext cx="6980952" cy="628571"/>
          </a:xfrm>
          <a:prstGeom prst="rect">
            <a:avLst/>
          </a:prstGeom>
        </p:spPr>
      </p:pic>
    </p:spTree>
    <p:extLst>
      <p:ext uri="{BB962C8B-B14F-4D97-AF65-F5344CB8AC3E}">
        <p14:creationId xmlns="" xmlns:p14="http://schemas.microsoft.com/office/powerpoint/2010/main" val="136398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208E9E-4826-472E-981F-277D81C4D0D6}"/>
              </a:ext>
            </a:extLst>
          </p:cNvPr>
          <p:cNvSpPr>
            <a:spLocks noGrp="1"/>
          </p:cNvSpPr>
          <p:nvPr>
            <p:ph type="title"/>
          </p:nvPr>
        </p:nvSpPr>
        <p:spPr>
          <a:xfrm>
            <a:off x="106017" y="609600"/>
            <a:ext cx="10734261" cy="1320800"/>
          </a:xfrm>
        </p:spPr>
        <p:txBody>
          <a:bodyPr>
            <a:normAutofit/>
          </a:bodyPr>
          <a:lstStyle/>
          <a:p>
            <a:r>
              <a:rPr lang="ro-RO" sz="1800" dirty="0">
                <a:solidFill>
                  <a:schemeClr val="tx1"/>
                </a:solidFill>
              </a:rPr>
              <a:t>Ioan Cerghit consideră că metoda este „o cale eficientă de organizare şi conducere a învăţării</a:t>
            </a:r>
            <a:r>
              <a:rPr lang="en-US" sz="1800" dirty="0">
                <a:solidFill>
                  <a:schemeClr val="tx1"/>
                </a:solidFill>
              </a:rPr>
              <a:t>’’</a:t>
            </a:r>
            <a:r>
              <a:rPr lang="ro-RO" sz="1800" dirty="0">
                <a:solidFill>
                  <a:schemeClr val="tx1"/>
                </a:solidFill>
              </a:rPr>
              <a:t>.</a:t>
            </a:r>
            <a:endParaRPr lang="en-US" sz="1800" dirty="0">
              <a:solidFill>
                <a:schemeClr val="tx1"/>
              </a:solidFill>
            </a:endParaRPr>
          </a:p>
        </p:txBody>
      </p:sp>
      <p:sp>
        <p:nvSpPr>
          <p:cNvPr id="3" name="Content Placeholder 2">
            <a:extLst>
              <a:ext uri="{FF2B5EF4-FFF2-40B4-BE49-F238E27FC236}">
                <a16:creationId xmlns="" xmlns:a16="http://schemas.microsoft.com/office/drawing/2014/main" id="{3394C694-2C06-4F7A-8844-CE28BE521D55}"/>
              </a:ext>
            </a:extLst>
          </p:cNvPr>
          <p:cNvSpPr>
            <a:spLocks noGrp="1"/>
          </p:cNvSpPr>
          <p:nvPr>
            <p:ph sz="half" idx="1"/>
          </p:nvPr>
        </p:nvSpPr>
        <p:spPr>
          <a:xfrm>
            <a:off x="120743" y="1270000"/>
            <a:ext cx="5090305" cy="2308087"/>
          </a:xfrm>
        </p:spPr>
        <p:txBody>
          <a:bodyPr>
            <a:normAutofit fontScale="92500" lnSpcReduction="10000"/>
          </a:bodyPr>
          <a:lstStyle/>
          <a:p>
            <a:r>
              <a:rPr lang="ro-RO" dirty="0"/>
              <a:t>Metodele interactive de grup sunt modalităţi moderne de stimulare a învăţării experenţiale, de exersare a capacităţilor de analiză, de dezvoltare a creativităţii copiilor. Specific acestor metode este faptul că ele promovează interacţiunea dintre preşcolari, schimbul de idei, de cunoştinţe, asigurând un demers interactiv al actului de predare-învăţare-evaluare</a:t>
            </a:r>
            <a:endParaRPr lang="en-US" dirty="0"/>
          </a:p>
        </p:txBody>
      </p:sp>
      <p:sp>
        <p:nvSpPr>
          <p:cNvPr id="4" name="Content Placeholder 3">
            <a:extLst>
              <a:ext uri="{FF2B5EF4-FFF2-40B4-BE49-F238E27FC236}">
                <a16:creationId xmlns="" xmlns:a16="http://schemas.microsoft.com/office/drawing/2014/main" id="{C1C63D3E-2B2F-4A26-B5CE-4FFEBB29FFD6}"/>
              </a:ext>
            </a:extLst>
          </p:cNvPr>
          <p:cNvSpPr>
            <a:spLocks noGrp="1"/>
          </p:cNvSpPr>
          <p:nvPr>
            <p:ph sz="half" idx="2"/>
          </p:nvPr>
        </p:nvSpPr>
        <p:spPr>
          <a:xfrm>
            <a:off x="5795206" y="1046828"/>
            <a:ext cx="6396793" cy="2531259"/>
          </a:xfrm>
        </p:spPr>
        <p:txBody>
          <a:bodyPr>
            <a:normAutofit fontScale="92500" lnSpcReduction="10000"/>
          </a:bodyPr>
          <a:lstStyle/>
          <a:p>
            <a:r>
              <a:rPr lang="ro-RO" dirty="0"/>
              <a:t>Aceste metode presupun respectarea particularităţilor de vârstă, îmbinarea diferitelor forme de activitate, îmbinarea muncii individuale cu munca pe grupuri şi activitatea frontală, evaluarea corectă a rezultatelor obţinute şi reconstituirea relaţiei educatoare-copil. Metodele de învăţare activă implică copiii în procesul de învăţare în sensul formării lor ca participanţi activi la procesul de educare, astfel fiind ajutaţi să înţeleagă lumea în care trăiesc şi să aplice în diferite situaţii de învăţare ceea ce au învăţat. </a:t>
            </a:r>
            <a:endParaRPr lang="en-US" dirty="0"/>
          </a:p>
        </p:txBody>
      </p:sp>
      <p:pic>
        <p:nvPicPr>
          <p:cNvPr id="5" name="Picture 4">
            <a:extLst>
              <a:ext uri="{FF2B5EF4-FFF2-40B4-BE49-F238E27FC236}">
                <a16:creationId xmlns="" xmlns:a16="http://schemas.microsoft.com/office/drawing/2014/main" id="{B3631323-2A76-4EE7-944C-02E9512E1172}"/>
              </a:ext>
            </a:extLst>
          </p:cNvPr>
          <p:cNvPicPr>
            <a:picLocks noChangeAspect="1"/>
          </p:cNvPicPr>
          <p:nvPr/>
        </p:nvPicPr>
        <p:blipFill>
          <a:blip r:embed="rId2"/>
          <a:stretch>
            <a:fillRect/>
          </a:stretch>
        </p:blipFill>
        <p:spPr>
          <a:xfrm>
            <a:off x="0" y="0"/>
            <a:ext cx="6980952" cy="628571"/>
          </a:xfrm>
          <a:prstGeom prst="rect">
            <a:avLst/>
          </a:prstGeom>
        </p:spPr>
      </p:pic>
      <p:pic>
        <p:nvPicPr>
          <p:cNvPr id="6" name="Picture 5">
            <a:extLst>
              <a:ext uri="{FF2B5EF4-FFF2-40B4-BE49-F238E27FC236}">
                <a16:creationId xmlns="" xmlns:a16="http://schemas.microsoft.com/office/drawing/2014/main" id="{7651FA57-5C99-421B-9BA5-AC2653ADA50D}"/>
              </a:ext>
            </a:extLst>
          </p:cNvPr>
          <p:cNvPicPr>
            <a:picLocks noChangeAspect="1"/>
          </p:cNvPicPr>
          <p:nvPr/>
        </p:nvPicPr>
        <p:blipFill>
          <a:blip r:embed="rId2"/>
          <a:stretch>
            <a:fillRect/>
          </a:stretch>
        </p:blipFill>
        <p:spPr>
          <a:xfrm>
            <a:off x="5211048" y="0"/>
            <a:ext cx="6980952" cy="628571"/>
          </a:xfrm>
          <a:prstGeom prst="rect">
            <a:avLst/>
          </a:prstGeom>
        </p:spPr>
      </p:pic>
      <p:sp>
        <p:nvSpPr>
          <p:cNvPr id="7" name="Rectangle 6">
            <a:extLst>
              <a:ext uri="{FF2B5EF4-FFF2-40B4-BE49-F238E27FC236}">
                <a16:creationId xmlns="" xmlns:a16="http://schemas.microsoft.com/office/drawing/2014/main" id="{4EDF0BEF-B912-448D-8163-146B933C9D91}"/>
              </a:ext>
            </a:extLst>
          </p:cNvPr>
          <p:cNvSpPr/>
          <p:nvPr/>
        </p:nvSpPr>
        <p:spPr>
          <a:xfrm>
            <a:off x="278297" y="3578087"/>
            <a:ext cx="11688416" cy="2746906"/>
          </a:xfrm>
          <a:prstGeom prst="rect">
            <a:avLst/>
          </a:prstGeom>
        </p:spPr>
        <p:txBody>
          <a:bodyPr wrap="square">
            <a:spAutoFit/>
          </a:bodyPr>
          <a:lstStyle/>
          <a:p>
            <a:pPr>
              <a:spcAft>
                <a:spcPts val="1500"/>
              </a:spcAft>
            </a:pPr>
            <a:r>
              <a:rPr lang="ro-RO" sz="1600" dirty="0">
                <a:solidFill>
                  <a:srgbClr val="333333"/>
                </a:solidFill>
                <a:latin typeface="Arial" panose="020B0604020202020204" pitchFamily="34" charset="0"/>
                <a:ea typeface="Times New Roman" panose="02020603050405020304" pitchFamily="18" charset="0"/>
              </a:rPr>
              <a:t>Valenţele formativ-educative ale metodelor interactive de învăţare în grup</a:t>
            </a:r>
            <a:endParaRPr lang="en-US" sz="1600" dirty="0">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ro-RO" sz="1600" dirty="0">
                <a:solidFill>
                  <a:srgbClr val="333333"/>
                </a:solidFill>
                <a:latin typeface="Arial" panose="020B0604020202020204" pitchFamily="34" charset="0"/>
                <a:ea typeface="Times New Roman" panose="02020603050405020304" pitchFamily="18" charset="0"/>
              </a:rPr>
              <a:t>stimulează implicarea activă în sarcină a copiilor, aceştia fiind mai conştienţi de responsabilitatea ce şi-o asumă;</a:t>
            </a:r>
            <a:endParaRPr lang="en-US" sz="1600" dirty="0">
              <a:solidFill>
                <a:srgbClr val="333333"/>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ro-RO" sz="1600" dirty="0">
                <a:solidFill>
                  <a:srgbClr val="333333"/>
                </a:solidFill>
                <a:latin typeface="Arial" panose="020B0604020202020204" pitchFamily="34" charset="0"/>
                <a:ea typeface="Times New Roman" panose="02020603050405020304" pitchFamily="18" charset="0"/>
              </a:rPr>
              <a:t>exersează capacităţile de analiză şi de luare a deciziilor oportune la momentul potrivit, stimulând iniţiativa tuturor elevilor implicaţi în sarcină;</a:t>
            </a:r>
            <a:endParaRPr lang="en-US" sz="1600" dirty="0">
              <a:solidFill>
                <a:srgbClr val="333333"/>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ro-RO" sz="1600" dirty="0">
                <a:solidFill>
                  <a:srgbClr val="333333"/>
                </a:solidFill>
                <a:latin typeface="Arial" panose="020B0604020202020204" pitchFamily="34" charset="0"/>
                <a:ea typeface="Times New Roman" panose="02020603050405020304" pitchFamily="18" charset="0"/>
              </a:rPr>
              <a:t>asigură o mai bună punere în practică a cunoştinţelor, exersează priceperille şi asigură o mai bună clarificare conceptuală şi o integrare uşoară a cunoştinţelor asimilate în sistemul noţional, devenind asfel operaţionale;</a:t>
            </a:r>
            <a:endParaRPr lang="en-US" sz="1600" dirty="0">
              <a:solidFill>
                <a:srgbClr val="333333"/>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ro-RO" sz="1600" dirty="0">
                <a:solidFill>
                  <a:srgbClr val="333333"/>
                </a:solidFill>
                <a:latin typeface="Arial" panose="020B0604020202020204" pitchFamily="34" charset="0"/>
                <a:ea typeface="Times New Roman" panose="02020603050405020304" pitchFamily="18" charset="0"/>
              </a:rPr>
              <a:t>unele dintre ele, cum ar fi portofoliul, oferă o perspectivă de ansamblu asupra activităţii preşcolarului pe o perioadă mai lungă de timp;</a:t>
            </a:r>
            <a:endParaRPr lang="en-US" sz="1600" dirty="0">
              <a:solidFill>
                <a:srgbClr val="333333"/>
              </a:solidFill>
              <a:latin typeface="Times New Roman" panose="02020603050405020304" pitchFamily="18" charset="0"/>
              <a:ea typeface="Times New Roman" panose="02020603050405020304" pitchFamily="18" charset="0"/>
            </a:endParaRPr>
          </a:p>
          <a:p>
            <a:pPr marL="342900" lvl="0" indent="-342900">
              <a:spcAft>
                <a:spcPts val="0"/>
              </a:spcAft>
              <a:buSzPts val="1000"/>
              <a:buFont typeface="Symbol" panose="05050102010706020507" pitchFamily="18" charset="2"/>
              <a:buChar char=""/>
              <a:tabLst>
                <a:tab pos="457200" algn="l"/>
              </a:tabLst>
            </a:pPr>
            <a:r>
              <a:rPr lang="ro-RO" sz="1600" dirty="0">
                <a:solidFill>
                  <a:srgbClr val="333333"/>
                </a:solidFill>
                <a:latin typeface="Arial" panose="020B0604020202020204" pitchFamily="34" charset="0"/>
                <a:ea typeface="Times New Roman" panose="02020603050405020304" pitchFamily="18" charset="0"/>
              </a:rPr>
              <a:t>asigură un demers interactiv al actului de predare–învăţare–evaluare, adaptat nevoilor de individualizare a sarcinilor de lucru pentru fiecare preşcolar, valorificând şi stimulând potenţialul creativ şi originalitatea acestuia.</a:t>
            </a:r>
            <a:endParaRPr lang="en-US" sz="1600" dirty="0">
              <a:solidFill>
                <a:srgbClr val="333333"/>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309773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7B4B00-4FBE-4352-8D9E-A1A2BA6E5CE9}"/>
              </a:ext>
            </a:extLst>
          </p:cNvPr>
          <p:cNvSpPr>
            <a:spLocks noGrp="1"/>
          </p:cNvSpPr>
          <p:nvPr>
            <p:ph type="title"/>
          </p:nvPr>
        </p:nvSpPr>
        <p:spPr>
          <a:xfrm>
            <a:off x="112275" y="609600"/>
            <a:ext cx="11258089" cy="1320800"/>
          </a:xfrm>
        </p:spPr>
        <p:txBody>
          <a:bodyPr>
            <a:normAutofit/>
          </a:bodyPr>
          <a:lstStyle/>
          <a:p>
            <a:r>
              <a:rPr lang="en-US" sz="1800" b="1" dirty="0">
                <a:solidFill>
                  <a:schemeClr val="tx1"/>
                </a:solidFill>
              </a:rPr>
              <a:t>TEHNICA LOTUS </a:t>
            </a:r>
            <a:r>
              <a:rPr lang="ro-RO" sz="1800" b="1" dirty="0">
                <a:solidFill>
                  <a:schemeClr val="tx1"/>
                </a:solidFill>
              </a:rPr>
              <a:t>- </a:t>
            </a:r>
            <a:r>
              <a:rPr lang="en-US" sz="1800" b="1" dirty="0">
                <a:solidFill>
                  <a:schemeClr val="tx1"/>
                </a:solidFill>
              </a:rPr>
              <a:t>Este o </a:t>
            </a:r>
            <a:r>
              <a:rPr lang="en-US" sz="1800" b="1" dirty="0" err="1">
                <a:solidFill>
                  <a:schemeClr val="tx1"/>
                </a:solidFill>
              </a:rPr>
              <a:t>modalitate</a:t>
            </a:r>
            <a:r>
              <a:rPr lang="en-US" sz="1800" b="1" dirty="0">
                <a:solidFill>
                  <a:schemeClr val="tx1"/>
                </a:solidFill>
              </a:rPr>
              <a:t> </a:t>
            </a:r>
            <a:r>
              <a:rPr lang="en-US" sz="1800" b="1" dirty="0" err="1">
                <a:solidFill>
                  <a:schemeClr val="tx1"/>
                </a:solidFill>
              </a:rPr>
              <a:t>interactivă</a:t>
            </a:r>
            <a:r>
              <a:rPr lang="en-US" sz="1800" b="1" dirty="0">
                <a:solidFill>
                  <a:schemeClr val="tx1"/>
                </a:solidFill>
              </a:rPr>
              <a:t> de </a:t>
            </a:r>
            <a:r>
              <a:rPr lang="en-US" sz="1800" b="1" dirty="0" err="1">
                <a:solidFill>
                  <a:schemeClr val="tx1"/>
                </a:solidFill>
              </a:rPr>
              <a:t>lucru</a:t>
            </a:r>
            <a:r>
              <a:rPr lang="en-US" sz="1800" b="1" dirty="0">
                <a:solidFill>
                  <a:schemeClr val="tx1"/>
                </a:solidFill>
              </a:rPr>
              <a:t> </a:t>
            </a:r>
            <a:r>
              <a:rPr lang="en-US" sz="1800" b="1" dirty="0" err="1">
                <a:solidFill>
                  <a:schemeClr val="tx1"/>
                </a:solidFill>
              </a:rPr>
              <a:t>în</a:t>
            </a:r>
            <a:r>
              <a:rPr lang="en-US" sz="1800" b="1" dirty="0">
                <a:solidFill>
                  <a:schemeClr val="tx1"/>
                </a:solidFill>
              </a:rPr>
              <a:t> </a:t>
            </a:r>
            <a:r>
              <a:rPr lang="en-US" sz="1800" b="1" dirty="0" err="1">
                <a:solidFill>
                  <a:schemeClr val="tx1"/>
                </a:solidFill>
              </a:rPr>
              <a:t>grup</a:t>
            </a:r>
            <a:r>
              <a:rPr lang="en-US" sz="1800" b="1" dirty="0">
                <a:solidFill>
                  <a:schemeClr val="tx1"/>
                </a:solidFill>
              </a:rPr>
              <a:t> care </a:t>
            </a:r>
            <a:r>
              <a:rPr lang="en-US" sz="1800" b="1" dirty="0" err="1">
                <a:solidFill>
                  <a:schemeClr val="tx1"/>
                </a:solidFill>
              </a:rPr>
              <a:t>oferă</a:t>
            </a:r>
            <a:r>
              <a:rPr lang="en-US" sz="1800" b="1" dirty="0">
                <a:solidFill>
                  <a:schemeClr val="tx1"/>
                </a:solidFill>
              </a:rPr>
              <a:t> </a:t>
            </a:r>
            <a:r>
              <a:rPr lang="en-US" sz="1800" b="1" dirty="0" err="1">
                <a:solidFill>
                  <a:schemeClr val="tx1"/>
                </a:solidFill>
              </a:rPr>
              <a:t>posibilitatea</a:t>
            </a:r>
            <a:r>
              <a:rPr lang="en-US" sz="1800" b="1" dirty="0">
                <a:solidFill>
                  <a:schemeClr val="tx1"/>
                </a:solidFill>
              </a:rPr>
              <a:t> </a:t>
            </a:r>
            <a:r>
              <a:rPr lang="en-US" sz="1800" b="1" dirty="0" err="1">
                <a:solidFill>
                  <a:schemeClr val="tx1"/>
                </a:solidFill>
              </a:rPr>
              <a:t>stabilirii</a:t>
            </a:r>
            <a:r>
              <a:rPr lang="en-US" sz="1800" b="1" dirty="0">
                <a:solidFill>
                  <a:schemeClr val="tx1"/>
                </a:solidFill>
              </a:rPr>
              <a:t> de </a:t>
            </a:r>
            <a:r>
              <a:rPr lang="en-US" sz="1800" b="1" dirty="0" err="1">
                <a:solidFill>
                  <a:schemeClr val="tx1"/>
                </a:solidFill>
              </a:rPr>
              <a:t>relaţii</a:t>
            </a:r>
            <a:r>
              <a:rPr lang="en-US" sz="1800" b="1" dirty="0">
                <a:solidFill>
                  <a:schemeClr val="tx1"/>
                </a:solidFill>
              </a:rPr>
              <a:t> </a:t>
            </a:r>
            <a:r>
              <a:rPr lang="en-US" sz="1800" b="1" dirty="0" err="1">
                <a:solidFill>
                  <a:schemeClr val="tx1"/>
                </a:solidFill>
              </a:rPr>
              <a:t>între</a:t>
            </a:r>
            <a:r>
              <a:rPr lang="en-US" sz="1800" b="1" dirty="0">
                <a:solidFill>
                  <a:schemeClr val="tx1"/>
                </a:solidFill>
              </a:rPr>
              <a:t> </a:t>
            </a:r>
            <a:r>
              <a:rPr lang="en-US" sz="1800" b="1" dirty="0" err="1">
                <a:solidFill>
                  <a:schemeClr val="tx1"/>
                </a:solidFill>
              </a:rPr>
              <a:t>noţiuni</a:t>
            </a:r>
            <a:r>
              <a:rPr lang="en-US" sz="1800" b="1" dirty="0">
                <a:solidFill>
                  <a:schemeClr val="tx1"/>
                </a:solidFill>
              </a:rPr>
              <a:t> pe </a:t>
            </a:r>
            <a:r>
              <a:rPr lang="en-US" sz="1800" b="1" dirty="0" err="1">
                <a:solidFill>
                  <a:schemeClr val="tx1"/>
                </a:solidFill>
              </a:rPr>
              <a:t>baza</a:t>
            </a:r>
            <a:r>
              <a:rPr lang="en-US" sz="1800" b="1" dirty="0">
                <a:solidFill>
                  <a:schemeClr val="tx1"/>
                </a:solidFill>
              </a:rPr>
              <a:t> </a:t>
            </a:r>
            <a:r>
              <a:rPr lang="en-US" sz="1800" b="1" dirty="0" err="1">
                <a:solidFill>
                  <a:schemeClr val="tx1"/>
                </a:solidFill>
              </a:rPr>
              <a:t>unei</a:t>
            </a:r>
            <a:r>
              <a:rPr lang="en-US" sz="1800" b="1" dirty="0">
                <a:solidFill>
                  <a:schemeClr val="tx1"/>
                </a:solidFill>
              </a:rPr>
              <a:t> </a:t>
            </a:r>
            <a:r>
              <a:rPr lang="en-US" sz="1800" b="1" dirty="0" err="1">
                <a:solidFill>
                  <a:schemeClr val="tx1"/>
                </a:solidFill>
              </a:rPr>
              <a:t>teme</a:t>
            </a:r>
            <a:r>
              <a:rPr lang="en-US" sz="1800" b="1" dirty="0">
                <a:solidFill>
                  <a:schemeClr val="tx1"/>
                </a:solidFill>
              </a:rPr>
              <a:t> </a:t>
            </a:r>
            <a:r>
              <a:rPr lang="en-US" sz="1800" b="1" dirty="0" err="1">
                <a:solidFill>
                  <a:schemeClr val="tx1"/>
                </a:solidFill>
              </a:rPr>
              <a:t>principale</a:t>
            </a:r>
            <a:r>
              <a:rPr lang="en-US" sz="1800" b="1" dirty="0">
                <a:solidFill>
                  <a:schemeClr val="tx1"/>
                </a:solidFill>
              </a:rPr>
              <a:t> din c</a:t>
            </a:r>
            <a:r>
              <a:rPr lang="ro-RO" sz="1800" b="1" dirty="0">
                <a:solidFill>
                  <a:schemeClr val="tx1"/>
                </a:solidFill>
              </a:rPr>
              <a:t>are derivă alte 8 teme.</a:t>
            </a:r>
            <a:endParaRPr lang="en-US" sz="1800" b="1" dirty="0">
              <a:solidFill>
                <a:schemeClr val="tx1"/>
              </a:solidFill>
            </a:endParaRPr>
          </a:p>
        </p:txBody>
      </p:sp>
      <p:sp>
        <p:nvSpPr>
          <p:cNvPr id="3" name="Content Placeholder 2">
            <a:extLst>
              <a:ext uri="{FF2B5EF4-FFF2-40B4-BE49-F238E27FC236}">
                <a16:creationId xmlns="" xmlns:a16="http://schemas.microsoft.com/office/drawing/2014/main" id="{C475F2F7-4E51-4E2D-B52B-C17B7512C5B9}"/>
              </a:ext>
            </a:extLst>
          </p:cNvPr>
          <p:cNvSpPr>
            <a:spLocks noGrp="1"/>
          </p:cNvSpPr>
          <p:nvPr>
            <p:ph sz="half" idx="1"/>
          </p:nvPr>
        </p:nvSpPr>
        <p:spPr>
          <a:xfrm>
            <a:off x="112275" y="1488614"/>
            <a:ext cx="5897216" cy="5369386"/>
          </a:xfrm>
        </p:spPr>
        <p:txBody>
          <a:bodyPr>
            <a:noAutofit/>
          </a:bodyPr>
          <a:lstStyle/>
          <a:p>
            <a:pPr marL="0" indent="0">
              <a:buNone/>
            </a:pPr>
            <a:r>
              <a:rPr lang="en-US" sz="1600" b="1" i="1" dirty="0" err="1">
                <a:latin typeface="Times New Roman" panose="02020603050405020304" pitchFamily="18" charset="0"/>
                <a:cs typeface="Times New Roman" panose="02020603050405020304" pitchFamily="18" charset="0"/>
              </a:rPr>
              <a:t>Tehnica</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Florii</a:t>
            </a:r>
            <a:r>
              <a:rPr lang="en-US" sz="1600" b="1" i="1" dirty="0">
                <a:latin typeface="Times New Roman" panose="02020603050405020304" pitchFamily="18" charset="0"/>
                <a:cs typeface="Times New Roman" panose="02020603050405020304" pitchFamily="18" charset="0"/>
              </a:rPr>
              <a:t> de </a:t>
            </a:r>
            <a:r>
              <a:rPr lang="en-US" sz="1600" b="1" i="1" dirty="0" err="1">
                <a:latin typeface="Times New Roman" panose="02020603050405020304" pitchFamily="18" charset="0"/>
                <a:cs typeface="Times New Roman" panose="02020603050405020304" pitchFamily="18" charset="0"/>
              </a:rPr>
              <a:t>nufăr</a:t>
            </a:r>
            <a:r>
              <a:rPr lang="en-US" sz="1600" b="1" i="1" dirty="0">
                <a:latin typeface="Times New Roman" panose="02020603050405020304" pitchFamily="18" charset="0"/>
                <a:cs typeface="Times New Roman" panose="02020603050405020304" pitchFamily="18" charset="0"/>
              </a:rPr>
              <a:t> (Lotus blossom </a:t>
            </a:r>
            <a:r>
              <a:rPr lang="en-US" sz="1600" b="1" i="1" dirty="0" err="1">
                <a:latin typeface="Times New Roman" panose="02020603050405020304" pitchFamily="18" charset="0"/>
                <a:cs typeface="Times New Roman" panose="02020603050405020304" pitchFamily="18" charset="0"/>
              </a:rPr>
              <a:t>tehnique</a:t>
            </a:r>
            <a:r>
              <a:rPr lang="en-US" sz="1600" b="1" i="1"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presupune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deducerea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conexiuni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între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idei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concepte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pornind</a:t>
            </a:r>
            <a:r>
              <a:rPr lang="en-US" sz="1600" dirty="0">
                <a:latin typeface="Times New Roman" panose="02020603050405020304" pitchFamily="18" charset="0"/>
                <a:cs typeface="Times New Roman" panose="02020603050405020304" pitchFamily="18" charset="0"/>
              </a:rPr>
              <a:t> de la o </a:t>
            </a:r>
            <a:r>
              <a:rPr lang="en-US" sz="1600" dirty="0" err="1">
                <a:latin typeface="Times New Roman" panose="02020603050405020304" pitchFamily="18" charset="0"/>
                <a:cs typeface="Times New Roman" panose="02020603050405020304" pitchFamily="18" charset="0"/>
              </a:rPr>
              <a:t>temă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centrală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Problema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centrală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determină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cele</a:t>
            </a:r>
            <a:r>
              <a:rPr lang="en-US" sz="1600" dirty="0">
                <a:latin typeface="Times New Roman" panose="02020603050405020304" pitchFamily="18" charset="0"/>
                <a:cs typeface="Times New Roman" panose="02020603050405020304" pitchFamily="18" charset="0"/>
              </a:rPr>
              <a:t> opt </a:t>
            </a:r>
            <a:r>
              <a:rPr lang="en-US" sz="1600" dirty="0" err="1">
                <a:latin typeface="Times New Roman" panose="02020603050405020304" pitchFamily="18" charset="0"/>
                <a:cs typeface="Times New Roman" panose="02020603050405020304" pitchFamily="18" charset="0"/>
              </a:rPr>
              <a:t>idei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centrale</a:t>
            </a:r>
            <a:r>
              <a:rPr lang="en-US" sz="1600" dirty="0">
                <a:latin typeface="Times New Roman" panose="02020603050405020304" pitchFamily="18" charset="0"/>
                <a:cs typeface="Times New Roman" panose="02020603050405020304" pitchFamily="18" charset="0"/>
              </a:rPr>
              <a:t> care se </a:t>
            </a:r>
            <a:r>
              <a:rPr lang="en-US" sz="1600" dirty="0" err="1">
                <a:latin typeface="Times New Roman" panose="02020603050405020304" pitchFamily="18" charset="0"/>
                <a:cs typeface="Times New Roman" panose="02020603050405020304" pitchFamily="18" charset="0"/>
              </a:rPr>
              <a:t>construiesc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jurul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asemeni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petalelor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florii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nufăr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Cele</a:t>
            </a:r>
            <a:r>
              <a:rPr lang="en-US" sz="1600" dirty="0">
                <a:latin typeface="Times New Roman" panose="02020603050405020304" pitchFamily="18" charset="0"/>
                <a:cs typeface="Times New Roman" panose="02020603050405020304" pitchFamily="18" charset="0"/>
              </a:rPr>
              <a:t> opt </a:t>
            </a:r>
            <a:r>
              <a:rPr lang="en-US" sz="1600" dirty="0" err="1">
                <a:latin typeface="Times New Roman" panose="02020603050405020304" pitchFamily="18" charset="0"/>
                <a:cs typeface="Times New Roman" panose="02020603050405020304" pitchFamily="18" charset="0"/>
              </a:rPr>
              <a:t>idei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secundare</a:t>
            </a:r>
            <a:r>
              <a:rPr lang="en-US" sz="1600" dirty="0">
                <a:latin typeface="Times New Roman" panose="02020603050405020304" pitchFamily="18" charset="0"/>
                <a:cs typeface="Times New Roman" panose="02020603050405020304" pitchFamily="18" charset="0"/>
              </a:rPr>
              <a:t> sunt </a:t>
            </a:r>
            <a:r>
              <a:rPr lang="en-US" sz="1600" dirty="0" err="1">
                <a:latin typeface="Times New Roman" panose="02020603050405020304" pitchFamily="18" charset="0"/>
                <a:cs typeface="Times New Roman" panose="02020603050405020304" pitchFamily="18" charset="0"/>
              </a:rPr>
              <a:t>trecute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jurul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temei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centrale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urmând</a:t>
            </a:r>
            <a:r>
              <a:rPr lang="en-US" sz="1600" dirty="0">
                <a:latin typeface="Times New Roman" panose="02020603050405020304" pitchFamily="18" charset="0"/>
                <a:cs typeface="Times New Roman" panose="02020603050405020304" pitchFamily="18" charset="0"/>
              </a:rPr>
              <a:t> ca </a:t>
            </a:r>
            <a:r>
              <a:rPr lang="en-US" sz="1600" dirty="0" err="1">
                <a:latin typeface="Times New Roman" panose="02020603050405020304" pitchFamily="18" charset="0"/>
                <a:cs typeface="Times New Roman" panose="02020603050405020304" pitchFamily="18" charset="0"/>
              </a:rPr>
              <a:t>apoi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devină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principale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alte</a:t>
            </a:r>
            <a:r>
              <a:rPr lang="en-US" sz="1600" dirty="0">
                <a:latin typeface="Times New Roman" panose="02020603050405020304" pitchFamily="18" charset="0"/>
                <a:cs typeface="Times New Roman" panose="02020603050405020304" pitchFamily="18" charset="0"/>
              </a:rPr>
              <a:t> opt </a:t>
            </a:r>
            <a:r>
              <a:rPr lang="en-US" sz="1600" dirty="0" err="1">
                <a:latin typeface="Times New Roman" panose="02020603050405020304" pitchFamily="18" charset="0"/>
                <a:cs typeface="Times New Roman" panose="02020603050405020304" pitchFamily="18" charset="0"/>
              </a:rPr>
              <a:t>flori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nufăr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fiecare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dintre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aceste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noi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centrale</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vor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construi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câte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alte</a:t>
            </a:r>
            <a:r>
              <a:rPr lang="en-US" sz="1600" dirty="0">
                <a:latin typeface="Times New Roman" panose="02020603050405020304" pitchFamily="18" charset="0"/>
                <a:cs typeface="Times New Roman" panose="02020603050405020304" pitchFamily="18" charset="0"/>
              </a:rPr>
              <a:t> opt </a:t>
            </a:r>
            <a:r>
              <a:rPr lang="en-US" sz="1600" dirty="0" err="1">
                <a:latin typeface="Times New Roman" panose="02020603050405020304" pitchFamily="18" charset="0"/>
                <a:cs typeface="Times New Roman" panose="02020603050405020304" pitchFamily="18" charset="0"/>
              </a:rPr>
              <a:t>idei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secundare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Astfel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pornind</a:t>
            </a:r>
            <a:r>
              <a:rPr lang="en-US" sz="1600" dirty="0">
                <a:latin typeface="Times New Roman" panose="02020603050405020304" pitchFamily="18" charset="0"/>
                <a:cs typeface="Times New Roman" panose="02020603050405020304" pitchFamily="18" charset="0"/>
              </a:rPr>
              <a:t> de la o </a:t>
            </a:r>
            <a:r>
              <a:rPr lang="en-US" sz="1600" dirty="0" err="1">
                <a:latin typeface="Times New Roman" panose="02020603050405020304" pitchFamily="18" charset="0"/>
                <a:cs typeface="Times New Roman" panose="02020603050405020304" pitchFamily="18" charset="0"/>
              </a:rPr>
              <a:t>temă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centrală</a:t>
            </a:r>
            <a:r>
              <a:rPr lang="en-US" sz="1600" dirty="0">
                <a:latin typeface="Times New Roman" panose="02020603050405020304" pitchFamily="18" charset="0"/>
                <a:cs typeface="Times New Roman" panose="02020603050405020304" pitchFamily="18" charset="0"/>
              </a:rPr>
              <a:t>, sunt generate </a:t>
            </a:r>
            <a:r>
              <a:rPr lang="en-US" sz="1600" dirty="0" err="1">
                <a:latin typeface="Times New Roman" panose="02020603050405020304" pitchFamily="18" charset="0"/>
                <a:cs typeface="Times New Roman" panose="02020603050405020304" pitchFamily="18" charset="0"/>
              </a:rPr>
              <a:t>noi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teme</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studiu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care </a:t>
            </a:r>
            <a:r>
              <a:rPr lang="en-US" sz="1600" dirty="0" err="1">
                <a:latin typeface="Times New Roman" panose="02020603050405020304" pitchFamily="18" charset="0"/>
                <a:cs typeface="Times New Roman" panose="02020603050405020304" pitchFamily="18" charset="0"/>
              </a:rPr>
              <a:t>trebuie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dezvoltate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conexiuni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şi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concepte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noi</a:t>
            </a:r>
            <a:r>
              <a:rPr lang="en-US" sz="1600" dirty="0">
                <a:latin typeface="Times New Roman" panose="02020603050405020304" pitchFamily="18" charset="0"/>
                <a:cs typeface="Times New Roman" panose="02020603050405020304" pitchFamily="18" charset="0"/>
              </a:rPr>
              <a:t>. </a:t>
            </a:r>
            <a:endParaRPr lang="ro-RO" sz="1600" dirty="0">
              <a:latin typeface="Times New Roman" panose="02020603050405020304" pitchFamily="18" charset="0"/>
              <a:cs typeface="Times New Roman" panose="02020603050405020304" pitchFamily="18" charset="0"/>
            </a:endParaRPr>
          </a:p>
          <a:p>
            <a:pPr marL="0" indent="0">
              <a:buNone/>
            </a:pPr>
            <a:r>
              <a:rPr lang="en-US" sz="1600" b="1" i="1" dirty="0" err="1">
                <a:latin typeface="Times New Roman" panose="02020603050405020304" pitchFamily="18" charset="0"/>
                <a:cs typeface="Times New Roman" panose="02020603050405020304" pitchFamily="18" charset="0"/>
              </a:rPr>
              <a:t>Avantaje</a:t>
            </a:r>
            <a:r>
              <a:rPr lang="en-US" sz="1600" b="1" i="1" dirty="0">
                <a:latin typeface="Times New Roman" panose="02020603050405020304" pitchFamily="18" charset="0"/>
                <a:cs typeface="Times New Roman" panose="02020603050405020304" pitchFamily="18" charset="0"/>
              </a:rPr>
              <a:t>:</a:t>
            </a:r>
            <a:endParaRPr lang="ro-RO" sz="1600" b="1" i="1" dirty="0">
              <a:latin typeface="Times New Roman" panose="02020603050405020304" pitchFamily="18" charset="0"/>
              <a:cs typeface="Times New Roman" panose="02020603050405020304" pitchFamily="18" charset="0"/>
            </a:endParaRPr>
          </a:p>
          <a:p>
            <a:pPr marL="0" indent="0">
              <a:buNone/>
            </a:pPr>
            <a:r>
              <a:rPr lang="en-US" sz="1600" dirty="0" err="1">
                <a:latin typeface="Times New Roman" panose="02020603050405020304" pitchFamily="18" charset="0"/>
                <a:cs typeface="Times New Roman" panose="02020603050405020304" pitchFamily="18" charset="0"/>
              </a:rPr>
              <a:t>Stimularea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potenţialului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creativ</a:t>
            </a:r>
            <a:r>
              <a:rPr lang="en-US" sz="1600" dirty="0">
                <a:latin typeface="Times New Roman" panose="02020603050405020304" pitchFamily="18" charset="0"/>
                <a:cs typeface="Times New Roman" panose="02020603050405020304" pitchFamily="18" charset="0"/>
              </a:rPr>
              <a:t> al </a:t>
            </a:r>
            <a:r>
              <a:rPr lang="en-US" sz="1600" dirty="0" err="1">
                <a:latin typeface="Times New Roman" panose="02020603050405020304" pitchFamily="18" charset="0"/>
                <a:cs typeface="Times New Roman" panose="02020603050405020304" pitchFamily="18" charset="0"/>
              </a:rPr>
              <a:t>copiilor</a:t>
            </a:r>
            <a:r>
              <a:rPr lang="en-US" sz="1600" dirty="0">
                <a:latin typeface="Times New Roman" panose="02020603050405020304" pitchFamily="18" charset="0"/>
                <a:cs typeface="Times New Roman" panose="02020603050405020304" pitchFamily="18" charset="0"/>
              </a:rPr>
              <a:t>;</a:t>
            </a:r>
            <a:endParaRPr lang="ro-RO"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Dezvoltarea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unor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capacităţi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şi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abilităţi</a:t>
            </a:r>
            <a:r>
              <a:rPr lang="en-US" sz="1600" dirty="0">
                <a:latin typeface="Times New Roman" panose="02020603050405020304" pitchFamily="18" charset="0"/>
                <a:cs typeface="Times New Roman" panose="02020603050405020304" pitchFamily="18" charset="0"/>
              </a:rPr>
              <a:t>:</a:t>
            </a:r>
            <a:endParaRPr lang="ro-RO"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 Cognitive; </a:t>
            </a:r>
            <a:endParaRPr lang="ro-RO"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relaţionare</a:t>
            </a:r>
            <a:r>
              <a:rPr lang="en-US" sz="1600" dirty="0">
                <a:latin typeface="Times New Roman" panose="02020603050405020304" pitchFamily="18" charset="0"/>
                <a:cs typeface="Times New Roman" panose="02020603050405020304" pitchFamily="18" charset="0"/>
              </a:rPr>
              <a:t>;</a:t>
            </a:r>
            <a:endParaRPr lang="ro-RO"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 De </a:t>
            </a:r>
            <a:r>
              <a:rPr lang="en-US" sz="1600" dirty="0" err="1">
                <a:latin typeface="Times New Roman" panose="02020603050405020304" pitchFamily="18" charset="0"/>
                <a:cs typeface="Times New Roman" panose="02020603050405020304" pitchFamily="18" charset="0"/>
              </a:rPr>
              <a:t>lider</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grup</a:t>
            </a:r>
            <a:r>
              <a:rPr lang="en-US" sz="1600" dirty="0">
                <a:latin typeface="Times New Roman" panose="02020603050405020304" pitchFamily="18" charset="0"/>
                <a:cs typeface="Times New Roman" panose="02020603050405020304" pitchFamily="18" charset="0"/>
              </a:rPr>
              <a:t>;</a:t>
            </a:r>
            <a:endParaRPr lang="ro-RO"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 De </a:t>
            </a:r>
            <a:r>
              <a:rPr lang="en-US" sz="1600" dirty="0" err="1">
                <a:latin typeface="Times New Roman" panose="02020603050405020304" pitchFamily="18" charset="0"/>
                <a:cs typeface="Times New Roman" panose="02020603050405020304" pitchFamily="18" charset="0"/>
              </a:rPr>
              <a:t>autoevaluare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şi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autoapreciere</a:t>
            </a:r>
            <a:r>
              <a:rPr lang="en-US" sz="1600" dirty="0">
                <a:latin typeface="Times New Roman" panose="02020603050405020304" pitchFamily="18" charset="0"/>
                <a:cs typeface="Times New Roman" panose="02020603050405020304" pitchFamily="18" charset="0"/>
              </a:rPr>
              <a:t>. </a:t>
            </a:r>
          </a:p>
        </p:txBody>
      </p:sp>
      <p:sp>
        <p:nvSpPr>
          <p:cNvPr id="4" name="Content Placeholder 3">
            <a:extLst>
              <a:ext uri="{FF2B5EF4-FFF2-40B4-BE49-F238E27FC236}">
                <a16:creationId xmlns="" xmlns:a16="http://schemas.microsoft.com/office/drawing/2014/main" id="{7AB6A257-DB9E-4CB4-B03D-6F2E848980E4}"/>
              </a:ext>
            </a:extLst>
          </p:cNvPr>
          <p:cNvSpPr>
            <a:spLocks noGrp="1"/>
          </p:cNvSpPr>
          <p:nvPr>
            <p:ph sz="half" idx="2"/>
          </p:nvPr>
        </p:nvSpPr>
        <p:spPr>
          <a:xfrm>
            <a:off x="6009491" y="1257142"/>
            <a:ext cx="6070234" cy="5249675"/>
          </a:xfrm>
        </p:spPr>
        <p:txBody>
          <a:bodyPr>
            <a:normAutofit fontScale="70000" lnSpcReduction="20000"/>
          </a:bodyPr>
          <a:lstStyle/>
          <a:p>
            <a:pPr marL="0" indent="0">
              <a:buNone/>
            </a:pPr>
            <a:r>
              <a:rPr lang="en-US" sz="2600" b="1" dirty="0" err="1"/>
              <a:t>Etape</a:t>
            </a:r>
            <a:r>
              <a:rPr lang="en-US" sz="2600" b="1" dirty="0"/>
              <a:t>: </a:t>
            </a:r>
            <a:endParaRPr lang="ro-RO" sz="2600" b="1" dirty="0"/>
          </a:p>
          <a:p>
            <a:pPr marL="0" indent="0">
              <a:buNone/>
            </a:pPr>
            <a:r>
              <a:rPr lang="en-US" sz="2600" b="1" dirty="0" err="1"/>
              <a:t>Paşii</a:t>
            </a:r>
            <a:r>
              <a:rPr lang="en-US" sz="2600" b="1" dirty="0"/>
              <a:t> </a:t>
            </a:r>
            <a:r>
              <a:rPr lang="en-US" sz="2600" b="1" dirty="0" err="1"/>
              <a:t>parcurşi</a:t>
            </a:r>
            <a:r>
              <a:rPr lang="en-US" sz="2600" b="1" dirty="0"/>
              <a:t> </a:t>
            </a:r>
            <a:r>
              <a:rPr lang="en-US" sz="2600" b="1" dirty="0" err="1"/>
              <a:t>în</a:t>
            </a:r>
            <a:r>
              <a:rPr lang="en-US" sz="2600" b="1" dirty="0"/>
              <a:t> </a:t>
            </a:r>
            <a:r>
              <a:rPr lang="en-US" sz="2600" b="1" dirty="0" err="1"/>
              <a:t>demersul</a:t>
            </a:r>
            <a:r>
              <a:rPr lang="en-US" sz="2600" b="1" dirty="0"/>
              <a:t> </a:t>
            </a:r>
            <a:r>
              <a:rPr lang="en-US" sz="2600" b="1" dirty="0" err="1"/>
              <a:t>tehnicii</a:t>
            </a:r>
            <a:r>
              <a:rPr lang="en-US" sz="2600" b="1" dirty="0"/>
              <a:t> sunt: </a:t>
            </a:r>
            <a:endParaRPr lang="ro-RO" sz="2600" b="1" dirty="0"/>
          </a:p>
          <a:p>
            <a:pPr marL="0" indent="0">
              <a:buNone/>
            </a:pPr>
            <a:r>
              <a:rPr lang="ro-RO" sz="2600" dirty="0"/>
              <a:t>1</a:t>
            </a:r>
            <a:r>
              <a:rPr lang="ro-RO"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Construirea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schemei</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diagramei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tehnicii</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lucru</a:t>
            </a:r>
            <a:r>
              <a:rPr lang="en-US" sz="2600" dirty="0">
                <a:latin typeface="Arial" panose="020B0604020202020204" pitchFamily="34" charset="0"/>
                <a:cs typeface="Arial" panose="020B0604020202020204" pitchFamily="34" charset="0"/>
              </a:rPr>
              <a:t>. 2. </a:t>
            </a:r>
            <a:r>
              <a:rPr lang="ro-RO" sz="2600" dirty="0">
                <a:latin typeface="Arial" panose="020B0604020202020204" pitchFamily="34" charset="0"/>
                <a:cs typeface="Arial" panose="020B0604020202020204" pitchFamily="34" charset="0"/>
              </a:rPr>
              <a:t>2.</a:t>
            </a:r>
            <a:r>
              <a:rPr lang="en-US" sz="2600" dirty="0" err="1">
                <a:latin typeface="Arial" panose="020B0604020202020204" pitchFamily="34" charset="0"/>
                <a:cs typeface="Arial" panose="020B0604020202020204" pitchFamily="34" charset="0"/>
              </a:rPr>
              <a:t>Plasarea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temei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principale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mijlocul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schemei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grafice</a:t>
            </a:r>
            <a:r>
              <a:rPr lang="en-US" sz="2600" dirty="0">
                <a:latin typeface="Arial" panose="020B0604020202020204" pitchFamily="34" charset="0"/>
                <a:cs typeface="Arial" panose="020B0604020202020204" pitchFamily="34" charset="0"/>
              </a:rPr>
              <a:t>.</a:t>
            </a:r>
            <a:endParaRPr lang="ro-RO"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3. </a:t>
            </a:r>
            <a:r>
              <a:rPr lang="en-US" sz="2600" dirty="0" err="1">
                <a:latin typeface="Arial" panose="020B0604020202020204" pitchFamily="34" charset="0"/>
                <a:cs typeface="Arial" panose="020B0604020202020204" pitchFamily="34" charset="0"/>
              </a:rPr>
              <a:t>Grupa</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copii</a:t>
            </a:r>
            <a:r>
              <a:rPr lang="en-US" sz="2600" dirty="0">
                <a:latin typeface="Arial" panose="020B0604020202020204" pitchFamily="34" charset="0"/>
                <a:cs typeface="Arial" panose="020B0604020202020204" pitchFamily="34" charset="0"/>
              </a:rPr>
              <a:t> se </a:t>
            </a:r>
            <a:r>
              <a:rPr lang="en-US" sz="2600" dirty="0" err="1">
                <a:latin typeface="Arial" panose="020B0604020202020204" pitchFamily="34" charset="0"/>
                <a:cs typeface="Arial" panose="020B0604020202020204" pitchFamily="34" charset="0"/>
              </a:rPr>
              <a:t>gândeşte</a:t>
            </a:r>
            <a:r>
              <a:rPr lang="en-US" sz="2600" dirty="0">
                <a:latin typeface="Arial" panose="020B0604020202020204" pitchFamily="34" charset="0"/>
                <a:cs typeface="Arial" panose="020B0604020202020204" pitchFamily="34" charset="0"/>
              </a:rPr>
              <a:t> la </a:t>
            </a:r>
            <a:r>
              <a:rPr lang="en-US" sz="2600" dirty="0" err="1">
                <a:latin typeface="Arial" panose="020B0604020202020204" pitchFamily="34" charset="0"/>
                <a:cs typeface="Arial" panose="020B0604020202020204" pitchFamily="34" charset="0"/>
              </a:rPr>
              <a:t>conţinuturile</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ideile</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cunoştinţele</a:t>
            </a:r>
            <a:r>
              <a:rPr lang="en-US" sz="2600" dirty="0">
                <a:latin typeface="Arial" panose="020B0604020202020204" pitchFamily="34" charset="0"/>
                <a:cs typeface="Arial" panose="020B0604020202020204" pitchFamily="34" charset="0"/>
              </a:rPr>
              <a:t> legate de </a:t>
            </a:r>
            <a:r>
              <a:rPr lang="en-US" sz="2600" dirty="0" err="1">
                <a:latin typeface="Arial" panose="020B0604020202020204" pitchFamily="34" charset="0"/>
                <a:cs typeface="Arial" panose="020B0604020202020204" pitchFamily="34" charset="0"/>
              </a:rPr>
              <a:t>tema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principală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Acestea</a:t>
            </a:r>
            <a:r>
              <a:rPr lang="en-US" sz="2600" dirty="0">
                <a:latin typeface="Arial" panose="020B0604020202020204" pitchFamily="34" charset="0"/>
                <a:cs typeface="Arial" panose="020B0604020202020204" pitchFamily="34" charset="0"/>
              </a:rPr>
              <a:t> se </a:t>
            </a:r>
            <a:r>
              <a:rPr lang="en-US" sz="2600" dirty="0" err="1">
                <a:latin typeface="Arial" panose="020B0604020202020204" pitchFamily="34" charset="0"/>
                <a:cs typeface="Arial" panose="020B0604020202020204" pitchFamily="34" charset="0"/>
              </a:rPr>
              <a:t>trec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spaţiile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desenate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cadrane</a:t>
            </a:r>
            <a:r>
              <a:rPr lang="en-US" sz="2600" dirty="0">
                <a:latin typeface="Arial" panose="020B0604020202020204" pitchFamily="34" charset="0"/>
                <a:cs typeface="Arial" panose="020B0604020202020204" pitchFamily="34" charset="0"/>
              </a:rPr>
              <a:t>) de la 1 la 8 </a:t>
            </a:r>
            <a:r>
              <a:rPr lang="en-US" sz="2600" dirty="0" err="1">
                <a:latin typeface="Arial" panose="020B0604020202020204" pitchFamily="34" charset="0"/>
                <a:cs typeface="Arial" panose="020B0604020202020204" pitchFamily="34" charset="0"/>
              </a:rPr>
              <a:t>înconjurând</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astfel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tema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principală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sau</a:t>
            </a:r>
            <a:r>
              <a:rPr lang="en-US" sz="2600" dirty="0">
                <a:latin typeface="Arial" panose="020B0604020202020204" pitchFamily="34" charset="0"/>
                <a:cs typeface="Arial" panose="020B0604020202020204" pitchFamily="34" charset="0"/>
              </a:rPr>
              <a:t> de la A la H,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sensul</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acelor</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ceasornic</a:t>
            </a:r>
            <a:r>
              <a:rPr lang="en-US" sz="2600" dirty="0">
                <a:latin typeface="Arial" panose="020B0604020202020204" pitchFamily="34" charset="0"/>
                <a:cs typeface="Arial" panose="020B0604020202020204" pitchFamily="34" charset="0"/>
              </a:rPr>
              <a:t>). </a:t>
            </a:r>
            <a:endParaRPr lang="ro-RO"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4. </a:t>
            </a:r>
            <a:r>
              <a:rPr lang="en-US" sz="2600" dirty="0" err="1">
                <a:latin typeface="Arial" panose="020B0604020202020204" pitchFamily="34" charset="0"/>
                <a:cs typeface="Arial" panose="020B0604020202020204" pitchFamily="34" charset="0"/>
              </a:rPr>
              <a:t>Abordarea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celor</a:t>
            </a:r>
            <a:r>
              <a:rPr lang="en-US" sz="2600" dirty="0">
                <a:latin typeface="Arial" panose="020B0604020202020204" pitchFamily="34" charset="0"/>
                <a:cs typeface="Arial" panose="020B0604020202020204" pitchFamily="34" charset="0"/>
              </a:rPr>
              <a:t> opt </a:t>
            </a:r>
            <a:r>
              <a:rPr lang="en-US" sz="2600" dirty="0" err="1">
                <a:latin typeface="Arial" panose="020B0604020202020204" pitchFamily="34" charset="0"/>
                <a:cs typeface="Arial" panose="020B0604020202020204" pitchFamily="34" charset="0"/>
              </a:rPr>
              <a:t>teme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principale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pentru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cadranele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libere</a:t>
            </a:r>
            <a:r>
              <a:rPr lang="en-US" sz="2600" dirty="0">
                <a:latin typeface="Arial" panose="020B0604020202020204" pitchFamily="34" charset="0"/>
                <a:cs typeface="Arial" panose="020B0604020202020204" pitchFamily="34" charset="0"/>
              </a:rPr>
              <a:t>. </a:t>
            </a:r>
            <a:endParaRPr lang="ro-RO"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5. </a:t>
            </a:r>
            <a:r>
              <a:rPr lang="en-US" sz="2600" dirty="0" err="1">
                <a:latin typeface="Arial" panose="020B0604020202020204" pitchFamily="34" charset="0"/>
                <a:cs typeface="Arial" panose="020B0604020202020204" pitchFamily="34" charset="0"/>
              </a:rPr>
              <a:t>Stabilirea</a:t>
            </a:r>
            <a:r>
              <a:rPr lang="en-US" sz="2600" dirty="0">
                <a:latin typeface="Arial" panose="020B0604020202020204" pitchFamily="34" charset="0"/>
                <a:cs typeface="Arial" panose="020B0604020202020204" pitchFamily="34" charset="0"/>
              </a:rPr>
              <a:t> -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grupuri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mici</a:t>
            </a:r>
            <a:r>
              <a:rPr lang="en-US" sz="2600" dirty="0">
                <a:latin typeface="Arial" panose="020B0604020202020204" pitchFamily="34" charset="0"/>
                <a:cs typeface="Arial" panose="020B0604020202020204" pitchFamily="34" charset="0"/>
              </a:rPr>
              <a:t> de </a:t>
            </a:r>
            <a:r>
              <a:rPr lang="en-US" sz="2600" dirty="0" err="1">
                <a:latin typeface="Arial" panose="020B0604020202020204" pitchFamily="34" charset="0"/>
                <a:cs typeface="Arial" panose="020B0604020202020204" pitchFamily="34" charset="0"/>
              </a:rPr>
              <a:t>noi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legături</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relaţii</a:t>
            </a: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conexiuni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pentru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cele</a:t>
            </a:r>
            <a:r>
              <a:rPr lang="en-US" sz="2600" dirty="0">
                <a:latin typeface="Arial" panose="020B0604020202020204" pitchFamily="34" charset="0"/>
                <a:cs typeface="Arial" panose="020B0604020202020204" pitchFamily="34" charset="0"/>
              </a:rPr>
              <a:t> opt </a:t>
            </a:r>
            <a:r>
              <a:rPr lang="en-US" sz="2600" dirty="0" err="1">
                <a:latin typeface="Arial" panose="020B0604020202020204" pitchFamily="34" charset="0"/>
                <a:cs typeface="Arial" panose="020B0604020202020204" pitchFamily="34" charset="0"/>
              </a:rPr>
              <a:t>teme</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şi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trecerea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lor</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diagramă</a:t>
            </a:r>
            <a:r>
              <a:rPr lang="en-US" sz="2600" dirty="0">
                <a:latin typeface="Arial" panose="020B0604020202020204" pitchFamily="34" charset="0"/>
                <a:cs typeface="Arial" panose="020B0604020202020204" pitchFamily="34" charset="0"/>
              </a:rPr>
              <a:t>. </a:t>
            </a:r>
            <a:endParaRPr lang="ro-RO"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6. </a:t>
            </a:r>
            <a:r>
              <a:rPr lang="en-US" sz="2600" dirty="0" err="1">
                <a:latin typeface="Arial" panose="020B0604020202020204" pitchFamily="34" charset="0"/>
                <a:cs typeface="Arial" panose="020B0604020202020204" pitchFamily="34" charset="0"/>
              </a:rPr>
              <a:t>Prezentarea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rezultatelor</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muncii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grup</a:t>
            </a:r>
            <a:r>
              <a:rPr lang="en-US" sz="2600" dirty="0">
                <a:latin typeface="Arial" panose="020B0604020202020204" pitchFamily="34" charset="0"/>
                <a:cs typeface="Arial" panose="020B0604020202020204" pitchFamily="34" charset="0"/>
              </a:rPr>
              <a:t>. Are loc </a:t>
            </a:r>
            <a:r>
              <a:rPr lang="en-US" sz="2600" dirty="0" err="1">
                <a:latin typeface="Arial" panose="020B0604020202020204" pitchFamily="34" charset="0"/>
                <a:cs typeface="Arial" panose="020B0604020202020204" pitchFamily="34" charset="0"/>
              </a:rPr>
              <a:t>analiza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produselor</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activităţii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aprecierea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a:t>
            </a:r>
            <a:r>
              <a:rPr lang="en-US" sz="2600" dirty="0">
                <a:latin typeface="Arial" panose="020B0604020202020204" pitchFamily="34" charset="0"/>
                <a:cs typeface="Arial" panose="020B0604020202020204" pitchFamily="34" charset="0"/>
              </a:rPr>
              <a:t> mod </a:t>
            </a:r>
            <a:r>
              <a:rPr lang="en-US" sz="2600" dirty="0" err="1">
                <a:latin typeface="Arial" panose="020B0604020202020204" pitchFamily="34" charset="0"/>
                <a:cs typeface="Arial" panose="020B0604020202020204" pitchFamily="34" charset="0"/>
              </a:rPr>
              <a:t>evaluativ</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sublinierea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ideilor</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noi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ce</a:t>
            </a:r>
            <a:r>
              <a:rPr lang="en-US" sz="2600" dirty="0">
                <a:latin typeface="Arial" panose="020B0604020202020204" pitchFamily="34" charset="0"/>
                <a:cs typeface="Arial" panose="020B0604020202020204" pitchFamily="34" charset="0"/>
              </a:rPr>
              <a:t> pot </a:t>
            </a:r>
            <a:r>
              <a:rPr lang="en-US" sz="2600" dirty="0" err="1">
                <a:latin typeface="Arial" panose="020B0604020202020204" pitchFamily="34" charset="0"/>
                <a:cs typeface="Arial" panose="020B0604020202020204" pitchFamily="34" charset="0"/>
              </a:rPr>
              <a:t>avea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aplicaţii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într</a:t>
            </a:r>
            <a:r>
              <a:rPr lang="en-US" sz="2600" dirty="0">
                <a:latin typeface="Arial" panose="020B0604020202020204" pitchFamily="34" charset="0"/>
                <a:cs typeface="Arial" panose="020B0604020202020204" pitchFamily="34" charset="0"/>
              </a:rPr>
              <a:t>-o </a:t>
            </a:r>
            <a:r>
              <a:rPr lang="en-US" sz="2600" dirty="0" err="1">
                <a:latin typeface="Arial" panose="020B0604020202020204" pitchFamily="34" charset="0"/>
                <a:cs typeface="Arial" panose="020B0604020202020204" pitchFamily="34" charset="0"/>
              </a:rPr>
              <a:t>etapă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viitoare</a:t>
            </a:r>
            <a:r>
              <a:rPr lang="en-US"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 xmlns:a16="http://schemas.microsoft.com/office/drawing/2014/main" id="{D89E383C-CECE-40CC-B4C2-5A76261E1EDE}"/>
              </a:ext>
            </a:extLst>
          </p:cNvPr>
          <p:cNvPicPr>
            <a:picLocks noChangeAspect="1"/>
          </p:cNvPicPr>
          <p:nvPr/>
        </p:nvPicPr>
        <p:blipFill>
          <a:blip r:embed="rId2"/>
          <a:stretch>
            <a:fillRect/>
          </a:stretch>
        </p:blipFill>
        <p:spPr>
          <a:xfrm>
            <a:off x="0" y="0"/>
            <a:ext cx="6980952" cy="628571"/>
          </a:xfrm>
          <a:prstGeom prst="rect">
            <a:avLst/>
          </a:prstGeom>
        </p:spPr>
      </p:pic>
      <p:pic>
        <p:nvPicPr>
          <p:cNvPr id="6" name="Picture 5">
            <a:extLst>
              <a:ext uri="{FF2B5EF4-FFF2-40B4-BE49-F238E27FC236}">
                <a16:creationId xmlns="" xmlns:a16="http://schemas.microsoft.com/office/drawing/2014/main" id="{A2D83299-C3CF-43D2-B1F6-7A5BA117E661}"/>
              </a:ext>
            </a:extLst>
          </p:cNvPr>
          <p:cNvPicPr>
            <a:picLocks noChangeAspect="1"/>
          </p:cNvPicPr>
          <p:nvPr/>
        </p:nvPicPr>
        <p:blipFill>
          <a:blip r:embed="rId2"/>
          <a:stretch>
            <a:fillRect/>
          </a:stretch>
        </p:blipFill>
        <p:spPr>
          <a:xfrm>
            <a:off x="5652052" y="-18971"/>
            <a:ext cx="6539948" cy="628571"/>
          </a:xfrm>
          <a:prstGeom prst="rect">
            <a:avLst/>
          </a:prstGeom>
        </p:spPr>
      </p:pic>
    </p:spTree>
    <p:extLst>
      <p:ext uri="{BB962C8B-B14F-4D97-AF65-F5344CB8AC3E}">
        <p14:creationId xmlns="" xmlns:p14="http://schemas.microsoft.com/office/powerpoint/2010/main" val="73447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2C4F01-15F6-4CB8-8A78-4B7AA756AFE7}"/>
              </a:ext>
            </a:extLst>
          </p:cNvPr>
          <p:cNvSpPr>
            <a:spLocks noGrp="1"/>
          </p:cNvSpPr>
          <p:nvPr>
            <p:ph type="title"/>
          </p:nvPr>
        </p:nvSpPr>
        <p:spPr>
          <a:xfrm>
            <a:off x="490330" y="609599"/>
            <a:ext cx="9448800" cy="5844210"/>
          </a:xfrm>
        </p:spPr>
        <p:txBody>
          <a:bodyPr>
            <a:noAutofit/>
          </a:bodyPr>
          <a:lstStyle/>
          <a:p>
            <a:r>
              <a:rPr lang="en-US" sz="1800" b="1" dirty="0" err="1">
                <a:solidFill>
                  <a:schemeClr val="tx1"/>
                </a:solidFill>
                <a:latin typeface="Times New Roman" panose="02020603050405020304" pitchFamily="18" charset="0"/>
                <a:cs typeface="Times New Roman" panose="02020603050405020304" pitchFamily="18" charset="0"/>
              </a:rPr>
              <a:t>Aplicatia</a:t>
            </a:r>
            <a:r>
              <a:rPr lang="en-US" sz="1800" b="1" dirty="0">
                <a:solidFill>
                  <a:schemeClr val="tx1"/>
                </a:solidFill>
                <a:latin typeface="Times New Roman" panose="02020603050405020304" pitchFamily="18" charset="0"/>
                <a:cs typeface="Times New Roman" panose="02020603050405020304" pitchFamily="18" charset="0"/>
              </a:rPr>
              <a:t> nr. 1</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ADE:</a:t>
            </a:r>
            <a:r>
              <a:rPr lang="ro-RO" sz="1600" dirty="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DŞ – CUNOAŞTEREA MEDIULUI </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GRUPA:</a:t>
            </a:r>
            <a:r>
              <a:rPr lang="ro-RO" sz="1600" dirty="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Mare</a:t>
            </a:r>
            <a:r>
              <a:rPr lang="ro-RO" sz="1600" dirty="0">
                <a:solidFill>
                  <a:schemeClr val="tx1"/>
                </a:solidFill>
                <a:latin typeface="Times New Roman" panose="02020603050405020304" pitchFamily="18" charset="0"/>
                <a:cs typeface="Times New Roman" panose="02020603050405020304" pitchFamily="18" charset="0"/>
              </a:rPr>
              <a:t> ,,Albinutele vesele</a:t>
            </a:r>
            <a:r>
              <a:rPr lang="en-US"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TEMA ANUALĂ:”</a:t>
            </a:r>
            <a:r>
              <a:rPr lang="en-US" sz="1600" dirty="0" err="1">
                <a:solidFill>
                  <a:schemeClr val="tx1"/>
                </a:solidFill>
                <a:latin typeface="Times New Roman" panose="02020603050405020304" pitchFamily="18" charset="0"/>
                <a:cs typeface="Times New Roman" panose="02020603050405020304" pitchFamily="18" charset="0"/>
              </a:rPr>
              <a:t>Când,cum</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şi</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ce</a:t>
            </a:r>
            <a:r>
              <a:rPr lang="en-US" sz="1600" dirty="0">
                <a:solidFill>
                  <a:schemeClr val="tx1"/>
                </a:solidFill>
                <a:latin typeface="Times New Roman" panose="02020603050405020304" pitchFamily="18" charset="0"/>
                <a:cs typeface="Times New Roman" panose="02020603050405020304" pitchFamily="18" charset="0"/>
              </a:rPr>
              <a:t> se </a:t>
            </a:r>
            <a:r>
              <a:rPr lang="en-US" sz="1600" dirty="0" err="1">
                <a:solidFill>
                  <a:schemeClr val="tx1"/>
                </a:solidFill>
                <a:latin typeface="Times New Roman" panose="02020603050405020304" pitchFamily="18" charset="0"/>
                <a:cs typeface="Times New Roman" panose="02020603050405020304" pitchFamily="18" charset="0"/>
              </a:rPr>
              <a:t>întâmplă</a:t>
            </a:r>
            <a:r>
              <a:rPr lang="en-US"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TEMA ACTIVITĂŢII: “</a:t>
            </a:r>
            <a:r>
              <a:rPr lang="en-US" sz="1600" dirty="0" err="1">
                <a:solidFill>
                  <a:schemeClr val="tx1"/>
                </a:solidFill>
                <a:latin typeface="Times New Roman" panose="02020603050405020304" pitchFamily="18" charset="0"/>
                <a:cs typeface="Times New Roman" panose="02020603050405020304" pitchFamily="18" charset="0"/>
              </a:rPr>
              <a:t>Primăvara</a:t>
            </a:r>
            <a:r>
              <a:rPr lang="en-US"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FORMA DE REALIZARE: individual, frontal, </a:t>
            </a:r>
            <a:r>
              <a:rPr lang="en-US" sz="1600" dirty="0" err="1">
                <a:solidFill>
                  <a:schemeClr val="tx1"/>
                </a:solidFill>
                <a:latin typeface="Times New Roman" panose="02020603050405020304" pitchFamily="18" charset="0"/>
                <a:cs typeface="Times New Roman" panose="02020603050405020304" pitchFamily="18" charset="0"/>
              </a:rPr>
              <a:t>activitate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în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grupuri</a:t>
            </a:r>
            <a:r>
              <a:rPr lang="en-US"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TIPUL ACTIVITĂŢII: </a:t>
            </a:r>
            <a:r>
              <a:rPr lang="en-US" sz="1600" dirty="0" err="1">
                <a:solidFill>
                  <a:schemeClr val="tx1"/>
                </a:solidFill>
                <a:latin typeface="Times New Roman" panose="02020603050405020304" pitchFamily="18" charset="0"/>
                <a:cs typeface="Times New Roman" panose="02020603050405020304" pitchFamily="18" charset="0"/>
              </a:rPr>
              <a:t>verificare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consolidare</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 SCOPUL:  </a:t>
            </a:r>
            <a:r>
              <a:rPr lang="en-US" sz="1600" i="1" dirty="0" err="1">
                <a:solidFill>
                  <a:schemeClr val="tx1"/>
                </a:solidFill>
                <a:latin typeface="Times New Roman" panose="02020603050405020304" pitchFamily="18" charset="0"/>
                <a:cs typeface="Times New Roman" panose="02020603050405020304" pitchFamily="18" charset="0"/>
              </a:rPr>
              <a:t>Verificarea</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şi</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consolidarea</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cunoştinţelor</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referitoare</a:t>
            </a:r>
            <a:r>
              <a:rPr lang="en-US" sz="1600" i="1" dirty="0">
                <a:solidFill>
                  <a:schemeClr val="tx1"/>
                </a:solidFill>
                <a:latin typeface="Times New Roman" panose="02020603050405020304" pitchFamily="18" charset="0"/>
                <a:cs typeface="Times New Roman" panose="02020603050405020304" pitchFamily="18" charset="0"/>
              </a:rPr>
              <a:t> la </a:t>
            </a:r>
            <a:r>
              <a:rPr lang="en-US" sz="1600" i="1" dirty="0" err="1">
                <a:solidFill>
                  <a:schemeClr val="tx1"/>
                </a:solidFill>
                <a:latin typeface="Times New Roman" panose="02020603050405020304" pitchFamily="18" charset="0"/>
                <a:cs typeface="Times New Roman" panose="02020603050405020304" pitchFamily="18" charset="0"/>
              </a:rPr>
              <a:t>anotimpul</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primăvară</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aspecte</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caracteristice</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păsări</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călătoare</a:t>
            </a:r>
            <a:r>
              <a:rPr lang="en-US" sz="1600" i="1" dirty="0">
                <a:solidFill>
                  <a:schemeClr val="tx1"/>
                </a:solidFill>
                <a:latin typeface="Times New Roman" panose="02020603050405020304" pitchFamily="18" charset="0"/>
                <a:cs typeface="Times New Roman" panose="02020603050405020304" pitchFamily="18" charset="0"/>
              </a:rPr>
              <a:t>, legume </a:t>
            </a:r>
            <a:r>
              <a:rPr lang="en-US" sz="1600" i="1" dirty="0" err="1">
                <a:solidFill>
                  <a:schemeClr val="tx1"/>
                </a:solidFill>
                <a:latin typeface="Times New Roman" panose="02020603050405020304" pitchFamily="18" charset="0"/>
                <a:cs typeface="Times New Roman" panose="02020603050405020304" pitchFamily="18" charset="0"/>
              </a:rPr>
              <a:t>timpurii</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flori</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insecte</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vestimentaţie</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munci</a:t>
            </a:r>
            <a:r>
              <a:rPr lang="en-US" sz="1600" i="1" dirty="0">
                <a:solidFill>
                  <a:schemeClr val="tx1"/>
                </a:solidFill>
                <a:latin typeface="Times New Roman" panose="02020603050405020304" pitchFamily="18" charset="0"/>
                <a:cs typeface="Times New Roman" panose="02020603050405020304" pitchFamily="18" charset="0"/>
              </a:rPr>
              <a:t> de </a:t>
            </a:r>
            <a:r>
              <a:rPr lang="en-US" sz="1600" i="1" dirty="0" err="1">
                <a:solidFill>
                  <a:schemeClr val="tx1"/>
                </a:solidFill>
                <a:latin typeface="Times New Roman" panose="02020603050405020304" pitchFamily="18" charset="0"/>
                <a:cs typeface="Times New Roman" panose="02020603050405020304" pitchFamily="18" charset="0"/>
              </a:rPr>
              <a:t>primăvară</a:t>
            </a:r>
            <a:r>
              <a:rPr lang="en-US" sz="1600" i="1" dirty="0">
                <a:solidFill>
                  <a:schemeClr val="tx1"/>
                </a:solidFill>
                <a:latin typeface="Times New Roman" panose="02020603050405020304" pitchFamily="18" charset="0"/>
                <a:cs typeface="Times New Roman" panose="02020603050405020304" pitchFamily="18" charset="0"/>
              </a:rPr>
              <a:t>, </a:t>
            </a:r>
            <a:r>
              <a:rPr lang="en-US" sz="1600" i="1" dirty="0" err="1">
                <a:solidFill>
                  <a:schemeClr val="tx1"/>
                </a:solidFill>
                <a:latin typeface="Times New Roman" panose="02020603050405020304" pitchFamily="18" charset="0"/>
                <a:cs typeface="Times New Roman" panose="02020603050405020304" pitchFamily="18" charset="0"/>
              </a:rPr>
              <a:t>evenimente</a:t>
            </a:r>
            <a:r>
              <a:rPr lang="en-US" sz="1600" i="1"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en-US" sz="1600" dirty="0" err="1">
                <a:solidFill>
                  <a:schemeClr val="tx1"/>
                </a:solidFill>
                <a:latin typeface="Times New Roman" panose="02020603050405020304" pitchFamily="18" charset="0"/>
                <a:cs typeface="Times New Roman" panose="02020603050405020304" pitchFamily="18" charset="0"/>
              </a:rPr>
              <a:t>Obiective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operaţionale</a:t>
            </a:r>
            <a:r>
              <a:rPr lang="en-US"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să</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identifice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aspecte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caracteristice</a:t>
            </a:r>
            <a:r>
              <a:rPr lang="en-US" sz="1600" dirty="0">
                <a:solidFill>
                  <a:schemeClr val="tx1"/>
                </a:solidFill>
                <a:latin typeface="Times New Roman" panose="02020603050405020304" pitchFamily="18" charset="0"/>
                <a:cs typeface="Times New Roman" panose="02020603050405020304" pitchFamily="18" charset="0"/>
              </a:rPr>
              <a:t> ale </a:t>
            </a:r>
            <a:r>
              <a:rPr lang="en-US" sz="1600" dirty="0" err="1">
                <a:solidFill>
                  <a:schemeClr val="tx1"/>
                </a:solidFill>
                <a:latin typeface="Times New Roman" panose="02020603050405020304" pitchFamily="18" charset="0"/>
                <a:cs typeface="Times New Roman" panose="02020603050405020304" pitchFamily="18" charset="0"/>
              </a:rPr>
              <a:t>anotimpului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Primăvara</a:t>
            </a:r>
            <a:r>
              <a:rPr lang="en-US" sz="1600" dirty="0">
                <a:solidFill>
                  <a:schemeClr val="tx1"/>
                </a:solidFill>
                <a:latin typeface="Times New Roman" panose="02020603050405020304" pitchFamily="18" charset="0"/>
                <a:cs typeface="Times New Roman" panose="02020603050405020304" pitchFamily="18" charset="0"/>
              </a:rPr>
              <a:t>.</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să</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recunoască</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elementele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componente</a:t>
            </a:r>
            <a:r>
              <a:rPr lang="en-US" sz="1600" dirty="0">
                <a:solidFill>
                  <a:schemeClr val="tx1"/>
                </a:solidFill>
                <a:latin typeface="Times New Roman" panose="02020603050405020304" pitchFamily="18" charset="0"/>
                <a:cs typeface="Times New Roman" panose="02020603050405020304" pitchFamily="18" charset="0"/>
              </a:rPr>
              <a:t> ale </a:t>
            </a:r>
            <a:r>
              <a:rPr lang="en-US" sz="1600" dirty="0" err="1">
                <a:solidFill>
                  <a:schemeClr val="tx1"/>
                </a:solidFill>
                <a:latin typeface="Times New Roman" panose="02020603050405020304" pitchFamily="18" charset="0"/>
                <a:cs typeface="Times New Roman" panose="02020603050405020304" pitchFamily="18" charset="0"/>
              </a:rPr>
              <a:t>anotimpului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Primăvara</a:t>
            </a:r>
            <a:r>
              <a:rPr lang="en-US"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să</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sorteze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jetoane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reprezintă</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elemente</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primăvară</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pentru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tema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corespunzătoare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grupului</a:t>
            </a:r>
            <a:r>
              <a:rPr lang="en-US"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ro-RO" sz="1600" dirty="0">
                <a:solidFill>
                  <a:schemeClr val="tx1"/>
                </a:solidFill>
                <a:latin typeface="Times New Roman" panose="02020603050405020304" pitchFamily="18" charset="0"/>
                <a:cs typeface="Times New Roman" panose="02020603050405020304" pitchFamily="18" charset="0"/>
              </a:rPr>
              <a:t> - </a:t>
            </a:r>
            <a:r>
              <a:rPr lang="en-US" sz="1600" dirty="0" err="1">
                <a:solidFill>
                  <a:schemeClr val="tx1"/>
                </a:solidFill>
                <a:latin typeface="Times New Roman" panose="02020603050405020304" pitchFamily="18" charset="0"/>
                <a:cs typeface="Times New Roman" panose="02020603050405020304" pitchFamily="18" charset="0"/>
              </a:rPr>
              <a:t>să</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colaboreze</a:t>
            </a:r>
            <a:r>
              <a:rPr lang="en-US" sz="1600" dirty="0">
                <a:solidFill>
                  <a:schemeClr val="tx1"/>
                </a:solidFill>
                <a:latin typeface="Times New Roman" panose="02020603050405020304" pitchFamily="18" charset="0"/>
                <a:cs typeface="Times New Roman" panose="02020603050405020304" pitchFamily="18" charset="0"/>
              </a:rPr>
              <a:t> cu </a:t>
            </a:r>
            <a:r>
              <a:rPr lang="en-US" sz="1600" dirty="0" err="1">
                <a:solidFill>
                  <a:schemeClr val="tx1"/>
                </a:solidFill>
                <a:latin typeface="Times New Roman" panose="02020603050405020304" pitchFamily="18" charset="0"/>
                <a:cs typeface="Times New Roman" panose="02020603050405020304" pitchFamily="18" charset="0"/>
              </a:rPr>
              <a:t>partenerii</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joc</a:t>
            </a:r>
            <a:r>
              <a:rPr lang="en-US"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en-US" sz="1600" dirty="0" err="1">
                <a:solidFill>
                  <a:schemeClr val="tx1"/>
                </a:solidFill>
                <a:latin typeface="Times New Roman" panose="02020603050405020304" pitchFamily="18" charset="0"/>
                <a:cs typeface="Times New Roman" panose="02020603050405020304" pitchFamily="18" charset="0"/>
              </a:rPr>
              <a:t>Strategii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didactice</a:t>
            </a:r>
            <a:r>
              <a:rPr lang="en-US" sz="1600" dirty="0">
                <a:solidFill>
                  <a:schemeClr val="tx1"/>
                </a:solidFill>
                <a:latin typeface="Times New Roman" panose="02020603050405020304" pitchFamily="18" charset="0"/>
                <a:cs typeface="Times New Roman" panose="02020603050405020304" pitchFamily="18" charset="0"/>
              </a:rPr>
              <a:t>: </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en-US" sz="1600" dirty="0" err="1">
                <a:solidFill>
                  <a:schemeClr val="tx1"/>
                </a:solidFill>
                <a:latin typeface="Times New Roman" panose="02020603050405020304" pitchFamily="18" charset="0"/>
                <a:cs typeface="Times New Roman" panose="02020603050405020304" pitchFamily="18" charset="0"/>
              </a:rPr>
              <a:t>Metode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şi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procedee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conversaţia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explicaţia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tehnica</a:t>
            </a:r>
            <a:r>
              <a:rPr lang="en-US" sz="1600" dirty="0">
                <a:solidFill>
                  <a:schemeClr val="tx1"/>
                </a:solidFill>
                <a:latin typeface="Times New Roman" panose="02020603050405020304" pitchFamily="18" charset="0"/>
                <a:cs typeface="Times New Roman" panose="02020603050405020304" pitchFamily="18" charset="0"/>
              </a:rPr>
              <a:t> lotus, </a:t>
            </a:r>
            <a:r>
              <a:rPr lang="en-US" sz="1600" dirty="0" err="1">
                <a:solidFill>
                  <a:schemeClr val="tx1"/>
                </a:solidFill>
                <a:latin typeface="Times New Roman" panose="02020603050405020304" pitchFamily="18" charset="0"/>
                <a:cs typeface="Times New Roman" panose="02020603050405020304" pitchFamily="18" charset="0"/>
              </a:rPr>
              <a:t>exerciţiul</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demonstraţia</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Material didactic: </a:t>
            </a:r>
            <a:r>
              <a:rPr lang="en-US" sz="1600" dirty="0" err="1">
                <a:solidFill>
                  <a:schemeClr val="tx1"/>
                </a:solidFill>
                <a:latin typeface="Times New Roman" panose="02020603050405020304" pitchFamily="18" charset="0"/>
                <a:cs typeface="Times New Roman" panose="02020603050405020304" pitchFamily="18" charset="0"/>
              </a:rPr>
              <a:t>jetoane</a:t>
            </a:r>
            <a:r>
              <a:rPr lang="en-US" sz="1600" dirty="0">
                <a:solidFill>
                  <a:schemeClr val="tx1"/>
                </a:solidFill>
                <a:latin typeface="Times New Roman" panose="02020603050405020304" pitchFamily="18" charset="0"/>
                <a:cs typeface="Times New Roman" panose="02020603050405020304" pitchFamily="18" charset="0"/>
              </a:rPr>
              <a:t> cu </a:t>
            </a:r>
            <a:r>
              <a:rPr lang="en-US" sz="1600" dirty="0" err="1">
                <a:solidFill>
                  <a:schemeClr val="tx1"/>
                </a:solidFill>
                <a:latin typeface="Times New Roman" panose="02020603050405020304" pitchFamily="18" charset="0"/>
                <a:cs typeface="Times New Roman" panose="02020603050405020304" pitchFamily="18" charset="0"/>
              </a:rPr>
              <a:t>imagini</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primăvară</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boluri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pentru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jetoane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petale</a:t>
            </a:r>
            <a:r>
              <a:rPr lang="en-US" sz="1600" dirty="0">
                <a:solidFill>
                  <a:schemeClr val="tx1"/>
                </a:solidFill>
                <a:latin typeface="Times New Roman" panose="02020603050405020304" pitchFamily="18" charset="0"/>
                <a:cs typeface="Times New Roman" panose="02020603050405020304" pitchFamily="18" charset="0"/>
              </a:rPr>
              <a:t> de </a:t>
            </a:r>
            <a:r>
              <a:rPr lang="en-US" sz="1600" dirty="0" err="1">
                <a:solidFill>
                  <a:schemeClr val="tx1"/>
                </a:solidFill>
                <a:latin typeface="Times New Roman" panose="02020603050405020304" pitchFamily="18" charset="0"/>
                <a:cs typeface="Times New Roman" panose="02020603050405020304" pitchFamily="18" charset="0"/>
              </a:rPr>
              <a:t>nufăr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lipici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creioane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colorate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foarfeci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stimulente</a:t>
            </a:r>
            <a:r>
              <a:rPr lang="en-US" sz="1600" dirty="0">
                <a:solidFill>
                  <a:schemeClr val="tx1"/>
                </a:solidFill>
                <a:latin typeface="Times New Roman" panose="02020603050405020304" pitchFamily="18" charset="0"/>
                <a:cs typeface="Times New Roman" panose="02020603050405020304" pitchFamily="18" charset="0"/>
              </a:rPr>
              <a:t>.</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 Material </a:t>
            </a:r>
            <a:r>
              <a:rPr lang="en-US" sz="1600" dirty="0" err="1">
                <a:solidFill>
                  <a:schemeClr val="tx1"/>
                </a:solidFill>
                <a:latin typeface="Times New Roman" panose="02020603050405020304" pitchFamily="18" charset="0"/>
                <a:cs typeface="Times New Roman" panose="02020603050405020304" pitchFamily="18" charset="0"/>
              </a:rPr>
              <a:t>bibliografic</a:t>
            </a:r>
            <a:r>
              <a:rPr lang="en-US" sz="1600" dirty="0">
                <a:solidFill>
                  <a:schemeClr val="tx1"/>
                </a:solidFill>
                <a:latin typeface="Times New Roman" panose="02020603050405020304" pitchFamily="18" charset="0"/>
                <a:cs typeface="Times New Roman" panose="02020603050405020304" pitchFamily="18" charset="0"/>
              </a:rPr>
              <a:t>:</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 *** Curriculum </a:t>
            </a:r>
            <a:r>
              <a:rPr lang="en-US" sz="1600" dirty="0" err="1">
                <a:solidFill>
                  <a:schemeClr val="tx1"/>
                </a:solidFill>
                <a:latin typeface="Times New Roman" panose="02020603050405020304" pitchFamily="18" charset="0"/>
                <a:cs typeface="Times New Roman" panose="02020603050405020304" pitchFamily="18" charset="0"/>
              </a:rPr>
              <a:t>pentru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învăţământul</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preşcolar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Bucureşti</a:t>
            </a:r>
            <a:r>
              <a:rPr lang="en-US" sz="1600" dirty="0">
                <a:solidFill>
                  <a:schemeClr val="tx1"/>
                </a:solidFill>
                <a:latin typeface="Times New Roman" panose="02020603050405020304" pitchFamily="18" charset="0"/>
                <a:cs typeface="Times New Roman" panose="02020603050405020304" pitchFamily="18" charset="0"/>
              </a:rPr>
              <a:t> – </a:t>
            </a:r>
            <a:r>
              <a:rPr lang="en-US" sz="1600" dirty="0" err="1">
                <a:solidFill>
                  <a:schemeClr val="tx1"/>
                </a:solidFill>
                <a:latin typeface="Times New Roman" panose="02020603050405020304" pitchFamily="18" charset="0"/>
                <a:cs typeface="Times New Roman" panose="02020603050405020304" pitchFamily="18" charset="0"/>
              </a:rPr>
              <a:t>Didactica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Publishig</a:t>
            </a:r>
            <a:r>
              <a:rPr lang="en-US" sz="1600" dirty="0">
                <a:solidFill>
                  <a:schemeClr val="tx1"/>
                </a:solidFill>
                <a:latin typeface="Times New Roman" panose="02020603050405020304" pitchFamily="18" charset="0"/>
                <a:cs typeface="Times New Roman" panose="02020603050405020304" pitchFamily="18" charset="0"/>
              </a:rPr>
              <a:t> House, 2009 </a:t>
            </a:r>
            <a:r>
              <a:rPr lang="ro-RO" sz="1600" dirty="0">
                <a:solidFill>
                  <a:schemeClr val="tx1"/>
                </a:solidFill>
                <a:latin typeface="Times New Roman" panose="02020603050405020304" pitchFamily="18" charset="0"/>
                <a:cs typeface="Times New Roman" panose="02020603050405020304" pitchFamily="18" charset="0"/>
              </a:rPr>
              <a:t/>
            </a:r>
            <a:br>
              <a:rPr lang="ro-RO" sz="1600" dirty="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Silvia </a:t>
            </a:r>
            <a:r>
              <a:rPr lang="en-US" sz="1600" dirty="0" err="1">
                <a:solidFill>
                  <a:schemeClr val="tx1"/>
                </a:solidFill>
                <a:latin typeface="Times New Roman" panose="02020603050405020304" pitchFamily="18" charset="0"/>
                <a:cs typeface="Times New Roman" panose="02020603050405020304" pitchFamily="18" charset="0"/>
              </a:rPr>
              <a:t>Breben</a:t>
            </a:r>
            <a:r>
              <a:rPr lang="en-US" sz="1600" dirty="0">
                <a:solidFill>
                  <a:schemeClr val="tx1"/>
                </a:solidFill>
                <a:latin typeface="Times New Roman" panose="02020603050405020304" pitchFamily="18" charset="0"/>
                <a:cs typeface="Times New Roman" panose="02020603050405020304" pitchFamily="18" charset="0"/>
              </a:rPr>
              <a:t>, Elena </a:t>
            </a:r>
            <a:r>
              <a:rPr lang="en-US" sz="1600" dirty="0" err="1">
                <a:solidFill>
                  <a:schemeClr val="tx1"/>
                </a:solidFill>
                <a:latin typeface="Times New Roman" panose="02020603050405020304" pitchFamily="18" charset="0"/>
                <a:cs typeface="Times New Roman" panose="02020603050405020304" pitchFamily="18" charset="0"/>
              </a:rPr>
              <a:t>Gongea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Georgeta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Ruiu</a:t>
            </a:r>
            <a:r>
              <a:rPr lang="en-US" sz="1600" dirty="0">
                <a:solidFill>
                  <a:schemeClr val="tx1"/>
                </a:solidFill>
                <a:latin typeface="Times New Roman" panose="02020603050405020304" pitchFamily="18" charset="0"/>
                <a:cs typeface="Times New Roman" panose="02020603050405020304" pitchFamily="18" charset="0"/>
              </a:rPr>
              <a:t>, Mihaela </a:t>
            </a:r>
            <a:r>
              <a:rPr lang="en-US" sz="1600" dirty="0" err="1">
                <a:solidFill>
                  <a:schemeClr val="tx1"/>
                </a:solidFill>
                <a:latin typeface="Times New Roman" panose="02020603050405020304" pitchFamily="18" charset="0"/>
                <a:cs typeface="Times New Roman" panose="02020603050405020304" pitchFamily="18" charset="0"/>
              </a:rPr>
              <a:t>Fulga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Metode</a:t>
            </a:r>
            <a:r>
              <a:rPr lang="en-US" sz="1600" dirty="0">
                <a:solidFill>
                  <a:schemeClr val="tx1"/>
                </a:solidFill>
                <a:latin typeface="Times New Roman" panose="02020603050405020304" pitchFamily="18" charset="0"/>
                <a:cs typeface="Times New Roman" panose="02020603050405020304" pitchFamily="18" charset="0"/>
              </a:rPr>
              <a:t> interactive de </a:t>
            </a:r>
            <a:r>
              <a:rPr lang="en-US" sz="1600" dirty="0" err="1">
                <a:solidFill>
                  <a:schemeClr val="tx1"/>
                </a:solidFill>
                <a:latin typeface="Times New Roman" panose="02020603050405020304" pitchFamily="18" charset="0"/>
                <a:cs typeface="Times New Roman" panose="02020603050405020304" pitchFamily="18" charset="0"/>
              </a:rPr>
              <a:t>grup</a:t>
            </a:r>
            <a:r>
              <a:rPr lang="en-US" sz="1600" dirty="0">
                <a:solidFill>
                  <a:schemeClr val="tx1"/>
                </a:solidFill>
                <a:latin typeface="Times New Roman" panose="02020603050405020304" pitchFamily="18" charset="0"/>
                <a:cs typeface="Times New Roman" panose="02020603050405020304" pitchFamily="18" charset="0"/>
              </a:rPr>
              <a:t> – </a:t>
            </a:r>
            <a:r>
              <a:rPr lang="en-US" sz="1600" dirty="0" err="1">
                <a:solidFill>
                  <a:schemeClr val="tx1"/>
                </a:solidFill>
                <a:latin typeface="Times New Roman" panose="02020603050405020304" pitchFamily="18" charset="0"/>
                <a:cs typeface="Times New Roman" panose="02020603050405020304" pitchFamily="18" charset="0"/>
              </a:rPr>
              <a:t>ghid</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metodic</a:t>
            </a:r>
            <a:r>
              <a:rPr lang="en-US" sz="1600" dirty="0">
                <a:solidFill>
                  <a:schemeClr val="tx1"/>
                </a:solidFill>
                <a:latin typeface="Times New Roman" panose="02020603050405020304" pitchFamily="18" charset="0"/>
                <a:cs typeface="Times New Roman" panose="02020603050405020304" pitchFamily="18" charset="0"/>
              </a:rPr>
              <a:t> – </a:t>
            </a:r>
            <a:r>
              <a:rPr lang="en-US" sz="1600" dirty="0" err="1">
                <a:solidFill>
                  <a:schemeClr val="tx1"/>
                </a:solidFill>
                <a:latin typeface="Times New Roman" panose="02020603050405020304" pitchFamily="18" charset="0"/>
                <a:cs typeface="Times New Roman" panose="02020603050405020304" pitchFamily="18" charset="0"/>
              </a:rPr>
              <a:t>metode</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şi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aplicaţii</a:t>
            </a:r>
            <a:r>
              <a:rPr lang="en-US" sz="1600" dirty="0">
                <a:solidFill>
                  <a:schemeClr val="tx1"/>
                </a:solidFill>
                <a:latin typeface="Times New Roman" panose="02020603050405020304" pitchFamily="18" charset="0"/>
                <a:cs typeface="Times New Roman" panose="02020603050405020304" pitchFamily="18" charset="0"/>
              </a:rPr>
              <a:t> practice </a:t>
            </a:r>
            <a:r>
              <a:rPr lang="en-US" sz="1600" dirty="0" err="1">
                <a:solidFill>
                  <a:schemeClr val="tx1"/>
                </a:solidFill>
                <a:latin typeface="Times New Roman" panose="02020603050405020304" pitchFamily="18" charset="0"/>
                <a:cs typeface="Times New Roman" panose="02020603050405020304" pitchFamily="18" charset="0"/>
              </a:rPr>
              <a:t>pentru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învăţământul</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preşcolar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Editura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Arves</a:t>
            </a:r>
            <a:r>
              <a:rPr lang="en-US" sz="1600" dirty="0">
                <a:solidFill>
                  <a:schemeClr val="tx1"/>
                </a:solidFill>
                <a:latin typeface="Times New Roman" panose="02020603050405020304" pitchFamily="18" charset="0"/>
                <a:cs typeface="Times New Roman" panose="02020603050405020304" pitchFamily="18" charset="0"/>
              </a:rPr>
              <a:t>, 2009 </a:t>
            </a:r>
            <a:r>
              <a:rPr lang="ro-RO" sz="1200" dirty="0">
                <a:solidFill>
                  <a:schemeClr val="tx1"/>
                </a:solidFill>
                <a:latin typeface="Times New Roman" panose="02020603050405020304" pitchFamily="18" charset="0"/>
                <a:cs typeface="Times New Roman" panose="02020603050405020304" pitchFamily="18" charset="0"/>
              </a:rPr>
              <a:t/>
            </a:r>
            <a:br>
              <a:rPr lang="ro-RO" sz="1200" dirty="0">
                <a:solidFill>
                  <a:schemeClr val="tx1"/>
                </a:solidFill>
                <a:latin typeface="Times New Roman" panose="02020603050405020304" pitchFamily="18" charset="0"/>
                <a:cs typeface="Times New Roman" panose="02020603050405020304" pitchFamily="18" charset="0"/>
              </a:rPr>
            </a:br>
            <a:endParaRPr lang="en-US" sz="1200"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9CAAB58B-C5F3-437A-91B5-1DFB1AA40A8A}"/>
              </a:ext>
            </a:extLst>
          </p:cNvPr>
          <p:cNvPicPr>
            <a:picLocks noChangeAspect="1"/>
          </p:cNvPicPr>
          <p:nvPr/>
        </p:nvPicPr>
        <p:blipFill>
          <a:blip r:embed="rId2"/>
          <a:stretch>
            <a:fillRect/>
          </a:stretch>
        </p:blipFill>
        <p:spPr>
          <a:xfrm>
            <a:off x="0" y="0"/>
            <a:ext cx="6980952" cy="628571"/>
          </a:xfrm>
          <a:prstGeom prst="rect">
            <a:avLst/>
          </a:prstGeom>
        </p:spPr>
      </p:pic>
      <p:pic>
        <p:nvPicPr>
          <p:cNvPr id="6" name="Picture 5">
            <a:extLst>
              <a:ext uri="{FF2B5EF4-FFF2-40B4-BE49-F238E27FC236}">
                <a16:creationId xmlns="" xmlns:a16="http://schemas.microsoft.com/office/drawing/2014/main" id="{DBF748C5-CCF9-4A45-9901-D0519DE6FAE3}"/>
              </a:ext>
            </a:extLst>
          </p:cNvPr>
          <p:cNvPicPr>
            <a:picLocks noChangeAspect="1"/>
          </p:cNvPicPr>
          <p:nvPr/>
        </p:nvPicPr>
        <p:blipFill>
          <a:blip r:embed="rId2"/>
          <a:stretch>
            <a:fillRect/>
          </a:stretch>
        </p:blipFill>
        <p:spPr>
          <a:xfrm>
            <a:off x="5211048" y="0"/>
            <a:ext cx="6980952" cy="628571"/>
          </a:xfrm>
          <a:prstGeom prst="rect">
            <a:avLst/>
          </a:prstGeom>
        </p:spPr>
      </p:pic>
    </p:spTree>
    <p:extLst>
      <p:ext uri="{BB962C8B-B14F-4D97-AF65-F5344CB8AC3E}">
        <p14:creationId xmlns="" xmlns:p14="http://schemas.microsoft.com/office/powerpoint/2010/main" val="330868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073B3C-416A-4884-BE78-B696FAD15394}"/>
              </a:ext>
            </a:extLst>
          </p:cNvPr>
          <p:cNvSpPr>
            <a:spLocks noGrp="1"/>
          </p:cNvSpPr>
          <p:nvPr>
            <p:ph type="title"/>
          </p:nvPr>
        </p:nvSpPr>
        <p:spPr>
          <a:xfrm>
            <a:off x="677334" y="609599"/>
            <a:ext cx="9089518" cy="5592417"/>
          </a:xfrm>
        </p:spPr>
        <p:txBody>
          <a:bodyPr>
            <a:noAutofit/>
          </a:bodyPr>
          <a:lstStyle/>
          <a:p>
            <a:r>
              <a:rPr lang="en-US" sz="1800" b="1" dirty="0" err="1">
                <a:solidFill>
                  <a:schemeClr val="tx1"/>
                </a:solidFill>
                <a:latin typeface="Times New Roman" panose="02020603050405020304" pitchFamily="18" charset="0"/>
                <a:cs typeface="Times New Roman" panose="02020603050405020304" pitchFamily="18" charset="0"/>
              </a:rPr>
              <a:t>Desfăşurarea</a:t>
            </a:r>
            <a:r>
              <a:rPr lang="en-US" sz="1800" b="1" dirty="0">
                <a:solidFill>
                  <a:schemeClr val="tx1"/>
                </a:solidFill>
                <a:latin typeface="Times New Roman" panose="02020603050405020304" pitchFamily="18" charset="0"/>
                <a:cs typeface="Times New Roman" panose="02020603050405020304" pitchFamily="18" charset="0"/>
              </a:rPr>
              <a:t> </a:t>
            </a:r>
            <a:r>
              <a:rPr lang="en-US" sz="1800" b="1" dirty="0" err="1">
                <a:solidFill>
                  <a:schemeClr val="tx1"/>
                </a:solidFill>
                <a:latin typeface="Times New Roman" panose="02020603050405020304" pitchFamily="18" charset="0"/>
                <a:cs typeface="Times New Roman" panose="02020603050405020304" pitchFamily="18" charset="0"/>
              </a:rPr>
              <a:t>activităţii</a:t>
            </a:r>
            <a:r>
              <a:rPr lang="en-US" sz="1800" b="1" dirty="0">
                <a:solidFill>
                  <a:schemeClr val="tx1"/>
                </a:solidFill>
                <a:latin typeface="Times New Roman" panose="02020603050405020304" pitchFamily="18" charset="0"/>
                <a:cs typeface="Times New Roman" panose="02020603050405020304" pitchFamily="18" charset="0"/>
              </a:rPr>
              <a:t> </a:t>
            </a:r>
            <a:br>
              <a:rPr lang="en-US" sz="1800" b="1" dirty="0">
                <a:solidFill>
                  <a:schemeClr val="tx1"/>
                </a:solidFill>
                <a:latin typeface="Times New Roman" panose="02020603050405020304" pitchFamily="18" charset="0"/>
                <a:cs typeface="Times New Roman" panose="02020603050405020304" pitchFamily="18" charset="0"/>
              </a:rPr>
            </a:br>
            <a:r>
              <a:rPr lang="ro-RO" sz="1800" b="1" dirty="0">
                <a:solidFill>
                  <a:schemeClr val="tx1"/>
                </a:solidFill>
                <a:latin typeface="Times New Roman" panose="02020603050405020304" pitchFamily="18" charset="0"/>
                <a:cs typeface="Times New Roman" panose="02020603050405020304" pitchFamily="18" charset="0"/>
              </a:rPr>
              <a:t/>
            </a:r>
            <a:br>
              <a:rPr lang="ro-RO" sz="1800" b="1" dirty="0">
                <a:solidFill>
                  <a:schemeClr val="tx1"/>
                </a:solidFill>
                <a:latin typeface="Times New Roman" panose="02020603050405020304" pitchFamily="18" charset="0"/>
                <a:cs typeface="Times New Roman" panose="02020603050405020304" pitchFamily="18" charset="0"/>
              </a:rPr>
            </a:br>
            <a:r>
              <a:rPr lang="en-US" sz="1800" b="1"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Printr</a:t>
            </a:r>
            <a:r>
              <a:rPr lang="en-US" sz="1800" dirty="0">
                <a:solidFill>
                  <a:schemeClr val="tx1"/>
                </a:solidFill>
                <a:latin typeface="Times New Roman" panose="02020603050405020304" pitchFamily="18" charset="0"/>
                <a:cs typeface="Times New Roman" panose="02020603050405020304" pitchFamily="18" charset="0"/>
              </a:rPr>
              <a:t>-o </a:t>
            </a:r>
            <a:r>
              <a:rPr lang="en-US" sz="1800" dirty="0" err="1">
                <a:solidFill>
                  <a:schemeClr val="tx1"/>
                </a:solidFill>
                <a:latin typeface="Times New Roman" panose="02020603050405020304" pitchFamily="18" charset="0"/>
                <a:cs typeface="Times New Roman" panose="02020603050405020304" pitchFamily="18" charset="0"/>
              </a:rPr>
              <a:t>ghicitoare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adresată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copiilor</a:t>
            </a:r>
            <a:r>
              <a:rPr lang="en-US" sz="1800" dirty="0">
                <a:solidFill>
                  <a:schemeClr val="tx1"/>
                </a:solidFill>
                <a:latin typeface="Times New Roman" panose="02020603050405020304" pitchFamily="18" charset="0"/>
                <a:cs typeface="Times New Roman" panose="02020603050405020304" pitchFamily="18" charset="0"/>
              </a:rPr>
              <a:t> se face </a:t>
            </a:r>
            <a:r>
              <a:rPr lang="en-US" sz="1800" dirty="0" err="1">
                <a:solidFill>
                  <a:schemeClr val="tx1"/>
                </a:solidFill>
                <a:latin typeface="Times New Roman" panose="02020603050405020304" pitchFamily="18" charset="0"/>
                <a:cs typeface="Times New Roman" panose="02020603050405020304" pitchFamily="18" charset="0"/>
              </a:rPr>
              <a:t>introducerea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activitate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Ghioceii</a:t>
            </a:r>
            <a:r>
              <a:rPr lang="en-US" sz="1800" dirty="0">
                <a:solidFill>
                  <a:schemeClr val="tx1"/>
                </a:solidFill>
                <a:latin typeface="Times New Roman" panose="02020603050405020304" pitchFamily="18" charset="0"/>
                <a:cs typeface="Times New Roman" panose="02020603050405020304" pitchFamily="18" charset="0"/>
              </a:rPr>
              <a:t> sunt pe </a:t>
            </a:r>
            <a:r>
              <a:rPr lang="en-US" sz="1800" dirty="0" err="1">
                <a:solidFill>
                  <a:schemeClr val="tx1"/>
                </a:solidFill>
                <a:latin typeface="Times New Roman" panose="02020603050405020304" pitchFamily="18" charset="0"/>
                <a:cs typeface="Times New Roman" panose="02020603050405020304" pitchFamily="18" charset="0"/>
              </a:rPr>
              <a:t>câmpuri</a:t>
            </a:r>
            <a:r>
              <a:rPr lang="ro-RO" sz="1800" dirty="0">
                <a:solidFill>
                  <a:schemeClr val="tx1"/>
                </a:solidFill>
                <a:latin typeface="Times New Roman" panose="02020603050405020304" pitchFamily="18" charset="0"/>
                <a:cs typeface="Times New Roman" panose="02020603050405020304" pitchFamily="18" charset="0"/>
              </a:rPr>
              <a: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Rândunelele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crânguri</a:t>
            </a:r>
            <a:r>
              <a:rPr lang="en-US" sz="1800" dirty="0">
                <a:solidFill>
                  <a:schemeClr val="tx1"/>
                </a:solidFill>
                <a:latin typeface="Times New Roman" panose="02020603050405020304" pitchFamily="18" charset="0"/>
                <a:cs typeface="Times New Roman" panose="02020603050405020304" pitchFamily="18" charset="0"/>
              </a:rPr>
              <a:t> </a:t>
            </a:r>
            <a:r>
              <a:rPr lang="ro-RO" sz="1800" dirty="0">
                <a:solidFill>
                  <a:schemeClr val="tx1"/>
                </a:solidFill>
                <a:latin typeface="Times New Roman" panose="02020603050405020304" pitchFamily="18" charset="0"/>
                <a:cs typeface="Times New Roman" panose="02020603050405020304" pitchFamily="18" charset="0"/>
              </a:rPr>
              <a: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Copacii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înmuguresc</a:t>
            </a:r>
            <a:r>
              <a:rPr lang="en-US" sz="1800" dirty="0">
                <a:solidFill>
                  <a:schemeClr val="tx1"/>
                </a:solidFill>
                <a:latin typeface="Times New Roman" panose="02020603050405020304" pitchFamily="18" charset="0"/>
                <a:cs typeface="Times New Roman" panose="02020603050405020304" pitchFamily="18" charset="0"/>
              </a:rPr>
              <a:t>,</a:t>
            </a:r>
            <a:r>
              <a:rPr lang="ro-RO" sz="1800" dirty="0">
                <a:solidFill>
                  <a:schemeClr val="tx1"/>
                </a:solidFill>
                <a:latin typeface="Times New Roman" panose="02020603050405020304" pitchFamily="18" charset="0"/>
                <a:cs typeface="Times New Roman" panose="02020603050405020304" pitchFamily="18" charset="0"/>
              </a:rPr>
              <a:t>/</a:t>
            </a:r>
            <a:r>
              <a:rPr lang="en-US" sz="1800" dirty="0">
                <a:solidFill>
                  <a:schemeClr val="tx1"/>
                </a:solidFill>
                <a:latin typeface="Times New Roman" panose="02020603050405020304" pitchFamily="18" charset="0"/>
                <a:cs typeface="Times New Roman" panose="02020603050405020304" pitchFamily="18" charset="0"/>
              </a:rPr>
              <a:t> Pe cine </a:t>
            </a:r>
            <a:r>
              <a:rPr lang="en-US" sz="1800" dirty="0" err="1">
                <a:solidFill>
                  <a:schemeClr val="tx1"/>
                </a:solidFill>
                <a:latin typeface="Times New Roman" panose="02020603050405020304" pitchFamily="18" charset="0"/>
                <a:cs typeface="Times New Roman" panose="02020603050405020304" pitchFamily="18" charset="0"/>
              </a:rPr>
              <a:t>vestesc</a:t>
            </a:r>
            <a:r>
              <a:rPr lang="en-US" sz="1800" dirty="0">
                <a:solidFill>
                  <a:schemeClr val="tx1"/>
                </a:solidFill>
                <a:latin typeface="Times New Roman" panose="02020603050405020304" pitchFamily="18" charset="0"/>
                <a:cs typeface="Times New Roman" panose="02020603050405020304" pitchFamily="18" charset="0"/>
              </a:rPr>
              <a:t>?’’</a:t>
            </a:r>
            <a:r>
              <a:rPr lang="ro-RO" sz="1800" dirty="0">
                <a:solidFill>
                  <a:schemeClr val="tx1"/>
                </a:solidFill>
                <a:latin typeface="Times New Roman" panose="02020603050405020304" pitchFamily="18" charset="0"/>
                <a:cs typeface="Times New Roman" panose="02020603050405020304" pitchFamily="18" charset="0"/>
              </a:rPr>
              <a:t/>
            </a:r>
            <a:br>
              <a:rPr lang="ro-RO"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1. Se </a:t>
            </a:r>
            <a:r>
              <a:rPr lang="en-US" sz="1800" dirty="0" err="1">
                <a:solidFill>
                  <a:schemeClr val="tx1"/>
                </a:solidFill>
                <a:latin typeface="Times New Roman" panose="02020603050405020304" pitchFamily="18" charset="0"/>
                <a:cs typeface="Times New Roman" panose="02020603050405020304" pitchFamily="18" charset="0"/>
              </a:rPr>
              <a:t>alege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împreună</a:t>
            </a:r>
            <a:r>
              <a:rPr lang="en-US" sz="1800" dirty="0">
                <a:solidFill>
                  <a:schemeClr val="tx1"/>
                </a:solidFill>
                <a:latin typeface="Times New Roman" panose="02020603050405020304" pitchFamily="18" charset="0"/>
                <a:cs typeface="Times New Roman" panose="02020603050405020304" pitchFamily="18" charset="0"/>
              </a:rPr>
              <a:t> cu </a:t>
            </a:r>
            <a:r>
              <a:rPr lang="en-US" sz="1800" dirty="0" err="1">
                <a:solidFill>
                  <a:schemeClr val="tx1"/>
                </a:solidFill>
                <a:latin typeface="Times New Roman" panose="02020603050405020304" pitchFamily="18" charset="0"/>
                <a:cs typeface="Times New Roman" panose="02020603050405020304" pitchFamily="18" charset="0"/>
              </a:rPr>
              <a:t>educatoarea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tema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principală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Primăvara</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2. Se </a:t>
            </a:r>
            <a:r>
              <a:rPr lang="en-US" sz="1800" dirty="0" err="1">
                <a:solidFill>
                  <a:schemeClr val="tx1"/>
                </a:solidFill>
                <a:latin typeface="Times New Roman" panose="02020603050405020304" pitchFamily="18" charset="0"/>
                <a:cs typeface="Times New Roman" panose="02020603050405020304" pitchFamily="18" charset="0"/>
              </a:rPr>
              <a:t>adresează</a:t>
            </a:r>
            <a:r>
              <a:rPr lang="en-US" sz="1800" dirty="0">
                <a:solidFill>
                  <a:schemeClr val="tx1"/>
                </a:solidFill>
                <a:latin typeface="Times New Roman" panose="02020603050405020304" pitchFamily="18" charset="0"/>
                <a:cs typeface="Times New Roman" panose="02020603050405020304" pitchFamily="18" charset="0"/>
              </a:rPr>
              <a:t> opt </a:t>
            </a:r>
            <a:r>
              <a:rPr lang="en-US" sz="1800" dirty="0" err="1">
                <a:solidFill>
                  <a:schemeClr val="tx1"/>
                </a:solidFill>
                <a:latin typeface="Times New Roman" panose="02020603050405020304" pitchFamily="18" charset="0"/>
                <a:cs typeface="Times New Roman" panose="02020603050405020304" pitchFamily="18" charset="0"/>
              </a:rPr>
              <a:t>întrebări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pentru</a:t>
            </a:r>
            <a:r>
              <a:rPr lang="en-US" sz="1800" dirty="0">
                <a:solidFill>
                  <a:schemeClr val="tx1"/>
                </a:solidFill>
                <a:latin typeface="Times New Roman" panose="02020603050405020304" pitchFamily="18" charset="0"/>
                <a:cs typeface="Times New Roman" panose="02020603050405020304" pitchFamily="18" charset="0"/>
              </a:rPr>
              <a:t> a se </a:t>
            </a:r>
            <a:r>
              <a:rPr lang="en-US" sz="1800" dirty="0" err="1">
                <a:solidFill>
                  <a:schemeClr val="tx1"/>
                </a:solidFill>
                <a:latin typeface="Times New Roman" panose="02020603050405020304" pitchFamily="18" charset="0"/>
                <a:cs typeface="Times New Roman" panose="02020603050405020304" pitchFamily="18" charset="0"/>
              </a:rPr>
              <a:t>alege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liderii</a:t>
            </a:r>
            <a:r>
              <a:rPr lang="en-US" sz="1800" dirty="0">
                <a:solidFill>
                  <a:schemeClr val="tx1"/>
                </a:solidFill>
                <a:latin typeface="Times New Roman" panose="02020603050405020304" pitchFamily="18" charset="0"/>
                <a:cs typeface="Times New Roman" panose="02020603050405020304" pitchFamily="18" charset="0"/>
              </a:rPr>
              <a:t>. Se </a:t>
            </a:r>
            <a:r>
              <a:rPr lang="en-US" sz="1800" dirty="0" err="1">
                <a:solidFill>
                  <a:schemeClr val="tx1"/>
                </a:solidFill>
                <a:latin typeface="Times New Roman" panose="02020603050405020304" pitchFamily="18" charset="0"/>
                <a:cs typeface="Times New Roman" panose="02020603050405020304" pitchFamily="18" charset="0"/>
              </a:rPr>
              <a:t>stabileşte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împreună</a:t>
            </a:r>
            <a:r>
              <a:rPr lang="en-US" sz="1800" dirty="0">
                <a:solidFill>
                  <a:schemeClr val="tx1"/>
                </a:solidFill>
                <a:latin typeface="Times New Roman" panose="02020603050405020304" pitchFamily="18" charset="0"/>
                <a:cs typeface="Times New Roman" panose="02020603050405020304" pitchFamily="18" charset="0"/>
              </a:rPr>
              <a:t> cu </a:t>
            </a:r>
            <a:r>
              <a:rPr lang="en-US" sz="1800" dirty="0" err="1">
                <a:solidFill>
                  <a:schemeClr val="tx1"/>
                </a:solidFill>
                <a:latin typeface="Times New Roman" panose="02020603050405020304" pitchFamily="18" charset="0"/>
                <a:cs typeface="Times New Roman" panose="02020603050405020304" pitchFamily="18" charset="0"/>
              </a:rPr>
              <a:t>educatoarea</a:t>
            </a:r>
            <a:r>
              <a:rPr lang="en-US" sz="1800" dirty="0">
                <a:solidFill>
                  <a:schemeClr val="tx1"/>
                </a:solidFill>
                <a:latin typeface="Times New Roman" panose="02020603050405020304" pitchFamily="18" charset="0"/>
                <a:cs typeface="Times New Roman" panose="02020603050405020304" pitchFamily="18" charset="0"/>
              </a:rPr>
              <a:t> opt </a:t>
            </a:r>
            <a:r>
              <a:rPr lang="en-US" sz="1800" dirty="0" err="1">
                <a:solidFill>
                  <a:schemeClr val="tx1"/>
                </a:solidFill>
                <a:latin typeface="Times New Roman" panose="02020603050405020304" pitchFamily="18" charset="0"/>
                <a:cs typeface="Times New Roman" panose="02020603050405020304" pitchFamily="18" charset="0"/>
              </a:rPr>
              <a:t>teme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secundare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constituie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conţinuturile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temei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principale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aspecte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caracteristice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munci</a:t>
            </a:r>
            <a:r>
              <a:rPr lang="en-US" sz="1800" dirty="0">
                <a:solidFill>
                  <a:schemeClr val="tx1"/>
                </a:solidFill>
                <a:latin typeface="Times New Roman" panose="02020603050405020304" pitchFamily="18" charset="0"/>
                <a:cs typeface="Times New Roman" panose="02020603050405020304" pitchFamily="18" charset="0"/>
              </a:rPr>
              <a:t> de </a:t>
            </a:r>
            <a:r>
              <a:rPr lang="en-US" sz="1800" dirty="0" err="1">
                <a:solidFill>
                  <a:schemeClr val="tx1"/>
                </a:solidFill>
                <a:latin typeface="Times New Roman" panose="02020603050405020304" pitchFamily="18" charset="0"/>
                <a:cs typeface="Times New Roman" panose="02020603050405020304" pitchFamily="18" charset="0"/>
              </a:rPr>
              <a:t>primăvară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flori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păsări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călătoare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vestimentaţie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insecte</a:t>
            </a:r>
            <a:r>
              <a:rPr lang="en-US" sz="1800" dirty="0">
                <a:solidFill>
                  <a:schemeClr val="tx1"/>
                </a:solidFill>
                <a:latin typeface="Times New Roman" panose="02020603050405020304" pitchFamily="18" charset="0"/>
                <a:cs typeface="Times New Roman" panose="02020603050405020304" pitchFamily="18" charset="0"/>
              </a:rPr>
              <a:t>, legume </a:t>
            </a:r>
            <a:r>
              <a:rPr lang="en-US" sz="1800" dirty="0" err="1">
                <a:solidFill>
                  <a:schemeClr val="tx1"/>
                </a:solidFill>
                <a:latin typeface="Times New Roman" panose="02020603050405020304" pitchFamily="18" charset="0"/>
                <a:cs typeface="Times New Roman" panose="02020603050405020304" pitchFamily="18" charset="0"/>
              </a:rPr>
              <a:t>timpurii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evenimente</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3. </a:t>
            </a:r>
            <a:r>
              <a:rPr lang="en-US" sz="1800" dirty="0" err="1">
                <a:solidFill>
                  <a:schemeClr val="tx1"/>
                </a:solidFill>
                <a:latin typeface="Times New Roman" panose="02020603050405020304" pitchFamily="18" charset="0"/>
                <a:cs typeface="Times New Roman" panose="02020603050405020304" pitchFamily="18" charset="0"/>
              </a:rPr>
              <a:t>Fiecare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lider</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îşi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alege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grupul</a:t>
            </a:r>
            <a:r>
              <a:rPr lang="en-US" sz="1800" dirty="0">
                <a:solidFill>
                  <a:schemeClr val="tx1"/>
                </a:solidFill>
                <a:latin typeface="Times New Roman" panose="02020603050405020304" pitchFamily="18" charset="0"/>
                <a:cs typeface="Times New Roman" panose="02020603050405020304" pitchFamily="18" charset="0"/>
              </a:rPr>
              <a:t> cu care </a:t>
            </a:r>
            <a:r>
              <a:rPr lang="en-US" sz="1800" dirty="0" err="1">
                <a:solidFill>
                  <a:schemeClr val="tx1"/>
                </a:solidFill>
                <a:latin typeface="Times New Roman" panose="02020603050405020304" pitchFamily="18" charset="0"/>
                <a:cs typeface="Times New Roman" panose="02020603050405020304" pitchFamily="18" charset="0"/>
              </a:rPr>
              <a:t>va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lucra</a:t>
            </a:r>
            <a:r>
              <a:rPr lang="en-US" sz="1800" dirty="0">
                <a:solidFill>
                  <a:schemeClr val="tx1"/>
                </a:solidFill>
                <a:latin typeface="Times New Roman" panose="02020603050405020304" pitchFamily="18" charset="0"/>
                <a:cs typeface="Times New Roman" panose="02020603050405020304" pitchFamily="18" charset="0"/>
              </a:rPr>
              <a:t>/</a:t>
            </a:r>
            <a:r>
              <a:rPr lang="en-US" sz="1800" dirty="0" err="1">
                <a:solidFill>
                  <a:schemeClr val="tx1"/>
                </a:solidFill>
                <a:latin typeface="Times New Roman" panose="02020603050405020304" pitchFamily="18" charset="0"/>
                <a:cs typeface="Times New Roman" panose="02020603050405020304" pitchFamily="18" charset="0"/>
              </a:rPr>
              <a:t>colabora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următoarele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etape</a:t>
            </a:r>
            <a:r>
              <a:rPr lang="en-US" sz="1800" dirty="0">
                <a:solidFill>
                  <a:schemeClr val="tx1"/>
                </a:solidFill>
                <a:latin typeface="Times New Roman" panose="02020603050405020304" pitchFamily="18" charset="0"/>
                <a:cs typeface="Times New Roman" panose="02020603050405020304" pitchFamily="18" charset="0"/>
              </a:rPr>
              <a:t>. Pe </a:t>
            </a:r>
            <a:r>
              <a:rPr lang="en-US" sz="1800" dirty="0" err="1">
                <a:solidFill>
                  <a:schemeClr val="tx1"/>
                </a:solidFill>
                <a:latin typeface="Times New Roman" panose="02020603050405020304" pitchFamily="18" charset="0"/>
                <a:cs typeface="Times New Roman" panose="02020603050405020304" pitchFamily="18" charset="0"/>
              </a:rPr>
              <a:t>fiecare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petală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este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aşezat</a:t>
            </a:r>
            <a:r>
              <a:rPr lang="en-US" sz="1800" dirty="0">
                <a:solidFill>
                  <a:schemeClr val="tx1"/>
                </a:solidFill>
                <a:latin typeface="Times New Roman" panose="02020603050405020304" pitchFamily="18" charset="0"/>
                <a:cs typeface="Times New Roman" panose="02020603050405020304" pitchFamily="18" charset="0"/>
              </a:rPr>
              <a:t> un </a:t>
            </a:r>
            <a:r>
              <a:rPr lang="en-US" sz="1800" dirty="0" err="1">
                <a:solidFill>
                  <a:schemeClr val="tx1"/>
                </a:solidFill>
                <a:latin typeface="Times New Roman" panose="02020603050405020304" pitchFamily="18" charset="0"/>
                <a:cs typeface="Times New Roman" panose="02020603050405020304" pitchFamily="18" charset="0"/>
              </a:rPr>
              <a:t>simbol</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corespunzător</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temei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alese</a:t>
            </a:r>
            <a:r>
              <a:rPr lang="en-US" sz="1800" dirty="0">
                <a:solidFill>
                  <a:schemeClr val="tx1"/>
                </a:solidFill>
                <a:latin typeface="Times New Roman" panose="02020603050405020304" pitchFamily="18" charset="0"/>
                <a:cs typeface="Times New Roman" panose="02020603050405020304" pitchFamily="18" charset="0"/>
              </a:rPr>
              <a:t>.</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4. </a:t>
            </a:r>
            <a:r>
              <a:rPr lang="en-US" sz="1800" dirty="0" err="1">
                <a:solidFill>
                  <a:schemeClr val="tx1"/>
                </a:solidFill>
                <a:latin typeface="Times New Roman" panose="02020603050405020304" pitchFamily="18" charset="0"/>
                <a:cs typeface="Times New Roman" panose="02020603050405020304" pitchFamily="18" charset="0"/>
              </a:rPr>
              <a:t>Sarcina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sortarea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jetoanelor</a:t>
            </a:r>
            <a:r>
              <a:rPr lang="en-US" sz="1800" dirty="0">
                <a:solidFill>
                  <a:schemeClr val="tx1"/>
                </a:solidFill>
                <a:latin typeface="Times New Roman" panose="02020603050405020304" pitchFamily="18" charset="0"/>
                <a:cs typeface="Times New Roman" panose="02020603050405020304" pitchFamily="18" charset="0"/>
              </a:rPr>
              <a:t> de </a:t>
            </a:r>
            <a:r>
              <a:rPr lang="en-US" sz="1800" dirty="0" err="1">
                <a:solidFill>
                  <a:schemeClr val="tx1"/>
                </a:solidFill>
                <a:latin typeface="Times New Roman" panose="02020603050405020304" pitchFamily="18" charset="0"/>
                <a:cs typeface="Times New Roman" panose="02020603050405020304" pitchFamily="18" charset="0"/>
              </a:rPr>
              <a:t>către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toţi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membrii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grupurilor</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şi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aşezarea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lor</a:t>
            </a:r>
            <a:r>
              <a:rPr lang="en-US" sz="1800" dirty="0">
                <a:solidFill>
                  <a:schemeClr val="tx1"/>
                </a:solidFill>
                <a:latin typeface="Times New Roman" panose="02020603050405020304" pitchFamily="18" charset="0"/>
                <a:cs typeface="Times New Roman" panose="02020603050405020304" pitchFamily="18" charset="0"/>
              </a:rPr>
              <a:t> pe </a:t>
            </a:r>
            <a:r>
              <a:rPr lang="en-US" sz="1800" dirty="0" err="1">
                <a:solidFill>
                  <a:schemeClr val="tx1"/>
                </a:solidFill>
                <a:latin typeface="Times New Roman" panose="02020603050405020304" pitchFamily="18" charset="0"/>
                <a:cs typeface="Times New Roman" panose="02020603050405020304" pitchFamily="18" charset="0"/>
              </a:rPr>
              <a:t>petala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corespunzătoare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Simbolurile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găsite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vor</a:t>
            </a:r>
            <a:r>
              <a:rPr lang="en-US" sz="1800" dirty="0">
                <a:solidFill>
                  <a:schemeClr val="tx1"/>
                </a:solidFill>
                <a:latin typeface="Times New Roman" panose="02020603050405020304" pitchFamily="18" charset="0"/>
                <a:cs typeface="Times New Roman" panose="02020603050405020304" pitchFamily="18" charset="0"/>
              </a:rPr>
              <a:t> fi </a:t>
            </a:r>
            <a:r>
              <a:rPr lang="en-US" sz="1800" dirty="0" err="1">
                <a:solidFill>
                  <a:schemeClr val="tx1"/>
                </a:solidFill>
                <a:latin typeface="Times New Roman" panose="02020603050405020304" pitchFamily="18" charset="0"/>
                <a:cs typeface="Times New Roman" panose="02020603050405020304" pitchFamily="18" charset="0"/>
              </a:rPr>
              <a:t>colorate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corespunzător</a:t>
            </a:r>
            <a:r>
              <a:rPr lang="en-US" sz="1800" dirty="0">
                <a:solidFill>
                  <a:schemeClr val="tx1"/>
                </a:solidFill>
                <a:latin typeface="Times New Roman" panose="02020603050405020304" pitchFamily="18" charset="0"/>
                <a:cs typeface="Times New Roman" panose="02020603050405020304" pitchFamily="18" charset="0"/>
              </a:rPr>
              <a:t> de </a:t>
            </a:r>
            <a:r>
              <a:rPr lang="en-US" sz="1800" dirty="0" err="1">
                <a:solidFill>
                  <a:schemeClr val="tx1"/>
                </a:solidFill>
                <a:latin typeface="Times New Roman" panose="02020603050405020304" pitchFamily="18" charset="0"/>
                <a:cs typeface="Times New Roman" panose="02020603050405020304" pitchFamily="18" charset="0"/>
              </a:rPr>
              <a:t>către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preşcolari</a:t>
            </a:r>
            <a:r>
              <a:rPr lang="en-US" sz="1800" dirty="0">
                <a:solidFill>
                  <a:schemeClr val="tx1"/>
                </a:solidFill>
                <a:latin typeface="Times New Roman" panose="02020603050405020304" pitchFamily="18" charset="0"/>
                <a:cs typeface="Times New Roman" panose="02020603050405020304" pitchFamily="18" charset="0"/>
              </a:rPr>
              <a:t>. La </a:t>
            </a:r>
            <a:r>
              <a:rPr lang="en-US" sz="1800" dirty="0" err="1">
                <a:solidFill>
                  <a:schemeClr val="tx1"/>
                </a:solidFill>
                <a:latin typeface="Times New Roman" panose="02020603050405020304" pitchFamily="18" charset="0"/>
                <a:cs typeface="Times New Roman" panose="02020603050405020304" pitchFamily="18" charset="0"/>
              </a:rPr>
              <a:t>semnalul</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educatoarei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fluer</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diagrama</a:t>
            </a:r>
            <a:r>
              <a:rPr lang="en-US" sz="1800" dirty="0">
                <a:solidFill>
                  <a:schemeClr val="tx1"/>
                </a:solidFill>
                <a:latin typeface="Times New Roman" panose="02020603050405020304" pitchFamily="18" charset="0"/>
                <a:cs typeface="Times New Roman" panose="02020603050405020304" pitchFamily="18" charset="0"/>
              </a:rPr>
              <a:t> se </a:t>
            </a:r>
            <a:r>
              <a:rPr lang="en-US" sz="1800" dirty="0" err="1">
                <a:solidFill>
                  <a:schemeClr val="tx1"/>
                </a:solidFill>
                <a:latin typeface="Times New Roman" panose="02020603050405020304" pitchFamily="18" charset="0"/>
                <a:cs typeface="Times New Roman" panose="02020603050405020304" pitchFamily="18" charset="0"/>
              </a:rPr>
              <a:t>va</a:t>
            </a:r>
            <a:r>
              <a:rPr lang="en-US" sz="1800" dirty="0">
                <a:solidFill>
                  <a:schemeClr val="tx1"/>
                </a:solidFill>
                <a:latin typeface="Times New Roman" panose="02020603050405020304" pitchFamily="18" charset="0"/>
                <a:cs typeface="Times New Roman" panose="02020603050405020304" pitchFamily="18" charset="0"/>
              </a:rPr>
              <a:t> roti de la </a:t>
            </a:r>
            <a:r>
              <a:rPr lang="en-US" sz="1800" dirty="0" err="1">
                <a:solidFill>
                  <a:schemeClr val="tx1"/>
                </a:solidFill>
                <a:latin typeface="Times New Roman" panose="02020603050405020304" pitchFamily="18" charset="0"/>
                <a:cs typeface="Times New Roman" panose="02020603050405020304" pitchFamily="18" charset="0"/>
              </a:rPr>
              <a:t>stânga</a:t>
            </a:r>
            <a:r>
              <a:rPr lang="en-US" sz="1800" dirty="0">
                <a:solidFill>
                  <a:schemeClr val="tx1"/>
                </a:solidFill>
                <a:latin typeface="Times New Roman" panose="02020603050405020304" pitchFamily="18" charset="0"/>
                <a:cs typeface="Times New Roman" panose="02020603050405020304" pitchFamily="18" charset="0"/>
              </a:rPr>
              <a:t> la </a:t>
            </a:r>
            <a:r>
              <a:rPr lang="en-US" sz="1800" dirty="0" err="1">
                <a:solidFill>
                  <a:schemeClr val="tx1"/>
                </a:solidFill>
                <a:latin typeface="Times New Roman" panose="02020603050405020304" pitchFamily="18" charset="0"/>
                <a:cs typeface="Times New Roman" panose="02020603050405020304" pitchFamily="18" charset="0"/>
              </a:rPr>
              <a:t>dreapta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Rotirea</a:t>
            </a:r>
            <a:r>
              <a:rPr lang="en-US" sz="1800" dirty="0">
                <a:solidFill>
                  <a:schemeClr val="tx1"/>
                </a:solidFill>
                <a:latin typeface="Times New Roman" panose="02020603050405020304" pitchFamily="18" charset="0"/>
                <a:cs typeface="Times New Roman" panose="02020603050405020304" pitchFamily="18" charset="0"/>
              </a:rPr>
              <a:t> se face </a:t>
            </a:r>
            <a:r>
              <a:rPr lang="en-US" sz="1800" dirty="0" err="1">
                <a:solidFill>
                  <a:schemeClr val="tx1"/>
                </a:solidFill>
                <a:latin typeface="Times New Roman" panose="02020603050405020304" pitchFamily="18" charset="0"/>
                <a:cs typeface="Times New Roman" panose="02020603050405020304" pitchFamily="18" charset="0"/>
              </a:rPr>
              <a:t>după</a:t>
            </a:r>
            <a:r>
              <a:rPr lang="en-US" sz="1800" dirty="0">
                <a:solidFill>
                  <a:schemeClr val="tx1"/>
                </a:solidFill>
                <a:latin typeface="Times New Roman" panose="02020603050405020304" pitchFamily="18" charset="0"/>
                <a:cs typeface="Times New Roman" panose="02020603050405020304" pitchFamily="18" charset="0"/>
              </a:rPr>
              <a:t> 3 minute de </a:t>
            </a:r>
            <a:r>
              <a:rPr lang="en-US" sz="1800" dirty="0" err="1">
                <a:solidFill>
                  <a:schemeClr val="tx1"/>
                </a:solidFill>
                <a:latin typeface="Times New Roman" panose="02020603050405020304" pitchFamily="18" charset="0"/>
                <a:cs typeface="Times New Roman" panose="02020603050405020304" pitchFamily="18" charset="0"/>
              </a:rPr>
              <a:t>lucru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până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când</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diagrama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ajunge</a:t>
            </a:r>
            <a:r>
              <a:rPr lang="en-US" sz="1800" dirty="0">
                <a:solidFill>
                  <a:schemeClr val="tx1"/>
                </a:solidFill>
                <a:latin typeface="Times New Roman" panose="02020603050405020304" pitchFamily="18" charset="0"/>
                <a:cs typeface="Times New Roman" panose="02020603050405020304" pitchFamily="18" charset="0"/>
              </a:rPr>
              <a:t> la </a:t>
            </a:r>
            <a:r>
              <a:rPr lang="en-US" sz="1800" dirty="0" err="1">
                <a:solidFill>
                  <a:schemeClr val="tx1"/>
                </a:solidFill>
                <a:latin typeface="Times New Roman" panose="02020603050405020304" pitchFamily="18" charset="0"/>
                <a:cs typeface="Times New Roman" panose="02020603050405020304" pitchFamily="18" charset="0"/>
              </a:rPr>
              <a:t>grupul</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iniţial</a:t>
            </a:r>
            <a:r>
              <a:rPr lang="en-US" sz="1800" dirty="0">
                <a:solidFill>
                  <a:schemeClr val="tx1"/>
                </a:solidFill>
                <a:latin typeface="Times New Roman" panose="02020603050405020304" pitchFamily="18" charset="0"/>
                <a:cs typeface="Times New Roman" panose="02020603050405020304" pitchFamily="18" charset="0"/>
              </a:rPr>
              <a:t>.</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5. Se </a:t>
            </a:r>
            <a:r>
              <a:rPr lang="en-US" sz="1800" dirty="0" err="1">
                <a:solidFill>
                  <a:schemeClr val="tx1"/>
                </a:solidFill>
                <a:latin typeface="Times New Roman" panose="02020603050405020304" pitchFamily="18" charset="0"/>
                <a:cs typeface="Times New Roman" panose="02020603050405020304" pitchFamily="18" charset="0"/>
              </a:rPr>
              <a:t>comunică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ideile</a:t>
            </a:r>
            <a:r>
              <a:rPr lang="en-US" sz="1800" dirty="0">
                <a:solidFill>
                  <a:schemeClr val="tx1"/>
                </a:solidFill>
                <a:latin typeface="Times New Roman" panose="02020603050405020304" pitchFamily="18" charset="0"/>
                <a:cs typeface="Times New Roman" panose="02020603050405020304" pitchFamily="18" charset="0"/>
              </a:rPr>
              <a:t> de </a:t>
            </a:r>
            <a:r>
              <a:rPr lang="en-US" sz="1800" dirty="0" err="1">
                <a:solidFill>
                  <a:schemeClr val="tx1"/>
                </a:solidFill>
                <a:latin typeface="Times New Roman" panose="02020603050405020304" pitchFamily="18" charset="0"/>
                <a:cs typeface="Times New Roman" panose="02020603050405020304" pitchFamily="18" charset="0"/>
              </a:rPr>
              <a:t>către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liderul</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grupului</a:t>
            </a:r>
            <a:r>
              <a:rPr lang="en-US" sz="1800" dirty="0">
                <a:solidFill>
                  <a:schemeClr val="tx1"/>
                </a:solidFill>
                <a:latin typeface="Times New Roman" panose="02020603050405020304" pitchFamily="18" charset="0"/>
                <a:cs typeface="Times New Roman" panose="02020603050405020304" pitchFamily="18" charset="0"/>
              </a:rPr>
              <a:t>. La </a:t>
            </a:r>
            <a:r>
              <a:rPr lang="en-US" sz="1800" dirty="0" err="1">
                <a:solidFill>
                  <a:schemeClr val="tx1"/>
                </a:solidFill>
                <a:latin typeface="Times New Roman" panose="02020603050405020304" pitchFamily="18" charset="0"/>
                <a:cs typeface="Times New Roman" panose="02020603050405020304" pitchFamily="18" charset="0"/>
              </a:rPr>
              <a:t>nivel</a:t>
            </a:r>
            <a:r>
              <a:rPr lang="en-US" sz="1800" dirty="0">
                <a:solidFill>
                  <a:schemeClr val="tx1"/>
                </a:solidFill>
                <a:latin typeface="Times New Roman" panose="02020603050405020304" pitchFamily="18" charset="0"/>
                <a:cs typeface="Times New Roman" panose="02020603050405020304" pitchFamily="18" charset="0"/>
              </a:rPr>
              <a:t> de </a:t>
            </a:r>
            <a:r>
              <a:rPr lang="en-US" sz="1800" dirty="0" err="1">
                <a:solidFill>
                  <a:schemeClr val="tx1"/>
                </a:solidFill>
                <a:latin typeface="Times New Roman" panose="02020603050405020304" pitchFamily="18" charset="0"/>
                <a:cs typeface="Times New Roman" panose="02020603050405020304" pitchFamily="18" charset="0"/>
              </a:rPr>
              <a:t>grup</a:t>
            </a:r>
            <a:r>
              <a:rPr lang="en-US" sz="1800" dirty="0">
                <a:solidFill>
                  <a:schemeClr val="tx1"/>
                </a:solidFill>
                <a:latin typeface="Times New Roman" panose="02020603050405020304" pitchFamily="18" charset="0"/>
                <a:cs typeface="Times New Roman" panose="02020603050405020304" pitchFamily="18" charset="0"/>
              </a:rPr>
              <a:t> se </a:t>
            </a:r>
            <a:r>
              <a:rPr lang="en-US" sz="1800" dirty="0" err="1">
                <a:solidFill>
                  <a:schemeClr val="tx1"/>
                </a:solidFill>
                <a:latin typeface="Times New Roman" panose="02020603050405020304" pitchFamily="18" charset="0"/>
                <a:cs typeface="Times New Roman" panose="02020603050405020304" pitchFamily="18" charset="0"/>
              </a:rPr>
              <a:t>prezintă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rezultatele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obţinute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sinteza</a:t>
            </a:r>
            <a:r>
              <a:rPr lang="en-US" sz="1800" dirty="0">
                <a:solidFill>
                  <a:schemeClr val="tx1"/>
                </a:solidFill>
                <a:latin typeface="Times New Roman" panose="02020603050405020304" pitchFamily="18" charset="0"/>
                <a:cs typeface="Times New Roman" panose="02020603050405020304" pitchFamily="18" charset="0"/>
              </a:rPr>
              <a:t> a </a:t>
            </a:r>
            <a:r>
              <a:rPr lang="en-US" sz="1800" dirty="0" err="1">
                <a:solidFill>
                  <a:schemeClr val="tx1"/>
                </a:solidFill>
                <a:latin typeface="Times New Roman" panose="02020603050405020304" pitchFamily="18" charset="0"/>
                <a:cs typeface="Times New Roman" panose="02020603050405020304" pitchFamily="18" charset="0"/>
              </a:rPr>
              <a:t>ceea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ce</a:t>
            </a:r>
            <a:r>
              <a:rPr lang="en-US" sz="1800" dirty="0">
                <a:solidFill>
                  <a:schemeClr val="tx1"/>
                </a:solidFill>
                <a:latin typeface="Times New Roman" panose="02020603050405020304" pitchFamily="18" charset="0"/>
                <a:cs typeface="Times New Roman" panose="02020603050405020304" pitchFamily="18" charset="0"/>
              </a:rPr>
              <a:t> s-a </a:t>
            </a:r>
            <a:r>
              <a:rPr lang="en-US" sz="1800" dirty="0" err="1">
                <a:solidFill>
                  <a:schemeClr val="tx1"/>
                </a:solidFill>
                <a:latin typeface="Times New Roman" panose="02020603050405020304" pitchFamily="18" charset="0"/>
                <a:cs typeface="Times New Roman" panose="02020603050405020304" pitchFamily="18" charset="0"/>
              </a:rPr>
              <a:t>realizat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munca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grup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Copiii</a:t>
            </a:r>
            <a:r>
              <a:rPr lang="en-US" sz="1800" dirty="0">
                <a:solidFill>
                  <a:schemeClr val="tx1"/>
                </a:solidFill>
                <a:latin typeface="Times New Roman" panose="02020603050405020304" pitchFamily="18" charset="0"/>
                <a:cs typeface="Times New Roman" panose="02020603050405020304" pitchFamily="18" charset="0"/>
              </a:rPr>
              <a:t> din </a:t>
            </a:r>
            <a:r>
              <a:rPr lang="en-US" sz="1800" dirty="0" err="1">
                <a:solidFill>
                  <a:schemeClr val="tx1"/>
                </a:solidFill>
                <a:latin typeface="Times New Roman" panose="02020603050405020304" pitchFamily="18" charset="0"/>
                <a:cs typeface="Times New Roman" panose="02020603050405020304" pitchFamily="18" charset="0"/>
              </a:rPr>
              <a:t>celelalte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grupuri</a:t>
            </a:r>
            <a:r>
              <a:rPr lang="en-US" sz="1800" dirty="0">
                <a:solidFill>
                  <a:schemeClr val="tx1"/>
                </a:solidFill>
                <a:latin typeface="Times New Roman" panose="02020603050405020304" pitchFamily="18" charset="0"/>
                <a:cs typeface="Times New Roman" panose="02020603050405020304" pitchFamily="18" charset="0"/>
              </a:rPr>
              <a:t> pot face </a:t>
            </a:r>
            <a:r>
              <a:rPr lang="en-US" sz="1800" dirty="0" err="1">
                <a:solidFill>
                  <a:schemeClr val="tx1"/>
                </a:solidFill>
                <a:latin typeface="Times New Roman" panose="02020603050405020304" pitchFamily="18" charset="0"/>
                <a:cs typeface="Times New Roman" panose="02020603050405020304" pitchFamily="18" charset="0"/>
              </a:rPr>
              <a:t>comentarii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aducând</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idei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noi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îmbunătăţind</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rezultatul</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dezbaterii</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6. </a:t>
            </a:r>
            <a:r>
              <a:rPr lang="en-US" sz="1800" dirty="0" err="1">
                <a:solidFill>
                  <a:schemeClr val="tx1"/>
                </a:solidFill>
                <a:latin typeface="Times New Roman" panose="02020603050405020304" pitchFamily="18" charset="0"/>
                <a:cs typeface="Times New Roman" panose="02020603050405020304" pitchFamily="18" charset="0"/>
              </a:rPr>
              <a:t>Evaluarea</a:t>
            </a:r>
            <a:r>
              <a:rPr lang="en-US" sz="1800" dirty="0">
                <a:solidFill>
                  <a:schemeClr val="tx1"/>
                </a:solidFill>
                <a:latin typeface="Times New Roman" panose="02020603050405020304" pitchFamily="18" charset="0"/>
                <a:cs typeface="Times New Roman" panose="02020603050405020304" pitchFamily="18" charset="0"/>
              </a:rPr>
              <a:t>. Pe un </a:t>
            </a:r>
            <a:r>
              <a:rPr lang="en-US" sz="1800" dirty="0" err="1">
                <a:solidFill>
                  <a:schemeClr val="tx1"/>
                </a:solidFill>
                <a:latin typeface="Times New Roman" panose="02020603050405020304" pitchFamily="18" charset="0"/>
                <a:cs typeface="Times New Roman" panose="02020603050405020304" pitchFamily="18" charset="0"/>
              </a:rPr>
              <a:t>panou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amenajat</a:t>
            </a:r>
            <a:r>
              <a:rPr lang="en-US" sz="1800" dirty="0">
                <a:solidFill>
                  <a:schemeClr val="tx1"/>
                </a:solidFill>
                <a:latin typeface="Times New Roman" panose="02020603050405020304" pitchFamily="18" charset="0"/>
                <a:cs typeface="Times New Roman" panose="02020603050405020304" pitchFamily="18" charset="0"/>
              </a:rPr>
              <a:t> cu </a:t>
            </a:r>
            <a:r>
              <a:rPr lang="en-US" sz="1800" dirty="0" err="1">
                <a:solidFill>
                  <a:schemeClr val="tx1"/>
                </a:solidFill>
                <a:latin typeface="Times New Roman" panose="02020603050405020304" pitchFamily="18" charset="0"/>
                <a:cs typeface="Times New Roman" panose="02020603050405020304" pitchFamily="18" charset="0"/>
              </a:rPr>
              <a:t>Zâna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Primăvară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fiecare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grup</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aşeza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petala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corespunzătoare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realizând</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rochiţa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Primăverii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Preşcolarii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vor</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primi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aplauze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şi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stimulente</a:t>
            </a:r>
            <a:r>
              <a:rPr lang="en-US" sz="1800" dirty="0">
                <a:solidFill>
                  <a:schemeClr val="tx1"/>
                </a:solidFill>
                <a:latin typeface="Times New Roman" panose="02020603050405020304" pitchFamily="18" charset="0"/>
                <a:cs typeface="Times New Roman" panose="02020603050405020304" pitchFamily="18" charset="0"/>
              </a:rPr>
              <a:t>.</a:t>
            </a:r>
            <a:endParaRPr lang="en-US" sz="1800" dirty="0"/>
          </a:p>
        </p:txBody>
      </p:sp>
      <p:pic>
        <p:nvPicPr>
          <p:cNvPr id="5" name="Picture 4">
            <a:extLst>
              <a:ext uri="{FF2B5EF4-FFF2-40B4-BE49-F238E27FC236}">
                <a16:creationId xmlns="" xmlns:a16="http://schemas.microsoft.com/office/drawing/2014/main" id="{4ABE8F97-0192-4A98-BE11-CE62D885537F}"/>
              </a:ext>
            </a:extLst>
          </p:cNvPr>
          <p:cNvPicPr>
            <a:picLocks noChangeAspect="1"/>
          </p:cNvPicPr>
          <p:nvPr/>
        </p:nvPicPr>
        <p:blipFill>
          <a:blip r:embed="rId2"/>
          <a:stretch>
            <a:fillRect/>
          </a:stretch>
        </p:blipFill>
        <p:spPr>
          <a:xfrm>
            <a:off x="0" y="0"/>
            <a:ext cx="6980952" cy="628571"/>
          </a:xfrm>
          <a:prstGeom prst="rect">
            <a:avLst/>
          </a:prstGeom>
        </p:spPr>
      </p:pic>
      <p:pic>
        <p:nvPicPr>
          <p:cNvPr id="6" name="Picture 5">
            <a:extLst>
              <a:ext uri="{FF2B5EF4-FFF2-40B4-BE49-F238E27FC236}">
                <a16:creationId xmlns="" xmlns:a16="http://schemas.microsoft.com/office/drawing/2014/main" id="{35E40DEA-7E9C-46EC-A71F-94653A9FEE70}"/>
              </a:ext>
            </a:extLst>
          </p:cNvPr>
          <p:cNvPicPr>
            <a:picLocks noChangeAspect="1"/>
          </p:cNvPicPr>
          <p:nvPr/>
        </p:nvPicPr>
        <p:blipFill>
          <a:blip r:embed="rId2"/>
          <a:stretch>
            <a:fillRect/>
          </a:stretch>
        </p:blipFill>
        <p:spPr>
          <a:xfrm>
            <a:off x="5211048" y="-9485"/>
            <a:ext cx="6980952" cy="628571"/>
          </a:xfrm>
          <a:prstGeom prst="rect">
            <a:avLst/>
          </a:prstGeom>
        </p:spPr>
      </p:pic>
    </p:spTree>
    <p:extLst>
      <p:ext uri="{BB962C8B-B14F-4D97-AF65-F5344CB8AC3E}">
        <p14:creationId xmlns="" xmlns:p14="http://schemas.microsoft.com/office/powerpoint/2010/main" val="285869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94CFFB-1FB5-4F58-AEB9-FFDEDD85A15F}"/>
              </a:ext>
            </a:extLst>
          </p:cNvPr>
          <p:cNvSpPr>
            <a:spLocks noGrp="1"/>
          </p:cNvSpPr>
          <p:nvPr>
            <p:ph type="title"/>
          </p:nvPr>
        </p:nvSpPr>
        <p:spPr>
          <a:xfrm>
            <a:off x="677334" y="609600"/>
            <a:ext cx="10772544" cy="6248400"/>
          </a:xfrm>
        </p:spPr>
        <p:txBody>
          <a:bodyPr>
            <a:normAutofit/>
          </a:bodyPr>
          <a:lstStyle/>
          <a:p>
            <a:r>
              <a:rPr lang="en-US" sz="1800" b="1" dirty="0" err="1">
                <a:solidFill>
                  <a:schemeClr val="tx1"/>
                </a:solidFill>
                <a:latin typeface="Times New Roman" panose="02020603050405020304" pitchFamily="18" charset="0"/>
                <a:cs typeface="Times New Roman" panose="02020603050405020304" pitchFamily="18" charset="0"/>
              </a:rPr>
              <a:t>Aplicatia</a:t>
            </a:r>
            <a:r>
              <a:rPr lang="en-US" sz="1800" b="1" dirty="0">
                <a:solidFill>
                  <a:schemeClr val="tx1"/>
                </a:solidFill>
                <a:latin typeface="Times New Roman" panose="02020603050405020304" pitchFamily="18" charset="0"/>
                <a:cs typeface="Times New Roman" panose="02020603050405020304" pitchFamily="18" charset="0"/>
              </a:rPr>
              <a:t> nr.2</a:t>
            </a:r>
            <a:r>
              <a:rPr lang="en-US" sz="1800" dirty="0">
                <a:solidFill>
                  <a:schemeClr val="tx1"/>
                </a:solidFill>
                <a:latin typeface="Times New Roman" panose="02020603050405020304" pitchFamily="18" charset="0"/>
                <a:cs typeface="Times New Roman" panose="02020603050405020304" pitchFamily="18" charset="0"/>
              </a:rPr>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ADE:DLC – EDUCAREA LIMBAJULUI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GRUPA: Mare ,,</a:t>
            </a:r>
            <a:r>
              <a:rPr lang="en-US" sz="1800" dirty="0" err="1">
                <a:solidFill>
                  <a:schemeClr val="tx1"/>
                </a:solidFill>
                <a:latin typeface="Times New Roman" panose="02020603050405020304" pitchFamily="18" charset="0"/>
                <a:cs typeface="Times New Roman" panose="02020603050405020304" pitchFamily="18" charset="0"/>
              </a:rPr>
              <a:t>Albinutele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vesele</a:t>
            </a:r>
            <a:r>
              <a:rPr lang="en-US" sz="1800" dirty="0">
                <a:solidFill>
                  <a:schemeClr val="tx1"/>
                </a:solidFill>
                <a:latin typeface="Times New Roman" panose="02020603050405020304" pitchFamily="18" charset="0"/>
                <a:cs typeface="Times New Roman" panose="02020603050405020304" pitchFamily="18" charset="0"/>
              </a:rPr>
              <a:t>’’</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TEMA ANUALĂ:”</a:t>
            </a:r>
            <a:r>
              <a:rPr lang="en-US" sz="1800" dirty="0" err="1">
                <a:solidFill>
                  <a:schemeClr val="tx1"/>
                </a:solidFill>
                <a:latin typeface="Times New Roman" panose="02020603050405020304" pitchFamily="18" charset="0"/>
                <a:cs typeface="Times New Roman" panose="02020603050405020304" pitchFamily="18" charset="0"/>
              </a:rPr>
              <a:t>Când</a:t>
            </a:r>
            <a:r>
              <a:rPr lang="en-US" sz="1800" dirty="0">
                <a:solidFill>
                  <a:schemeClr val="tx1"/>
                </a:solidFill>
                <a:latin typeface="Times New Roman" panose="02020603050405020304" pitchFamily="18" charset="0"/>
                <a:cs typeface="Times New Roman" panose="02020603050405020304" pitchFamily="18" charset="0"/>
              </a:rPr>
              <a:t>, cum </a:t>
            </a:r>
            <a:r>
              <a:rPr lang="en-US" sz="1800" dirty="0" err="1">
                <a:solidFill>
                  <a:schemeClr val="tx1"/>
                </a:solidFill>
                <a:latin typeface="Times New Roman" panose="02020603050405020304" pitchFamily="18" charset="0"/>
                <a:cs typeface="Times New Roman" panose="02020603050405020304" pitchFamily="18" charset="0"/>
              </a:rPr>
              <a:t>şi</a:t>
            </a:r>
            <a:r>
              <a:rPr lang="en-US" sz="1800" dirty="0">
                <a:solidFill>
                  <a:schemeClr val="tx1"/>
                </a:solidFill>
                <a:latin typeface="Times New Roman" panose="02020603050405020304" pitchFamily="18" charset="0"/>
                <a:cs typeface="Times New Roman" panose="02020603050405020304" pitchFamily="18" charset="0"/>
              </a:rPr>
              <a:t> de </a:t>
            </a:r>
            <a:r>
              <a:rPr lang="en-US" sz="1800" dirty="0" err="1">
                <a:solidFill>
                  <a:schemeClr val="tx1"/>
                </a:solidFill>
                <a:latin typeface="Times New Roman" panose="02020603050405020304" pitchFamily="18" charset="0"/>
                <a:cs typeface="Times New Roman" panose="02020603050405020304" pitchFamily="18" charset="0"/>
              </a:rPr>
              <a:t>ce</a:t>
            </a:r>
            <a:r>
              <a:rPr lang="en-US" sz="1800" dirty="0">
                <a:solidFill>
                  <a:schemeClr val="tx1"/>
                </a:solidFill>
                <a:latin typeface="Times New Roman" panose="02020603050405020304" pitchFamily="18" charset="0"/>
                <a:cs typeface="Times New Roman" panose="02020603050405020304" pitchFamily="18" charset="0"/>
              </a:rPr>
              <a:t> se </a:t>
            </a:r>
            <a:r>
              <a:rPr lang="en-US" sz="1800" dirty="0" err="1">
                <a:solidFill>
                  <a:schemeClr val="tx1"/>
                </a:solidFill>
                <a:latin typeface="Times New Roman" panose="02020603050405020304" pitchFamily="18" charset="0"/>
                <a:cs typeface="Times New Roman" panose="02020603050405020304" pitchFamily="18" charset="0"/>
              </a:rPr>
              <a:t>întâmplă</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TEMA ACTIVITĂŢII: “</a:t>
            </a:r>
            <a:r>
              <a:rPr lang="en-US" sz="1800" dirty="0" err="1">
                <a:solidFill>
                  <a:schemeClr val="tx1"/>
                </a:solidFill>
                <a:latin typeface="Times New Roman" panose="02020603050405020304" pitchFamily="18" charset="0"/>
                <a:cs typeface="Times New Roman" panose="02020603050405020304" pitchFamily="18" charset="0"/>
              </a:rPr>
              <a:t>Primăvara</a:t>
            </a: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litere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şi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cuvinte</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FORMA DE REALIZARE: individual, frontal, </a:t>
            </a:r>
            <a:r>
              <a:rPr lang="en-US" sz="1800" dirty="0" err="1">
                <a:solidFill>
                  <a:schemeClr val="tx1"/>
                </a:solidFill>
                <a:latin typeface="Times New Roman" panose="02020603050405020304" pitchFamily="18" charset="0"/>
                <a:cs typeface="Times New Roman" panose="02020603050405020304" pitchFamily="18" charset="0"/>
              </a:rPr>
              <a:t>activitate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grupuri</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TIPUL ACTIVITĂŢII: </a:t>
            </a:r>
            <a:r>
              <a:rPr lang="en-US" sz="1800" dirty="0" err="1">
                <a:solidFill>
                  <a:schemeClr val="tx1"/>
                </a:solidFill>
                <a:latin typeface="Times New Roman" panose="02020603050405020304" pitchFamily="18" charset="0"/>
                <a:cs typeface="Times New Roman" panose="02020603050405020304" pitchFamily="18" charset="0"/>
              </a:rPr>
              <a:t>verificare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consolidare</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SCOPUL: -</a:t>
            </a:r>
            <a:r>
              <a:rPr lang="en-US" sz="1800" i="1" dirty="0" err="1">
                <a:solidFill>
                  <a:schemeClr val="tx1"/>
                </a:solidFill>
                <a:latin typeface="Times New Roman" panose="02020603050405020304" pitchFamily="18" charset="0"/>
                <a:cs typeface="Times New Roman" panose="02020603050405020304" pitchFamily="18" charset="0"/>
              </a:rPr>
              <a:t>Verificarea</a:t>
            </a:r>
            <a:r>
              <a:rPr lang="en-US" sz="1800" i="1" dirty="0">
                <a:solidFill>
                  <a:schemeClr val="tx1"/>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şi</a:t>
            </a:r>
            <a:r>
              <a:rPr lang="en-US" sz="1800" i="1" dirty="0">
                <a:solidFill>
                  <a:schemeClr val="tx1"/>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consolidarea</a:t>
            </a:r>
            <a:r>
              <a:rPr lang="en-US" sz="1800" i="1" dirty="0">
                <a:solidFill>
                  <a:schemeClr val="tx1"/>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cunoştinţelor</a:t>
            </a:r>
            <a:r>
              <a:rPr lang="en-US" sz="1800" i="1" dirty="0">
                <a:solidFill>
                  <a:schemeClr val="tx1"/>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referitoare</a:t>
            </a:r>
            <a:r>
              <a:rPr lang="en-US" sz="1800" i="1" dirty="0">
                <a:solidFill>
                  <a:schemeClr val="tx1"/>
                </a:solidFill>
                <a:latin typeface="Times New Roman" panose="02020603050405020304" pitchFamily="18" charset="0"/>
                <a:cs typeface="Times New Roman" panose="02020603050405020304" pitchFamily="18" charset="0"/>
              </a:rPr>
              <a:t> la </a:t>
            </a:r>
            <a:r>
              <a:rPr lang="en-US" sz="1800" i="1" dirty="0" err="1">
                <a:solidFill>
                  <a:schemeClr val="tx1"/>
                </a:solidFill>
                <a:latin typeface="Times New Roman" panose="02020603050405020304" pitchFamily="18" charset="0"/>
                <a:cs typeface="Times New Roman" panose="02020603050405020304" pitchFamily="18" charset="0"/>
              </a:rPr>
              <a:t>anotimpul</a:t>
            </a:r>
            <a:r>
              <a:rPr lang="en-US" sz="1800" i="1" dirty="0">
                <a:solidFill>
                  <a:schemeClr val="tx1"/>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primăvara</a:t>
            </a:r>
            <a:r>
              <a:rPr lang="en-US" sz="1800" i="1" dirty="0">
                <a:solidFill>
                  <a:schemeClr val="tx1"/>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aspecte</a:t>
            </a:r>
            <a:r>
              <a:rPr lang="en-US" sz="1800" i="1" dirty="0">
                <a:solidFill>
                  <a:schemeClr val="tx1"/>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caracteristice</a:t>
            </a:r>
            <a:r>
              <a:rPr lang="en-US" sz="1800" i="1" dirty="0">
                <a:solidFill>
                  <a:schemeClr val="tx1"/>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păsări</a:t>
            </a:r>
            <a:r>
              <a:rPr lang="en-US" sz="1800" i="1" dirty="0">
                <a:solidFill>
                  <a:schemeClr val="tx1"/>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călătoare</a:t>
            </a:r>
            <a:r>
              <a:rPr lang="en-US" sz="1800" i="1" dirty="0">
                <a:solidFill>
                  <a:schemeClr val="tx1"/>
                </a:solidFill>
                <a:latin typeface="Times New Roman" panose="02020603050405020304" pitchFamily="18" charset="0"/>
                <a:cs typeface="Times New Roman" panose="02020603050405020304" pitchFamily="18" charset="0"/>
              </a:rPr>
              <a:t>, legume, </a:t>
            </a:r>
            <a:r>
              <a:rPr lang="en-US" sz="1800" i="1" dirty="0" err="1">
                <a:solidFill>
                  <a:schemeClr val="tx1"/>
                </a:solidFill>
                <a:latin typeface="Times New Roman" panose="02020603050405020304" pitchFamily="18" charset="0"/>
                <a:cs typeface="Times New Roman" panose="02020603050405020304" pitchFamily="18" charset="0"/>
              </a:rPr>
              <a:t>flori</a:t>
            </a:r>
            <a:r>
              <a:rPr lang="en-US" sz="1800" i="1" dirty="0">
                <a:solidFill>
                  <a:schemeClr val="tx1"/>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insecte</a:t>
            </a:r>
            <a:r>
              <a:rPr lang="en-US" sz="1800" i="1" dirty="0">
                <a:solidFill>
                  <a:schemeClr val="tx1"/>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vestimentaţie</a:t>
            </a:r>
            <a:r>
              <a:rPr lang="en-US" sz="1800" i="1" dirty="0">
                <a:solidFill>
                  <a:schemeClr val="tx1"/>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evenimente</a:t>
            </a:r>
            <a:r>
              <a:rPr lang="en-US" sz="1800" i="1" dirty="0">
                <a:solidFill>
                  <a:schemeClr val="tx1"/>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munci</a:t>
            </a:r>
            <a:r>
              <a:rPr lang="en-US" sz="1800" i="1" dirty="0">
                <a:solidFill>
                  <a:schemeClr val="tx1"/>
                </a:solidFill>
                <a:latin typeface="Times New Roman" panose="02020603050405020304" pitchFamily="18" charset="0"/>
                <a:cs typeface="Times New Roman" panose="02020603050405020304" pitchFamily="18" charset="0"/>
              </a:rPr>
              <a:t> de </a:t>
            </a:r>
            <a:r>
              <a:rPr lang="en-US" sz="1800" i="1" dirty="0" err="1">
                <a:solidFill>
                  <a:schemeClr val="tx1"/>
                </a:solidFill>
                <a:latin typeface="Times New Roman" panose="02020603050405020304" pitchFamily="18" charset="0"/>
                <a:cs typeface="Times New Roman" panose="02020603050405020304" pitchFamily="18" charset="0"/>
              </a:rPr>
              <a:t>primăvară</a:t>
            </a:r>
            <a:r>
              <a:rPr lang="en-US" sz="1800" i="1" dirty="0">
                <a:solidFill>
                  <a:schemeClr val="tx1"/>
                </a:solidFill>
                <a:latin typeface="Times New Roman" panose="02020603050405020304" pitchFamily="18" charset="0"/>
                <a:cs typeface="Times New Roman" panose="02020603050405020304" pitchFamily="18" charset="0"/>
              </a:rPr>
              <a:t>).  </a:t>
            </a:r>
            <a:r>
              <a:rPr lang="en-US" sz="1800" i="1" dirty="0" err="1">
                <a:solidFill>
                  <a:schemeClr val="tx1"/>
                </a:solidFill>
                <a:latin typeface="Times New Roman" panose="02020603050405020304" pitchFamily="18" charset="0"/>
                <a:cs typeface="Times New Roman" panose="02020603050405020304" pitchFamily="18" charset="0"/>
              </a:rPr>
              <a:t>Exprimarea</a:t>
            </a:r>
            <a:r>
              <a:rPr lang="en-US" sz="1800" i="1" dirty="0">
                <a:solidFill>
                  <a:schemeClr val="tx1"/>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corectă</a:t>
            </a:r>
            <a:r>
              <a:rPr lang="en-US" sz="1800" i="1" dirty="0">
                <a:solidFill>
                  <a:schemeClr val="tx1"/>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în</a:t>
            </a:r>
            <a:r>
              <a:rPr lang="en-US" sz="1800" i="1" dirty="0">
                <a:solidFill>
                  <a:schemeClr val="tx1"/>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propoziţii</a:t>
            </a:r>
            <a:r>
              <a:rPr lang="en-US" sz="1800" i="1" dirty="0">
                <a:solidFill>
                  <a:schemeClr val="tx1"/>
                </a:solidFill>
                <a:latin typeface="Times New Roman" panose="02020603050405020304" pitchFamily="18" charset="0"/>
                <a:cs typeface="Times New Roman" panose="02020603050405020304" pitchFamily="18" charset="0"/>
              </a:rPr>
              <a:t> simple </a:t>
            </a:r>
            <a:r>
              <a:rPr lang="en-US" sz="1800" i="1" dirty="0" err="1">
                <a:solidFill>
                  <a:schemeClr val="tx1"/>
                </a:solidFill>
                <a:latin typeface="Times New Roman" panose="02020603050405020304" pitchFamily="18" charset="0"/>
                <a:cs typeface="Times New Roman" panose="02020603050405020304" pitchFamily="18" charset="0"/>
              </a:rPr>
              <a:t>şi</a:t>
            </a:r>
            <a:r>
              <a:rPr lang="en-US" sz="1800" i="1" dirty="0">
                <a:solidFill>
                  <a:schemeClr val="tx1"/>
                </a:solidFill>
                <a:latin typeface="Times New Roman" panose="02020603050405020304" pitchFamily="18" charset="0"/>
                <a:cs typeface="Times New Roman" panose="02020603050405020304" pitchFamily="18" charset="0"/>
              </a:rPr>
              <a:t> </a:t>
            </a:r>
            <a:r>
              <a:rPr lang="en-US" sz="1800" i="1" dirty="0" err="1">
                <a:solidFill>
                  <a:schemeClr val="tx1"/>
                </a:solidFill>
                <a:latin typeface="Times New Roman" panose="02020603050405020304" pitchFamily="18" charset="0"/>
                <a:cs typeface="Times New Roman" panose="02020603050405020304" pitchFamily="18" charset="0"/>
              </a:rPr>
              <a:t>dezvoltate</a:t>
            </a:r>
            <a:r>
              <a:rPr lang="en-US" sz="1800" i="1" dirty="0">
                <a:solidFill>
                  <a:schemeClr val="tx1"/>
                </a:solidFill>
                <a:latin typeface="Times New Roman" panose="02020603050405020304" pitchFamily="18" charset="0"/>
                <a:cs typeface="Times New Roman" panose="02020603050405020304" pitchFamily="18" charset="0"/>
              </a:rPr>
              <a:t>. </a:t>
            </a:r>
            <a:br>
              <a:rPr lang="en-US" sz="1800" i="1"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Obiective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operaţionale</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răspundă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propoziţii</a:t>
            </a:r>
            <a:r>
              <a:rPr lang="en-US" sz="1800" dirty="0">
                <a:solidFill>
                  <a:schemeClr val="tx1"/>
                </a:solidFill>
                <a:latin typeface="Times New Roman" panose="02020603050405020304" pitchFamily="18" charset="0"/>
                <a:cs typeface="Times New Roman" panose="02020603050405020304" pitchFamily="18" charset="0"/>
              </a:rPr>
              <a:t> simple </a:t>
            </a:r>
            <a:r>
              <a:rPr lang="en-US" sz="1800" dirty="0" err="1">
                <a:solidFill>
                  <a:schemeClr val="tx1"/>
                </a:solidFill>
                <a:latin typeface="Times New Roman" panose="02020603050405020304" pitchFamily="18" charset="0"/>
                <a:cs typeface="Times New Roman" panose="02020603050405020304" pitchFamily="18" charset="0"/>
              </a:rPr>
              <a:t>şi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dezvoltate</a:t>
            </a:r>
            <a:r>
              <a:rPr lang="en-US" sz="1800" dirty="0">
                <a:solidFill>
                  <a:schemeClr val="tx1"/>
                </a:solidFill>
                <a:latin typeface="Times New Roman" panose="02020603050405020304" pitchFamily="18" charset="0"/>
                <a:cs typeface="Times New Roman" panose="02020603050405020304" pitchFamily="18" charset="0"/>
              </a:rPr>
              <a:t>, formulate </a:t>
            </a:r>
            <a:r>
              <a:rPr lang="en-US" sz="1800" dirty="0" err="1">
                <a:solidFill>
                  <a:schemeClr val="tx1"/>
                </a:solidFill>
                <a:latin typeface="Times New Roman" panose="02020603050405020304" pitchFamily="18" charset="0"/>
                <a:cs typeface="Times New Roman" panose="02020603050405020304" pitchFamily="18" charset="0"/>
              </a:rPr>
              <a:t>corect</a:t>
            </a:r>
            <a:r>
              <a:rPr lang="en-US" sz="1800" dirty="0">
                <a:solidFill>
                  <a:schemeClr val="tx1"/>
                </a:solidFill>
                <a:latin typeface="Times New Roman" panose="02020603050405020304" pitchFamily="18" charset="0"/>
                <a:cs typeface="Times New Roman" panose="02020603050405020304" pitchFamily="18" charset="0"/>
              </a:rPr>
              <a:t> din </a:t>
            </a:r>
            <a:r>
              <a:rPr lang="en-US" sz="1800" dirty="0" err="1">
                <a:solidFill>
                  <a:schemeClr val="tx1"/>
                </a:solidFill>
                <a:latin typeface="Times New Roman" panose="02020603050405020304" pitchFamily="18" charset="0"/>
                <a:cs typeface="Times New Roman" panose="02020603050405020304" pitchFamily="18" charset="0"/>
              </a:rPr>
              <a:t>punct</a:t>
            </a:r>
            <a:r>
              <a:rPr lang="en-US" sz="1800" dirty="0">
                <a:solidFill>
                  <a:schemeClr val="tx1"/>
                </a:solidFill>
                <a:latin typeface="Times New Roman" panose="02020603050405020304" pitchFamily="18" charset="0"/>
                <a:cs typeface="Times New Roman" panose="02020603050405020304" pitchFamily="18" charset="0"/>
              </a:rPr>
              <a:t> de </a:t>
            </a:r>
            <a:r>
              <a:rPr lang="en-US" sz="1800" dirty="0" err="1">
                <a:solidFill>
                  <a:schemeClr val="tx1"/>
                </a:solidFill>
                <a:latin typeface="Times New Roman" panose="02020603050405020304" pitchFamily="18" charset="0"/>
                <a:cs typeface="Times New Roman" panose="02020603050405020304" pitchFamily="18" charset="0"/>
              </a:rPr>
              <a:t>vedere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gramatical</a:t>
            </a:r>
            <a:r>
              <a:rPr lang="en-US" sz="1800" dirty="0">
                <a:solidFill>
                  <a:schemeClr val="tx1"/>
                </a:solidFill>
                <a:latin typeface="Times New Roman" panose="02020603050405020304" pitchFamily="18" charset="0"/>
                <a:cs typeface="Times New Roman" panose="02020603050405020304" pitchFamily="18" charset="0"/>
              </a:rPr>
              <a:t>.</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identifice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cât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mai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multe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cuvinte</a:t>
            </a:r>
            <a:r>
              <a:rPr lang="en-US" sz="1800" dirty="0">
                <a:solidFill>
                  <a:schemeClr val="tx1"/>
                </a:solidFill>
                <a:latin typeface="Times New Roman" panose="02020603050405020304" pitchFamily="18" charset="0"/>
                <a:cs typeface="Times New Roman" panose="02020603050405020304" pitchFamily="18" charset="0"/>
              </a:rPr>
              <a:t> cu </a:t>
            </a:r>
            <a:r>
              <a:rPr lang="en-US" sz="1800" dirty="0" err="1">
                <a:solidFill>
                  <a:schemeClr val="tx1"/>
                </a:solidFill>
                <a:latin typeface="Times New Roman" panose="02020603050405020304" pitchFamily="18" charset="0"/>
                <a:cs typeface="Times New Roman" panose="02020603050405020304" pitchFamily="18" charset="0"/>
              </a:rPr>
              <a:t>literele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alese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despre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primăvară</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formuleze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propoziţii</a:t>
            </a:r>
            <a:r>
              <a:rPr lang="en-US" sz="1800" dirty="0">
                <a:solidFill>
                  <a:schemeClr val="tx1"/>
                </a:solidFill>
                <a:latin typeface="Times New Roman" panose="02020603050405020304" pitchFamily="18" charset="0"/>
                <a:cs typeface="Times New Roman" panose="02020603050405020304" pitchFamily="18" charset="0"/>
              </a:rPr>
              <a:t> cu </a:t>
            </a:r>
            <a:r>
              <a:rPr lang="en-US" sz="1800" dirty="0" err="1">
                <a:solidFill>
                  <a:schemeClr val="tx1"/>
                </a:solidFill>
                <a:latin typeface="Times New Roman" panose="02020603050405020304" pitchFamily="18" charset="0"/>
                <a:cs typeface="Times New Roman" panose="02020603050405020304" pitchFamily="18" charset="0"/>
              </a:rPr>
              <a:t>cuvintele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găsite</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să</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aprecieze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munca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grupuri</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err="1">
                <a:solidFill>
                  <a:schemeClr val="tx1"/>
                </a:solidFill>
                <a:latin typeface="Times New Roman" panose="02020603050405020304" pitchFamily="18" charset="0"/>
                <a:cs typeface="Times New Roman" panose="02020603050405020304" pitchFamily="18" charset="0"/>
              </a:rPr>
              <a:t>Strategii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didactice</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err="1">
                <a:solidFill>
                  <a:schemeClr val="tx1"/>
                </a:solidFill>
                <a:latin typeface="Times New Roman" panose="02020603050405020304" pitchFamily="18" charset="0"/>
                <a:cs typeface="Times New Roman" panose="02020603050405020304" pitchFamily="18" charset="0"/>
              </a:rPr>
              <a:t>Metode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şi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procedee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conversaţia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explicaţia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tehnica</a:t>
            </a:r>
            <a:r>
              <a:rPr lang="en-US" sz="1800" dirty="0">
                <a:solidFill>
                  <a:schemeClr val="tx1"/>
                </a:solidFill>
                <a:latin typeface="Times New Roman" panose="02020603050405020304" pitchFamily="18" charset="0"/>
                <a:cs typeface="Times New Roman" panose="02020603050405020304" pitchFamily="18" charset="0"/>
              </a:rPr>
              <a:t> lotus, </a:t>
            </a:r>
            <a:r>
              <a:rPr lang="en-US" sz="1800" dirty="0" err="1">
                <a:solidFill>
                  <a:schemeClr val="tx1"/>
                </a:solidFill>
                <a:latin typeface="Times New Roman" panose="02020603050405020304" pitchFamily="18" charset="0"/>
                <a:cs typeface="Times New Roman" panose="02020603050405020304" pitchFamily="18" charset="0"/>
              </a:rPr>
              <a:t>exerciţiul</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Material didactic: </a:t>
            </a:r>
            <a:r>
              <a:rPr lang="en-US" sz="1800" dirty="0" err="1">
                <a:solidFill>
                  <a:schemeClr val="tx1"/>
                </a:solidFill>
                <a:latin typeface="Times New Roman" panose="02020603050405020304" pitchFamily="18" charset="0"/>
                <a:cs typeface="Times New Roman" panose="02020603050405020304" pitchFamily="18" charset="0"/>
              </a:rPr>
              <a:t>ghicitoare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petale</a:t>
            </a:r>
            <a:r>
              <a:rPr lang="en-US" sz="1800" dirty="0">
                <a:solidFill>
                  <a:schemeClr val="tx1"/>
                </a:solidFill>
                <a:latin typeface="Times New Roman" panose="02020603050405020304" pitchFamily="18" charset="0"/>
                <a:cs typeface="Times New Roman" panose="02020603050405020304" pitchFamily="18" charset="0"/>
              </a:rPr>
              <a:t> de </a:t>
            </a:r>
            <a:r>
              <a:rPr lang="en-US" sz="1800" dirty="0" err="1">
                <a:solidFill>
                  <a:schemeClr val="tx1"/>
                </a:solidFill>
                <a:latin typeface="Times New Roman" panose="02020603050405020304" pitchFamily="18" charset="0"/>
                <a:cs typeface="Times New Roman" panose="02020603050405020304" pitchFamily="18" charset="0"/>
              </a:rPr>
              <a:t>nufăr</a:t>
            </a:r>
            <a:r>
              <a:rPr lang="en-US" sz="1800" dirty="0">
                <a:solidFill>
                  <a:schemeClr val="tx1"/>
                </a:solidFill>
                <a:latin typeface="Times New Roman" panose="02020603050405020304" pitchFamily="18" charset="0"/>
                <a:cs typeface="Times New Roman" panose="02020603050405020304" pitchFamily="18" charset="0"/>
              </a:rPr>
              <a:t> din </a:t>
            </a:r>
            <a:r>
              <a:rPr lang="en-US" sz="1800" dirty="0" err="1">
                <a:solidFill>
                  <a:schemeClr val="tx1"/>
                </a:solidFill>
                <a:latin typeface="Times New Roman" panose="02020603050405020304" pitchFamily="18" charset="0"/>
                <a:cs typeface="Times New Roman" panose="02020603050405020304" pitchFamily="18" charset="0"/>
              </a:rPr>
              <a:t>hârtie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nuferi</a:t>
            </a:r>
            <a:r>
              <a:rPr lang="en-US" sz="1800" dirty="0">
                <a:solidFill>
                  <a:schemeClr val="tx1"/>
                </a:solidFill>
                <a:latin typeface="Times New Roman" panose="02020603050405020304" pitchFamily="18" charset="0"/>
                <a:cs typeface="Times New Roman" panose="02020603050405020304" pitchFamily="18" charset="0"/>
              </a:rPr>
              <a:t> din </a:t>
            </a:r>
            <a:r>
              <a:rPr lang="en-US" sz="1800" dirty="0" err="1">
                <a:solidFill>
                  <a:schemeClr val="tx1"/>
                </a:solidFill>
                <a:latin typeface="Times New Roman" panose="02020603050405020304" pitchFamily="18" charset="0"/>
                <a:cs typeface="Times New Roman" panose="02020603050405020304" pitchFamily="18" charset="0"/>
              </a:rPr>
              <a:t>hârtie</a:t>
            </a:r>
            <a:r>
              <a:rPr lang="en-US" sz="1800" dirty="0">
                <a:solidFill>
                  <a:schemeClr val="tx1"/>
                </a:solidFill>
                <a:latin typeface="Times New Roman" panose="02020603050405020304" pitchFamily="18" charset="0"/>
                <a:cs typeface="Times New Roman" panose="02020603050405020304" pitchFamily="18" charset="0"/>
              </a:rPr>
              <a:t>, calculator, </a:t>
            </a:r>
            <a:r>
              <a:rPr lang="en-US" sz="1800" dirty="0" err="1">
                <a:solidFill>
                  <a:schemeClr val="tx1"/>
                </a:solidFill>
                <a:latin typeface="Times New Roman" panose="02020603050405020304" pitchFamily="18" charset="0"/>
                <a:cs typeface="Times New Roman" panose="02020603050405020304" pitchFamily="18" charset="0"/>
              </a:rPr>
              <a:t>carioci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colorate</a:t>
            </a: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Material </a:t>
            </a:r>
            <a:r>
              <a:rPr lang="en-US" sz="1800" dirty="0" err="1">
                <a:solidFill>
                  <a:schemeClr val="tx1"/>
                </a:solidFill>
                <a:latin typeface="Times New Roman" panose="02020603050405020304" pitchFamily="18" charset="0"/>
                <a:cs typeface="Times New Roman" panose="02020603050405020304" pitchFamily="18" charset="0"/>
              </a:rPr>
              <a:t>bibliografic</a:t>
            </a:r>
            <a:r>
              <a:rPr lang="en-US" sz="1800" dirty="0">
                <a:solidFill>
                  <a:schemeClr val="tx1"/>
                </a:solidFill>
                <a:latin typeface="Times New Roman" panose="02020603050405020304" pitchFamily="18" charset="0"/>
                <a:cs typeface="Times New Roman" panose="02020603050405020304" pitchFamily="18" charset="0"/>
              </a:rPr>
              <a:t>:</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 Curriculum </a:t>
            </a:r>
            <a:r>
              <a:rPr lang="en-US" sz="1800" dirty="0" err="1">
                <a:solidFill>
                  <a:schemeClr val="tx1"/>
                </a:solidFill>
                <a:latin typeface="Times New Roman" panose="02020603050405020304" pitchFamily="18" charset="0"/>
                <a:cs typeface="Times New Roman" panose="02020603050405020304" pitchFamily="18" charset="0"/>
              </a:rPr>
              <a:t>pentru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învăţământul</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preşcolar</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Bucureşti</a:t>
            </a: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Didactica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Publishig</a:t>
            </a:r>
            <a:r>
              <a:rPr lang="en-US" sz="1800" dirty="0">
                <a:solidFill>
                  <a:schemeClr val="tx1"/>
                </a:solidFill>
                <a:latin typeface="Times New Roman" panose="02020603050405020304" pitchFamily="18" charset="0"/>
                <a:cs typeface="Times New Roman" panose="02020603050405020304" pitchFamily="18" charset="0"/>
              </a:rPr>
              <a:t> House, 2009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Silvia </a:t>
            </a:r>
            <a:r>
              <a:rPr lang="en-US" sz="1800" dirty="0" err="1">
                <a:solidFill>
                  <a:schemeClr val="tx1"/>
                </a:solidFill>
                <a:latin typeface="Times New Roman" panose="02020603050405020304" pitchFamily="18" charset="0"/>
                <a:cs typeface="Times New Roman" panose="02020603050405020304" pitchFamily="18" charset="0"/>
              </a:rPr>
              <a:t>Breben</a:t>
            </a:r>
            <a:r>
              <a:rPr lang="en-US" sz="1800" dirty="0">
                <a:solidFill>
                  <a:schemeClr val="tx1"/>
                </a:solidFill>
                <a:latin typeface="Times New Roman" panose="02020603050405020304" pitchFamily="18" charset="0"/>
                <a:cs typeface="Times New Roman" panose="02020603050405020304" pitchFamily="18" charset="0"/>
              </a:rPr>
              <a:t>, Elena </a:t>
            </a:r>
            <a:r>
              <a:rPr lang="en-US" sz="1800" dirty="0" err="1">
                <a:solidFill>
                  <a:schemeClr val="tx1"/>
                </a:solidFill>
                <a:latin typeface="Times New Roman" panose="02020603050405020304" pitchFamily="18" charset="0"/>
                <a:cs typeface="Times New Roman" panose="02020603050405020304" pitchFamily="18" charset="0"/>
              </a:rPr>
              <a:t>Gongea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Georgeta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Ruiu</a:t>
            </a:r>
            <a:r>
              <a:rPr lang="en-US" sz="1800" dirty="0">
                <a:solidFill>
                  <a:schemeClr val="tx1"/>
                </a:solidFill>
                <a:latin typeface="Times New Roman" panose="02020603050405020304" pitchFamily="18" charset="0"/>
                <a:cs typeface="Times New Roman" panose="02020603050405020304" pitchFamily="18" charset="0"/>
              </a:rPr>
              <a:t>, Mihaela </a:t>
            </a:r>
            <a:r>
              <a:rPr lang="en-US" sz="1800" dirty="0" err="1">
                <a:solidFill>
                  <a:schemeClr val="tx1"/>
                </a:solidFill>
                <a:latin typeface="Times New Roman" panose="02020603050405020304" pitchFamily="18" charset="0"/>
                <a:cs typeface="Times New Roman" panose="02020603050405020304" pitchFamily="18" charset="0"/>
              </a:rPr>
              <a:t>Fulga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Metode</a:t>
            </a:r>
            <a:r>
              <a:rPr lang="en-US" sz="1800" dirty="0">
                <a:solidFill>
                  <a:schemeClr val="tx1"/>
                </a:solidFill>
                <a:latin typeface="Times New Roman" panose="02020603050405020304" pitchFamily="18" charset="0"/>
                <a:cs typeface="Times New Roman" panose="02020603050405020304" pitchFamily="18" charset="0"/>
              </a:rPr>
              <a:t> interactive de </a:t>
            </a:r>
            <a:r>
              <a:rPr lang="en-US" sz="1800" dirty="0" err="1">
                <a:solidFill>
                  <a:schemeClr val="tx1"/>
                </a:solidFill>
                <a:latin typeface="Times New Roman" panose="02020603050405020304" pitchFamily="18" charset="0"/>
                <a:cs typeface="Times New Roman" panose="02020603050405020304" pitchFamily="18" charset="0"/>
              </a:rPr>
              <a:t>grup</a:t>
            </a: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ghid</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metodic</a:t>
            </a:r>
            <a:r>
              <a:rPr lang="en-US" sz="1800" dirty="0">
                <a:solidFill>
                  <a:schemeClr val="tx1"/>
                </a:solidFill>
                <a:latin typeface="Times New Roman" panose="02020603050405020304" pitchFamily="18" charset="0"/>
                <a:cs typeface="Times New Roman" panose="02020603050405020304" pitchFamily="18" charset="0"/>
              </a:rPr>
              <a:t> – </a:t>
            </a:r>
            <a:r>
              <a:rPr lang="en-US" sz="1800" dirty="0" err="1">
                <a:solidFill>
                  <a:schemeClr val="tx1"/>
                </a:solidFill>
                <a:latin typeface="Times New Roman" panose="02020603050405020304" pitchFamily="18" charset="0"/>
                <a:cs typeface="Times New Roman" panose="02020603050405020304" pitchFamily="18" charset="0"/>
              </a:rPr>
              <a:t>metode</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şi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aplicaţii</a:t>
            </a:r>
            <a:r>
              <a:rPr lang="en-US" sz="1800" dirty="0">
                <a:solidFill>
                  <a:schemeClr val="tx1"/>
                </a:solidFill>
                <a:latin typeface="Times New Roman" panose="02020603050405020304" pitchFamily="18" charset="0"/>
                <a:cs typeface="Times New Roman" panose="02020603050405020304" pitchFamily="18" charset="0"/>
              </a:rPr>
              <a:t> practice </a:t>
            </a:r>
            <a:r>
              <a:rPr lang="en-US" sz="1800" dirty="0" err="1">
                <a:solidFill>
                  <a:schemeClr val="tx1"/>
                </a:solidFill>
                <a:latin typeface="Times New Roman" panose="02020603050405020304" pitchFamily="18" charset="0"/>
                <a:cs typeface="Times New Roman" panose="02020603050405020304" pitchFamily="18" charset="0"/>
              </a:rPr>
              <a:t>pentru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învăţământul</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preşcolar</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Editura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Arves</a:t>
            </a:r>
            <a:r>
              <a:rPr lang="en-US" sz="1800" dirty="0">
                <a:solidFill>
                  <a:schemeClr val="tx1"/>
                </a:solidFill>
                <a:latin typeface="Times New Roman" panose="02020603050405020304" pitchFamily="18" charset="0"/>
                <a:cs typeface="Times New Roman" panose="02020603050405020304" pitchFamily="18" charset="0"/>
              </a:rPr>
              <a:t>, 2009 </a:t>
            </a:r>
          </a:p>
        </p:txBody>
      </p:sp>
      <p:pic>
        <p:nvPicPr>
          <p:cNvPr id="5" name="Picture 4">
            <a:extLst>
              <a:ext uri="{FF2B5EF4-FFF2-40B4-BE49-F238E27FC236}">
                <a16:creationId xmlns="" xmlns:a16="http://schemas.microsoft.com/office/drawing/2014/main" id="{32AB0191-8A91-43C4-B443-550E9725943D}"/>
              </a:ext>
            </a:extLst>
          </p:cNvPr>
          <p:cNvPicPr>
            <a:picLocks noChangeAspect="1"/>
          </p:cNvPicPr>
          <p:nvPr/>
        </p:nvPicPr>
        <p:blipFill>
          <a:blip r:embed="rId2"/>
          <a:stretch>
            <a:fillRect/>
          </a:stretch>
        </p:blipFill>
        <p:spPr>
          <a:xfrm>
            <a:off x="0" y="0"/>
            <a:ext cx="6980952" cy="628571"/>
          </a:xfrm>
          <a:prstGeom prst="rect">
            <a:avLst/>
          </a:prstGeom>
        </p:spPr>
      </p:pic>
      <p:pic>
        <p:nvPicPr>
          <p:cNvPr id="6" name="Picture 5">
            <a:extLst>
              <a:ext uri="{FF2B5EF4-FFF2-40B4-BE49-F238E27FC236}">
                <a16:creationId xmlns="" xmlns:a16="http://schemas.microsoft.com/office/drawing/2014/main" id="{8C731BA5-C94F-4732-B1FF-A601A768B8E1}"/>
              </a:ext>
            </a:extLst>
          </p:cNvPr>
          <p:cNvPicPr>
            <a:picLocks noChangeAspect="1"/>
          </p:cNvPicPr>
          <p:nvPr/>
        </p:nvPicPr>
        <p:blipFill>
          <a:blip r:embed="rId2"/>
          <a:stretch>
            <a:fillRect/>
          </a:stretch>
        </p:blipFill>
        <p:spPr>
          <a:xfrm>
            <a:off x="5211048" y="-18971"/>
            <a:ext cx="6980952" cy="628571"/>
          </a:xfrm>
          <a:prstGeom prst="rect">
            <a:avLst/>
          </a:prstGeom>
        </p:spPr>
      </p:pic>
    </p:spTree>
    <p:extLst>
      <p:ext uri="{BB962C8B-B14F-4D97-AF65-F5344CB8AC3E}">
        <p14:creationId xmlns="" xmlns:p14="http://schemas.microsoft.com/office/powerpoint/2010/main" val="160562680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783</Words>
  <Application>Microsoft Office PowerPoint</Application>
  <PresentationFormat>Particularizare</PresentationFormat>
  <Paragraphs>62</Paragraphs>
  <Slides>13</Slides>
  <Notes>0</Notes>
  <HiddenSlides>0</HiddenSlides>
  <MMClips>0</MMClips>
  <ScaleCrop>false</ScaleCrop>
  <HeadingPairs>
    <vt:vector size="4" baseType="variant">
      <vt:variant>
        <vt:lpstr>Temă</vt:lpstr>
      </vt:variant>
      <vt:variant>
        <vt:i4>1</vt:i4>
      </vt:variant>
      <vt:variant>
        <vt:lpstr>Titluri diapozitive</vt:lpstr>
      </vt:variant>
      <vt:variant>
        <vt:i4>13</vt:i4>
      </vt:variant>
    </vt:vector>
  </HeadingPairs>
  <TitlesOfParts>
    <vt:vector size="14" baseType="lpstr">
      <vt:lpstr>Facet</vt:lpstr>
      <vt:lpstr>                                                                  METODA LOTUS                   APLICAȚII ÎN ACTIVITĂȚILE  DE  LA GRĂDINIȚĂ</vt:lpstr>
      <vt:lpstr>  APLICAȚII ÎN ACTIVITĂȚILE DE  LA GRĂDINIȚĂ</vt:lpstr>
      <vt:lpstr>Constructivismul este o teorie care afirmă că învățarea devine mai eficace atunci când elevul construiește ceva cu scopul de a transmite celorlalți și  pune accentul pe procesele de interpretare a stimulilor care au loc în mintea elevului.  Teoriile cognitiviste afirmă că învățarea eficientă și efectivă depinde de contextul învățării. Învățare este văzută ca un proces activ și social, elevii construindu-și cunoștințele în mod activ prin interacțiunile cu mediul</vt:lpstr>
      <vt:lpstr> Gândirea critică este un proces complex care începe cu asimilarea cunoştinţelor, cu dobândirea de operaţii şi procese mintale de procesare a informaţiilor şi continuă cu formarea de credinţe şi convingeri care fundamentează adoptarea unor decizii şi se finalizează prin manifestarea unor comportamente adaptative adecvate şi eficiente.  </vt:lpstr>
      <vt:lpstr>Ioan Cerghit consideră că metoda este „o cale eficientă de organizare şi conducere a învăţării’’.</vt:lpstr>
      <vt:lpstr>TEHNICA LOTUS - Este o modalitate interactivă de lucru în grup care oferă posibilitatea stabilirii de relaţii între noţiuni pe baza unei teme principale din care derivă alte 8 teme.</vt:lpstr>
      <vt:lpstr>Aplicatia nr. 1 ADE: DŞ – CUNOAŞTEREA MEDIULUI  GRUPA: Mare ,,Albinutele vesele’’  TEMA ANUALĂ:”Când,cum şi de ce se întâmplă?”  TEMA ACTIVITĂŢII: “Primăvara”  FORMA DE REALIZARE: individual, frontal, activitate în grupuri  TIPUL ACTIVITĂŢII: verificare, consolidare  SCOPUL:  Verificarea şi consolidarea cunoştinţelor referitoare la anotimpul primăvară (aspecte caracteristice, păsări călătoare, legume timpurii, flori, insecte, vestimentaţie, munci de primăvară, evenimente).  Obiective operaţionale:   - să identifice aspecte, caracteristice ale anotimpului Primăvara.  - să recunoască elementele componente ale anotimpului Primăvara.   - să sorteze jetoane ce reprezintă elemente de primăvară pentru tema corespunzătoare grupului.   - să colaboreze cu partenerii de joc.  Strategii didactice:  Metode şi procedee: conversaţia, explicaţia, tehnica lotus, exerciţiul, demonstraţia Material didactic: jetoane cu imagini de primăvară, boluri pentru jetoane, petale de nufăr, lipici, creioane colorate, foarfeci, stimulente.  Material bibliografic:  *** Curriculum pentru învăţământul preşcolar, Bucureşti – Didactica Publishig House, 2009  Silvia Breben, Elena Gongea, Georgeta Ruiu, Mihaela Fulga, Metode interactive de grup – ghid metodic – metode şi aplicaţii practice pentru învăţământul preşcolar, Editura Arves, 2009  </vt:lpstr>
      <vt:lpstr>Desfăşurarea activităţii    Printr-o ghicitoare adresată copiilor se face introducerea în activitate: ,,Ghioceii sunt pe câmpuri/ Rândunelele în crânguri / Copacii înmuguresc,/ Pe cine vestesc?’’ 1. Se alege împreună cu educatoarea tema principală: Primăvara  2. Se adresează opt întrebări pentru a se alege liderii. Se stabileşte împreună cu educatoarea opt teme secundare ce constituie conţinuturile temei principale (aspecte caracteristice, munci de primăvară, flori, păsări călătoare, vestimentaţie, insecte, legume timpurii, evenimente).  3. Fiecare lider îşi alege grupul cu care va lucra/colabora în următoarele etape. Pe fiecare petală este aşezat un simbol corespunzător temei alese. 4. Sarcina: sortarea jetoanelor de către toţi membrii grupurilor şi aşezarea lor pe petala corespunzătoare. Simbolurile găsite vor fi colorate corespunzător de către preşcolari. La semnalul educatoarei (fluer) diagrama se va roti de la stânga la dreapta. Rotirea se face după 3 minute de lucru până când diagrama va ajunge la grupul iniţial.  5. Se comunică ideile de către liderul grupului. La nivel de grup se prezintă rezultatele obţinute, sinteza a ceea ce s-a realizat în munca în grup. Copiii din celelalte grupuri pot face comentarii, aducând idei noi, îmbunătăţind rezultatul dezbaterii.  6. Evaluarea. Pe un panou amenajat cu Zâna Primăvară fiecare grup va aşeza petala corespunzătoare realizând rochiţa Primăverii. Preşcolarii vor primi aplauze şi stimulente.</vt:lpstr>
      <vt:lpstr>Aplicatia nr.2 ADE:DLC – EDUCAREA LIMBAJULUI  GRUPA: Mare ,,Albinutele vesele’’ TEMA ANUALĂ:”Când, cum şi de ce se întâmplă?”  TEMA ACTIVITĂŢII: “Primăvara – litere şi cuvinte”  FORMA DE REALIZARE: individual, frontal, activitate în grupuri  TIPUL ACTIVITĂŢII: verificare, consolidare  SCOPUL: -Verificarea şi consolidarea cunoştinţelor referitoare la anotimpul primăvara (aspecte caracteristice, păsări călătoare, legume, flori, insecte, vestimentaţie, evenimente, munci de primăvară).  Exprimarea corectă în propoziţii simple şi dezvoltate.   Obiective operaţionale:  - să răspundă în propoziţii simple şi dezvoltate, formulate corect din punct de vedere gramatical. - să identifice cât mai multe cuvinte cu literele alese despre primăvară.  - să formuleze propoziţii cu cuvintele găsite.   - să aprecieze munca în grupuri.  Strategii didactice:  Metode şi procedee: conversaţia, explicaţia, tehnica lotus, exerciţiul   Material didactic: ghicitoare, petale de nufăr din hârtie, nuferi din hârtie, calculator, carioci colorate.  Material bibliografic:  *** Curriculum pentru învăţământul preşcolar, Bucureşti – Didactica Publishig House, 2009  Silvia Breben, Elena Gongea, Georgeta Ruiu, Mihaela Fulga, Metode interactive de grup – ghid metodic – metode şi aplicaţii practice pentru învăţământul preşcolar, Editura Arves, 2009 </vt:lpstr>
      <vt:lpstr>Diapozitivul 10</vt:lpstr>
      <vt:lpstr>             Aplicatia nr. 3 ADE:DEC – ACTIVITATE ARTISTICO-PLASTICĂ   GRUPA: Mare ,,Albinutele vesele’’ TEMA ANUALĂ:”Când,cum şi de ce se întâmplă?”  TEMA ACTIVITĂŢII: “Culorile Primăverii”  FORMA DE REALIZARE: individual, frontal, activitate în grupuri   TIPUL ACTIVITĂŢII: consolidare de priceperi şi deprinderi SCOPUL: Consolidarea deprinderii tehnice de a realiza o lucrare prin tehnica picturii   Obiective operaţionale:  - sǎ identifice materialele şi instrumentele de lucru puse la dispoziţie; - să obţină efecte plastice, forme spontane prin tehnica picturii; - să utilizeze culori adecvate în realizarea temei;  - sǎ colaboreze cu colegii în redarea temei.   Strategii didactice:  Metode si procedee: conversaţia, explicaţia, demonstraţia, exerciţiul, metoda/tehnica Lotus  Material didactic: acuarele, pahar cu apǎ, şerveţele umede, pensule, petale de nufăr din hârtie, jeton cu cele opt culori pentru petalele de nufăr, ecusoane în cele opt culori pentru preşcolari  Material bibliografic:  *** Curriculum pentru învăţământul preşcolar, Bucureşti – Didactica Publishig House, 2009  Silvia Breben, Elena Gongea, Georgeta Ruiu, Mihaela Fulga, Metode interactive de grup – ghid metodic – metode şi aplicaţii practice pentru învăţământul preşcolar, Editura Arves, </vt:lpstr>
      <vt:lpstr>Desfăşurarea activităţii  Petale de nufăr – vor constituii suprafaţa de lucru pe care vor picta. Preşcolarii vor începe lucrul pe un fond muzical „Valsul Primăverii”.  1. Se stabileşte împreună cu educatoare tema principală: “Culorile Primăverii”  2. Copii menţionează fiecare câte o culoare de primăvară. Cei care vor răspunde primii vor fi aleşi cei opt lideri.  3. Educatoarea lipeşte pe diagramă (petală) culorile menţionate de către lideri care va individualiza fişa de lucru .  4. Liderii îşi vor alege membrii cu care vor lucra în echipă. Aceştia vor denumi şi motiva ce culoare au ales şi de ce. Jetonul (culoarea) aleasă se anexează petalei de nufăr. Liderii împreună cu ceilalţi membrii vor primii în piept aceeaşi culoare.  5. Sarcina de lucru este de a picta elemente de primăvară în culoarea aleasă de către lideri. În 3-5 minute vor picta cât mai multe elemente de primăvară în funcţie de creativitatea fiecăruia.  6. La un sunet al clopoţelului lucrările (petalele) se vor schimba de la stânga la dreapta, iar spaţiile rămase libere vor fi completate cu elemente corespunzătoare temei. Se va continua schimbul (rotirea) de “petale de nufăr” şi adăugarea altor elemente până când se ajunge la copilul care a ales iniţial culoarea.   La finalul activităţii se face evaluarea fiecărei lucrări. Se centralizează elementele pentru a se vedea dacă sunt în concordanţă cu tema aleasă şi culoarea potrivită. Petalele de nufăr vor fi aşezate pe un panou constituind rochiţa Zânei Primăvara.</vt:lpstr>
      <vt:lpstr>  VĂ MULTUMESC!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2020-03-31T20:31:04Z</dcterms:created>
  <dcterms:modified xsi:type="dcterms:W3CDTF">2025-10-06T16:39:15Z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