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8"/>
    <p:restoredTop sz="94658"/>
  </p:normalViewPr>
  <p:slideViewPr>
    <p:cSldViewPr snapToGrid="0">
      <p:cViewPr varScale="1">
        <p:scale>
          <a:sx n="120" d="100"/>
          <a:sy n="120" d="100"/>
        </p:scale>
        <p:origin x="8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5218032"/>
            <a:ext cx="11460480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0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5972629"/>
            <a:ext cx="11460480" cy="48037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4986425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7B50E4-2343-4B20-80BE-1605C97DFB16}" type="datetime1">
              <a:rPr lang="en-US" smtClean="0"/>
              <a:t>10/7/25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6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0" y="1161288"/>
            <a:ext cx="4663440" cy="155448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AC20259-235D-F9C3-3788-C1457976F5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99048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0" y="2825496"/>
            <a:ext cx="4663440" cy="3337560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 marL="571500" indent="-342900">
              <a:buFont typeface="+mj-lt"/>
              <a:buAutoNum type="arabicPeriod"/>
              <a:defRPr sz="1800"/>
            </a:lvl2pPr>
            <a:lvl3pPr marL="800100" indent="-342900">
              <a:buFont typeface="+mj-lt"/>
              <a:buAutoNum type="arabicPeriod"/>
              <a:defRPr sz="1600"/>
            </a:lvl3pPr>
            <a:lvl4pPr marL="1028700" indent="-342900">
              <a:buFont typeface="+mj-lt"/>
              <a:buAutoNum type="arabicPeriod"/>
              <a:defRPr sz="1400"/>
            </a:lvl4pPr>
            <a:lvl5pPr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7999" y="6453002"/>
            <a:ext cx="1996689" cy="365125"/>
          </a:xfrm>
        </p:spPr>
        <p:txBody>
          <a:bodyPr/>
          <a:lstStyle/>
          <a:p>
            <a:fld id="{CE6CA204-B091-40ED-8158-331EE628B522}" type="datetime1">
              <a:rPr lang="en-US" smtClean="0"/>
              <a:t>10/7/25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1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347" y="2385975"/>
            <a:ext cx="4325112" cy="2454796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386584"/>
            <a:ext cx="4325112" cy="2459736"/>
          </a:xfrm>
        </p:spPr>
        <p:txBody>
          <a:bodyPr/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2F09-9D88-4105-92F6-7298804EAA90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68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347" y="2258568"/>
            <a:ext cx="3813048" cy="355701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19738" y="2254250"/>
            <a:ext cx="4956175" cy="355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4F96-061D-4D71-97A2-2371A43FDE7C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29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1537853"/>
            <a:ext cx="4145582" cy="46388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19738" y="1538288"/>
            <a:ext cx="5681662" cy="48180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FE133-02A7-439F-9131-2680F754099D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01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7" y="877456"/>
            <a:ext cx="4142232" cy="4940661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22913" y="877456"/>
            <a:ext cx="6159500" cy="53908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F7DD-C7D0-4333-B18D-CCAF5427F9DD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75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533" y="548639"/>
            <a:ext cx="3494314" cy="5719639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04268" y="549274"/>
            <a:ext cx="7315200" cy="58064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15979-091A-4302-A385-56FC1CE52E32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7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8937" y="548640"/>
            <a:ext cx="6093225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4793885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38937" y="1828800"/>
            <a:ext cx="6071616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42B5C-5438-96A4-4A2A-AE939906F8A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538937" y="6453002"/>
            <a:ext cx="3337584" cy="365125"/>
          </a:xfrm>
        </p:spPr>
        <p:txBody>
          <a:bodyPr/>
          <a:lstStyle/>
          <a:p>
            <a:fld id="{7836D543-476D-434F-B209-1A114B2E3F04}" type="datetime1">
              <a:rPr lang="en-US" smtClean="0"/>
              <a:t>10/7/25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5BFCB1-FAA8-D03A-3B62-DCB2CF1CA1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608994-46CD-AAE0-DCC4-A59D26254D8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65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4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400544" y="0"/>
            <a:ext cx="4791456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1177663-FC76-DF36-EEB7-5BE4C6C82F3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3DD0F20-7689-42E6-8664-6AA00B79F132}" type="datetime1">
              <a:rPr lang="en-US" smtClean="0"/>
              <a:t>10/7/25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515DEC4-C967-ABFB-73CF-0A90335332A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50591" y="6453002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5A5085F-BE80-B110-AA1F-9DD0919E27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6706232" y="6453002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671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5736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402336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45736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FB53A-8FDF-F131-DCF2-D7BECE95381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4745736" y="6453002"/>
            <a:ext cx="3494314" cy="365125"/>
          </a:xfrm>
        </p:spPr>
        <p:txBody>
          <a:bodyPr/>
          <a:lstStyle/>
          <a:p>
            <a:fld id="{30F2F577-5BDA-4749-9F3F-0D340DC0D6A8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6E4B5-B423-4137-0255-D68BAC85BE9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FEC5A8-0DCB-9EEB-83E2-0411804C543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13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647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91732" y="0"/>
            <a:ext cx="4100267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AD5B-18BB-E21E-3A4C-7BAACB8519A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C9378AD-A6D7-4162-BB5C-47C49B2E145B}" type="datetime1">
              <a:rPr lang="en-US" smtClean="0"/>
              <a:t>10/7/25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0916D3-99FA-E971-607F-14E290E5885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285799" y="6453002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BDEAB8E-8806-A459-E320-4CA2B455B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7041440" y="6453002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27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E44A-7CD8-4860-9BDC-2BE4C911F6D0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98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3808" y="584339"/>
            <a:ext cx="436168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611509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53745" y="2212975"/>
            <a:ext cx="4362450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53745" y="6453002"/>
            <a:ext cx="1622776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67B65D3-547A-48A8-9F1F-13ED0B55ACC6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872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83413"/>
            <a:ext cx="436168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2212975"/>
            <a:ext cx="4360863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2031073" cy="365125"/>
          </a:xfrm>
        </p:spPr>
        <p:txBody>
          <a:bodyPr/>
          <a:lstStyle/>
          <a:p>
            <a:fld id="{76A7CFE7-E645-4439-AA6B-DA8CF856D63E}" type="datetime1">
              <a:rPr lang="en-US" smtClean="0"/>
              <a:t>10/7/25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45480" y="0"/>
            <a:ext cx="644652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8233" y="6453002"/>
            <a:ext cx="280540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23874" y="6453002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850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553" y="320040"/>
            <a:ext cx="4522936" cy="932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649224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04888" y="1380744"/>
            <a:ext cx="4512601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04491" y="6453002"/>
            <a:ext cx="1772029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8B2C0DB-994F-48B0-91F4-5F06C3B86E32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827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320040"/>
            <a:ext cx="4572000" cy="9326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4" y="1380744"/>
            <a:ext cx="4572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2031073" cy="365125"/>
          </a:xfrm>
        </p:spPr>
        <p:txBody>
          <a:bodyPr/>
          <a:lstStyle/>
          <a:p>
            <a:fld id="{D3F6A089-BE3E-4BB0-98EE-FDF712FF3613}" type="datetime1">
              <a:rPr lang="en-US" smtClean="0"/>
              <a:t>10/7/25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917720" y="0"/>
            <a:ext cx="6274279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8233" y="6453002"/>
            <a:ext cx="280540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23874" y="6453002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072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2663" y="583413"/>
            <a:ext cx="3401568" cy="152704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584144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12790" y="2212975"/>
            <a:ext cx="3401568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05F20-8340-4F06-2EA5-4D05FFED458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212663" y="6453002"/>
            <a:ext cx="922372" cy="365125"/>
          </a:xfrm>
        </p:spPr>
        <p:txBody>
          <a:bodyPr/>
          <a:lstStyle/>
          <a:p>
            <a:fld id="{AC101298-AE91-4071-9C72-5A98117ABE14}" type="datetime1">
              <a:rPr lang="en-US" smtClean="0"/>
              <a:t>10/7/25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09198F5-FF38-389C-E060-120AC630180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9135035" y="6453002"/>
            <a:ext cx="254689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963CA08-6B63-DC1E-8CB3-C323C904012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568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83413"/>
            <a:ext cx="3401568" cy="152704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2212975"/>
            <a:ext cx="3401568" cy="40957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1067625" cy="365125"/>
          </a:xfrm>
        </p:spPr>
        <p:txBody>
          <a:bodyPr/>
          <a:lstStyle/>
          <a:p>
            <a:fld id="{EABE4333-790C-44CD-B503-F52418ED809A}" type="datetime1">
              <a:rPr lang="en-US" smtClean="0"/>
              <a:t>10/7/25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761780" y="0"/>
            <a:ext cx="7430219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04785" y="6453002"/>
            <a:ext cx="280540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0426" y="6453002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195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3102" y="1078992"/>
            <a:ext cx="3273552" cy="1942773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7781365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440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43102" y="6453002"/>
            <a:ext cx="1003659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D2397CCD-8E49-4379-8DCB-9F17CAEDFC10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6761" y="6453002"/>
            <a:ext cx="233516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312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012268"/>
            <a:ext cx="3739896" cy="139033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92000" cy="4635132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46F6-C62B-441B-BAD2-D550454B4D53}" type="datetime1">
              <a:rPr lang="en-US" smtClean="0"/>
              <a:t>10/7/25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49240" y="5012267"/>
            <a:ext cx="6400800" cy="139033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720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92000" cy="377827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3A68-D563-4FD5-B11F-54F8D5F1E37F}" type="datetime1">
              <a:rPr lang="en-US" smtClean="0"/>
              <a:t>10/7/25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03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3079730"/>
            <a:ext cx="12192000" cy="377827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59778"/>
            <a:ext cx="3494314" cy="365125"/>
          </a:xfrm>
        </p:spPr>
        <p:txBody>
          <a:bodyPr/>
          <a:lstStyle/>
          <a:p>
            <a:fld id="{3148FABB-02FF-476F-AB37-BDD0E354E780}" type="datetime1">
              <a:rPr lang="en-US" smtClean="0"/>
              <a:t>10/7/25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59778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59778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47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68897" y="4731335"/>
            <a:ext cx="4206240" cy="118458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58495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68895" y="6453002"/>
            <a:ext cx="170762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38EAEAF-D16E-446F-97F9-D23FB245CB45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406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6" y="603504"/>
            <a:ext cx="10972802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2645" y="1828800"/>
            <a:ext cx="6172200" cy="4425696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27395" y="1828800"/>
            <a:ext cx="425196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28D3-736A-4038-886C-8BF662AA2745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118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39"/>
            <a:ext cx="4672584" cy="14538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2648" y="2290890"/>
            <a:ext cx="4672584" cy="4041648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EB-9B85-4E99-8A3D-ABE66C6280C3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081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550217"/>
            <a:ext cx="3657603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1521" y="2295144"/>
            <a:ext cx="3490176" cy="4041648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16500" y="549275"/>
            <a:ext cx="6561138" cy="5759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65DCA-443F-4667-9ED1-418507CE45A8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686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944" y="471830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b="0" dirty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603503"/>
            <a:ext cx="1082649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3200" b="1" dirty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1557D-4816-44D0-B6EE-6CAC6E30B54D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289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440" y="4809744"/>
            <a:ext cx="7525512" cy="1545336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defRPr sz="2800" b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40079"/>
            <a:ext cx="10543032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3200" b="1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F872E-5ED2-46B0-83A4-0C1AF0E0D91C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535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4B1ECB8-9E10-D2F3-E361-7D268551E2E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440" y="4809744"/>
            <a:ext cx="7525512" cy="1545336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defRPr sz="28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22960" y="640079"/>
            <a:ext cx="10543032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3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8575-0C6E-47B4-936E-32183810D7BF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75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9FB5-1C86-423F-AEAA-2683840666C3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87745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CB4E-88AF-46AC-B7C5-30308F179659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80823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15B6-CC2A-4462-A7E5-B3080DF8F97D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43788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7008" y="5431536"/>
            <a:ext cx="9021471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2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188720"/>
            <a:ext cx="9198864" cy="365760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00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88F7-A494-4EEB-A53D-2B97B1D4CD3C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8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411480"/>
            <a:ext cx="4654296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6128" y="0"/>
            <a:ext cx="6595872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91F941-2D53-CC10-7947-62237A245FE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37160" y="6453002"/>
            <a:ext cx="1951777" cy="365125"/>
          </a:xfrm>
        </p:spPr>
        <p:txBody>
          <a:bodyPr/>
          <a:lstStyle/>
          <a:p>
            <a:fld id="{782E7A21-5BA8-4C4C-9705-3A1EA342AD8A}" type="datetime1">
              <a:rPr lang="en-US" smtClean="0"/>
              <a:t>10/7/25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E6A4C-6C55-068A-43AA-78DB4D1D643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88937" y="6453002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A2CCFF-14A7-08A8-4465-732CD89287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4844578" y="6453002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9097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6DECC02-1725-49EE-C93B-A4C2C4049458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7009" y="5349240"/>
            <a:ext cx="9043416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344168"/>
            <a:ext cx="9198864" cy="329184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00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06BC0-1562-42E5-89A2-925CA193C8A6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57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0041" y="5669280"/>
            <a:ext cx="8805672" cy="4663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2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097280"/>
            <a:ext cx="8961120" cy="347472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200"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376A-778D-45CF-8340-DB03B2DA6A3E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916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4DC103C-4E45-07FA-2734-5BAE2624DC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775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88F1ED9-CE64-0191-F909-FDC002A745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FF5A-622E-43FE-9EE9-BAAB78AB2046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705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86E5640-DE07-46FE-2EFB-FCD8C5238D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387600"/>
            <a:ext cx="5157788" cy="3763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0D5795C-6228-AA6F-1CF7-AD7010686B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2387600"/>
            <a:ext cx="5183188" cy="3763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C09E-FF30-4AA0-A227-171955622259}" type="datetime1">
              <a:rPr lang="en-US" smtClean="0"/>
              <a:t>10/7/25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26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79FF-407B-4B41-9E69-DE66ED04A328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848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3E812-757D-4139-AF81-227C72D4B544}" type="datetime1">
              <a:rPr lang="en-US" smtClean="0"/>
              <a:t>10/7/25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2500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8" y="2311121"/>
            <a:ext cx="3595634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5"/>
            <a:ext cx="6440258" cy="5755109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A7E1-C424-43A5-938A-12DEC0A1D59D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4196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8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063319" y="557784"/>
            <a:ext cx="6519080" cy="5779007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C4FC2-B89B-4919-A96B-662A3584681C}" type="datetime1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401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6" y="1847088"/>
            <a:ext cx="10888473" cy="1133856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2775" y="3594099"/>
            <a:ext cx="10890374" cy="2743200"/>
          </a:xfrm>
        </p:spPr>
        <p:txBody>
          <a:bodyPr/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BE51-D660-433D-AABA-154BE028E64E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154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1627318"/>
            <a:ext cx="8430767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3622674"/>
            <a:ext cx="8430639" cy="127961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 indent="0">
              <a:buNone/>
              <a:defRPr sz="2000"/>
            </a:lvl2pPr>
            <a:lvl3pPr marL="457200" indent="0">
              <a:buNone/>
              <a:defRPr sz="1800"/>
            </a:lvl3pPr>
            <a:lvl4pPr marL="685800" indent="0">
              <a:buNone/>
              <a:defRPr sz="16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1F76E-6064-4431-B5C4-29A511725BCF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2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548642"/>
            <a:ext cx="7478991" cy="363579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0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73553"/>
            <a:ext cx="6655522" cy="154533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200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E73BE-5F1F-40EF-8F67-E3F24D65884D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2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008" y="854239"/>
            <a:ext cx="7876287" cy="359262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72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8368" y="4617138"/>
            <a:ext cx="7375466" cy="101498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68EF1-668D-4AD0-8652-1F3B3622EDC2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1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1318302"/>
            <a:ext cx="8229600" cy="2621154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4039647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5609F-9B5B-4E29-8DB1-457A85E01A27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5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" y="1801368"/>
            <a:ext cx="7772400" cy="4572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7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0DE37-B9D6-425C-B79B-6C6DFFBD0DA2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147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664108"/>
            <a:ext cx="8467558" cy="155448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12647" y="2333860"/>
            <a:ext cx="8467558" cy="3689909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400"/>
            </a:lvl1pPr>
            <a:lvl2pPr marL="685800" indent="-457200">
              <a:buFont typeface="+mj-lt"/>
              <a:buAutoNum type="arabicPeriod"/>
              <a:defRPr sz="2000"/>
            </a:lvl2pPr>
            <a:lvl3pPr marL="800100" indent="-342900">
              <a:buFont typeface="+mj-lt"/>
              <a:buAutoNum type="arabicPeriod"/>
              <a:defRPr sz="1800"/>
            </a:lvl3pPr>
            <a:lvl4pPr marL="1028700" indent="-342900">
              <a:buFont typeface="+mj-lt"/>
              <a:buAutoNum type="arabicPeriod"/>
              <a:defRPr sz="1600"/>
            </a:lvl4pPr>
            <a:lvl5pPr marL="1257300" indent="-3429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B0EE-4023-4E3C-8875-10AA631453CF}" type="datetime1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6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5EE9E671-1C83-40F7-9D33-FE8AAC7F721F}" type="datetime1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7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  <p:sldLayoutId id="2147483719" r:id="rId19"/>
    <p:sldLayoutId id="2147483720" r:id="rId20"/>
    <p:sldLayoutId id="2147483721" r:id="rId21"/>
    <p:sldLayoutId id="2147483722" r:id="rId22"/>
    <p:sldLayoutId id="2147483723" r:id="rId23"/>
    <p:sldLayoutId id="2147483724" r:id="rId24"/>
    <p:sldLayoutId id="2147483725" r:id="rId25"/>
    <p:sldLayoutId id="2147483726" r:id="rId26"/>
    <p:sldLayoutId id="2147483727" r:id="rId27"/>
    <p:sldLayoutId id="2147483728" r:id="rId28"/>
    <p:sldLayoutId id="2147483729" r:id="rId29"/>
    <p:sldLayoutId id="2147483730" r:id="rId30"/>
    <p:sldLayoutId id="2147483731" r:id="rId31"/>
    <p:sldLayoutId id="2147483732" r:id="rId32"/>
    <p:sldLayoutId id="2147483733" r:id="rId33"/>
    <p:sldLayoutId id="2147483734" r:id="rId34"/>
    <p:sldLayoutId id="2147483735" r:id="rId35"/>
    <p:sldLayoutId id="2147483736" r:id="rId36"/>
    <p:sldLayoutId id="2147483749" r:id="rId37"/>
    <p:sldLayoutId id="2147483737" r:id="rId38"/>
    <p:sldLayoutId id="2147483738" r:id="rId39"/>
    <p:sldLayoutId id="2147483739" r:id="rId40"/>
    <p:sldLayoutId id="2147483740" r:id="rId41"/>
    <p:sldLayoutId id="2147483741" r:id="rId42"/>
    <p:sldLayoutId id="2147483742" r:id="rId43"/>
    <p:sldLayoutId id="2147483743" r:id="rId44"/>
    <p:sldLayoutId id="2147483744" r:id="rId45"/>
    <p:sldLayoutId id="2147483745" r:id="rId46"/>
    <p:sldLayoutId id="2147483746" r:id="rId47"/>
    <p:sldLayoutId id="2147483747" r:id="rId48"/>
    <p:sldLayoutId id="2147483748" r:id="rId4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45827-21C6-E2B8-86CA-BF1483D1D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1" y="3224464"/>
            <a:ext cx="11136428" cy="890336"/>
          </a:xfrm>
        </p:spPr>
        <p:txBody>
          <a:bodyPr anchor="b">
            <a:normAutofit/>
          </a:bodyPr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    IGIENA PERSONALĂ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CAF894-66F6-28C4-1DA0-5A14BB9E1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4355431"/>
            <a:ext cx="11136428" cy="133550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dirty="0"/>
              <a:t> </a:t>
            </a:r>
            <a:r>
              <a:rPr lang="en-US" dirty="0" err="1">
                <a:latin typeface="Bookman Old Style" panose="02050604050505020204" pitchFamily="18" charset="0"/>
              </a:rPr>
              <a:t>Nivelul</a:t>
            </a:r>
            <a:r>
              <a:rPr lang="en-US" dirty="0">
                <a:latin typeface="Bookman Old Style" panose="02050604050505020204" pitchFamily="18" charset="0"/>
              </a:rPr>
              <a:t>: Clasa </a:t>
            </a:r>
            <a:r>
              <a:rPr lang="en-US" dirty="0" err="1">
                <a:latin typeface="Bookman Old Style" panose="02050604050505020204" pitchFamily="18" charset="0"/>
              </a:rPr>
              <a:t>pregătitoare</a:t>
            </a:r>
            <a:endParaRPr lang="en-US" dirty="0">
              <a:latin typeface="Bookman Old Style" panose="02050604050505020204" pitchFamily="18" charset="0"/>
            </a:endParaRPr>
          </a:p>
          <a:p>
            <a:pPr algn="ctr"/>
            <a:r>
              <a:rPr lang="en-US" dirty="0">
                <a:latin typeface="Bookman Old Style" panose="02050604050505020204" pitchFamily="18" charset="0"/>
              </a:rPr>
              <a:t>           </a:t>
            </a:r>
            <a:r>
              <a:rPr lang="en-US" dirty="0" err="1">
                <a:latin typeface="Bookman Old Style" panose="02050604050505020204" pitchFamily="18" charset="0"/>
              </a:rPr>
              <a:t>Disciplina</a:t>
            </a:r>
            <a:r>
              <a:rPr lang="en-US" dirty="0">
                <a:latin typeface="Bookman Old Style" panose="02050604050505020204" pitchFamily="18" charset="0"/>
              </a:rPr>
              <a:t> : </a:t>
            </a:r>
            <a:r>
              <a:rPr lang="en-US" dirty="0" err="1">
                <a:latin typeface="Bookman Old Style" panose="02050604050505020204" pitchFamily="18" charset="0"/>
              </a:rPr>
              <a:t>Dezvoltare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personală</a:t>
            </a:r>
            <a:endParaRPr lang="en-US" dirty="0">
              <a:latin typeface="Bookman Old Style" panose="02050604050505020204" pitchFamily="18" charset="0"/>
            </a:endParaRPr>
          </a:p>
          <a:p>
            <a:pPr algn="ctr"/>
            <a:r>
              <a:rPr lang="en-US" dirty="0">
                <a:latin typeface="Bookman Old Style" panose="02050604050505020204" pitchFamily="18" charset="0"/>
              </a:rPr>
              <a:t>      </a:t>
            </a:r>
            <a:r>
              <a:rPr lang="en-US" dirty="0" err="1">
                <a:latin typeface="Bookman Old Style" panose="02050604050505020204" pitchFamily="18" charset="0"/>
              </a:rPr>
              <a:t>Platforma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r>
              <a:rPr lang="en-US" dirty="0" err="1">
                <a:latin typeface="Bookman Old Style" panose="02050604050505020204" pitchFamily="18" charset="0"/>
              </a:rPr>
              <a:t>utilizată</a:t>
            </a:r>
            <a:r>
              <a:rPr lang="en-US" dirty="0">
                <a:latin typeface="Bookman Old Style" panose="02050604050505020204" pitchFamily="18" charset="0"/>
              </a:rPr>
              <a:t> : </a:t>
            </a:r>
            <a:r>
              <a:rPr lang="en-US" dirty="0" err="1">
                <a:latin typeface="Bookman Old Style" panose="02050604050505020204" pitchFamily="18" charset="0"/>
              </a:rPr>
              <a:t>Wordwall</a:t>
            </a:r>
            <a:endParaRPr lang="en-US" dirty="0">
              <a:latin typeface="Bookman Old Style" panose="02050604050505020204" pitchFamily="18" charset="0"/>
            </a:endParaRPr>
          </a:p>
          <a:p>
            <a:endParaRPr lang="en-US" dirty="0"/>
          </a:p>
        </p:txBody>
      </p:sp>
      <p:pic>
        <p:nvPicPr>
          <p:cNvPr id="1028" name="Picture 4" descr="Igiena personala - Obiecte de uz personal">
            <a:extLst>
              <a:ext uri="{FF2B5EF4-FFF2-40B4-BE49-F238E27FC236}">
                <a16:creationId xmlns:a16="http://schemas.microsoft.com/office/drawing/2014/main" id="{BED0B600-B0C6-F83D-2A08-AED5B3F3390D}"/>
              </a:ext>
            </a:extLst>
          </p:cNvPr>
          <p:cNvPicPr>
            <a:picLocks noGrp="1" noChangeAspect="1" noChangeArrowheads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54" b="27454"/>
          <a:stretch>
            <a:fillRect/>
          </a:stretch>
        </p:blipFill>
        <p:spPr bwMode="auto">
          <a:xfrm>
            <a:off x="4439653" y="842211"/>
            <a:ext cx="3850105" cy="202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497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289C2-F968-8977-5B23-EA42CD609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IGIENA PERSONALĂ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0B060-A179-7CBA-A873-2DADED8AD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* </a:t>
            </a:r>
            <a:r>
              <a:rPr lang="en-US" b="1" i="1" dirty="0" err="1"/>
              <a:t>Descriere</a:t>
            </a:r>
            <a:r>
              <a:rPr lang="en-US" b="1" i="1" dirty="0"/>
              <a:t> :</a:t>
            </a: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     Prin </a:t>
            </a:r>
            <a:r>
              <a:rPr lang="en-US" dirty="0" err="1"/>
              <a:t>intermediul</a:t>
            </a:r>
            <a:r>
              <a:rPr lang="en-US" dirty="0"/>
              <a:t> </a:t>
            </a:r>
            <a:r>
              <a:rPr lang="en-US" dirty="0" err="1"/>
              <a:t>aplicației</a:t>
            </a:r>
            <a:r>
              <a:rPr lang="en-US" dirty="0"/>
              <a:t> “ </a:t>
            </a:r>
            <a:r>
              <a:rPr lang="en-US" b="1" i="1" dirty="0" err="1"/>
              <a:t>Wordwall</a:t>
            </a:r>
            <a:r>
              <a:rPr lang="en-US" dirty="0"/>
              <a:t> “, </a:t>
            </a:r>
            <a:r>
              <a:rPr lang="en-US" dirty="0" err="1"/>
              <a:t>elevii</a:t>
            </a:r>
            <a:r>
              <a:rPr lang="en-US" dirty="0"/>
              <a:t> au </a:t>
            </a:r>
            <a:r>
              <a:rPr lang="en-US" dirty="0" err="1"/>
              <a:t>învârtit</a:t>
            </a:r>
            <a:r>
              <a:rPr lang="en-US" dirty="0"/>
              <a:t> “</a:t>
            </a:r>
            <a:r>
              <a:rPr lang="en-US" dirty="0" err="1"/>
              <a:t>Roata</a:t>
            </a:r>
            <a:r>
              <a:rPr lang="en-US" dirty="0"/>
              <a:t> </a:t>
            </a:r>
            <a:r>
              <a:rPr lang="en-US" dirty="0" err="1"/>
              <a:t>obiectelor</a:t>
            </a:r>
            <a:r>
              <a:rPr lang="en-US" dirty="0"/>
              <a:t> de </a:t>
            </a:r>
            <a:r>
              <a:rPr lang="en-US" dirty="0" err="1"/>
              <a:t>igienă</a:t>
            </a:r>
            <a:r>
              <a:rPr lang="en-US" dirty="0"/>
              <a:t> </a:t>
            </a:r>
            <a:r>
              <a:rPr lang="en-US" dirty="0" err="1"/>
              <a:t>personală</a:t>
            </a:r>
            <a:r>
              <a:rPr lang="en-US" dirty="0"/>
              <a:t>”, </a:t>
            </a:r>
            <a:r>
              <a:rPr lang="en-US" dirty="0" err="1"/>
              <a:t>denumind</a:t>
            </a:r>
            <a:r>
              <a:rPr lang="en-US" dirty="0"/>
              <a:t> </a:t>
            </a:r>
            <a:r>
              <a:rPr lang="en-US" dirty="0" err="1"/>
              <a:t>obiectul</a:t>
            </a:r>
            <a:r>
              <a:rPr lang="en-US" dirty="0"/>
              <a:t> din imagine. Ulterior, </a:t>
            </a:r>
            <a:r>
              <a:rPr lang="en-US" dirty="0" err="1"/>
              <a:t>elevul</a:t>
            </a:r>
            <a:r>
              <a:rPr lang="en-US" dirty="0"/>
              <a:t> a </a:t>
            </a:r>
            <a:r>
              <a:rPr lang="en-US" dirty="0" err="1"/>
              <a:t>asociat</a:t>
            </a:r>
            <a:r>
              <a:rPr lang="en-US" dirty="0"/>
              <a:t> </a:t>
            </a:r>
            <a:r>
              <a:rPr lang="en-US" dirty="0" err="1"/>
              <a:t>obiectul</a:t>
            </a:r>
            <a:r>
              <a:rPr lang="en-US" dirty="0"/>
              <a:t> pe care l-a </a:t>
            </a:r>
            <a:r>
              <a:rPr lang="en-US" dirty="0" err="1"/>
              <a:t>recunoscut</a:t>
            </a:r>
            <a:r>
              <a:rPr lang="en-US" dirty="0"/>
              <a:t>  ( </a:t>
            </a:r>
            <a:r>
              <a:rPr lang="en-US" dirty="0" err="1"/>
              <a:t>exemplu</a:t>
            </a:r>
            <a:r>
              <a:rPr lang="en-US" dirty="0"/>
              <a:t>: </a:t>
            </a:r>
            <a:r>
              <a:rPr lang="en-US" dirty="0" err="1"/>
              <a:t>perie</a:t>
            </a:r>
            <a:r>
              <a:rPr lang="en-US" dirty="0"/>
              <a:t> de </a:t>
            </a:r>
            <a:r>
              <a:rPr lang="en-US" dirty="0" err="1"/>
              <a:t>păr</a:t>
            </a:r>
            <a:r>
              <a:rPr lang="en-US" dirty="0"/>
              <a:t>, </a:t>
            </a:r>
            <a:r>
              <a:rPr lang="en-US" dirty="0" err="1"/>
              <a:t>prosop</a:t>
            </a:r>
            <a:r>
              <a:rPr lang="en-US" dirty="0"/>
              <a:t>, </a:t>
            </a:r>
            <a:r>
              <a:rPr lang="en-US" dirty="0" err="1"/>
              <a:t>periuță</a:t>
            </a:r>
            <a:r>
              <a:rPr lang="en-US" dirty="0"/>
              <a:t> de </a:t>
            </a:r>
            <a:r>
              <a:rPr lang="en-US" dirty="0" err="1"/>
              <a:t>dinți</a:t>
            </a:r>
            <a:r>
              <a:rPr lang="en-US" dirty="0"/>
              <a:t>, </a:t>
            </a:r>
            <a:r>
              <a:rPr lang="en-US" dirty="0" err="1"/>
              <a:t>săpun</a:t>
            </a:r>
            <a:r>
              <a:rPr lang="en-US" dirty="0"/>
              <a:t> etc. ) cu </a:t>
            </a:r>
            <a:r>
              <a:rPr lang="en-US" dirty="0" err="1"/>
              <a:t>partea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 </a:t>
            </a:r>
            <a:r>
              <a:rPr lang="en-US" dirty="0" err="1"/>
              <a:t>pentru</a:t>
            </a:r>
            <a:r>
              <a:rPr lang="en-US" dirty="0"/>
              <a:t>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utilizat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cu </a:t>
            </a:r>
            <a:r>
              <a:rPr lang="en-US" dirty="0" err="1"/>
              <a:t>momentul</a:t>
            </a:r>
            <a:r>
              <a:rPr lang="en-US" dirty="0"/>
              <a:t> </a:t>
            </a:r>
            <a:r>
              <a:rPr lang="en-US" dirty="0" err="1"/>
              <a:t>zilei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îl</a:t>
            </a:r>
            <a:r>
              <a:rPr lang="en-US" dirty="0"/>
              <a:t> </a:t>
            </a:r>
            <a:r>
              <a:rPr lang="en-US" dirty="0" err="1"/>
              <a:t>folosim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* </a:t>
            </a:r>
            <a:r>
              <a:rPr lang="en-US" b="1" i="1" dirty="0" err="1"/>
              <a:t>Competența</a:t>
            </a:r>
            <a:r>
              <a:rPr lang="en-US" b="1" i="1" dirty="0"/>
              <a:t> </a:t>
            </a:r>
            <a:r>
              <a:rPr lang="en-US" b="1" i="1" dirty="0" err="1"/>
              <a:t>generală</a:t>
            </a:r>
            <a:r>
              <a:rPr lang="en-US" b="1" i="1" dirty="0"/>
              <a:t> </a:t>
            </a:r>
            <a:r>
              <a:rPr lang="en-US" dirty="0"/>
              <a:t>:  1. </a:t>
            </a:r>
            <a:r>
              <a:rPr lang="en-US" dirty="0" err="1"/>
              <a:t>Manifestarea</a:t>
            </a:r>
            <a:r>
              <a:rPr lang="en-US" dirty="0"/>
              <a:t> </a:t>
            </a:r>
            <a:r>
              <a:rPr lang="en-US" dirty="0" err="1"/>
              <a:t>interesului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autocunoaștere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atitudinii</a:t>
            </a:r>
            <a:r>
              <a:rPr lang="en-US" dirty="0"/>
              <a:t> </a:t>
            </a:r>
            <a:r>
              <a:rPr lang="en-US" dirty="0" err="1"/>
              <a:t>pozitive</a:t>
            </a:r>
            <a:r>
              <a:rPr lang="en-US" dirty="0"/>
              <a:t> </a:t>
            </a:r>
            <a:r>
              <a:rPr lang="en-US" dirty="0" err="1"/>
              <a:t>față</a:t>
            </a:r>
            <a:r>
              <a:rPr lang="en-US" dirty="0"/>
              <a:t> de sine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față</a:t>
            </a:r>
            <a:r>
              <a:rPr lang="en-US" dirty="0"/>
              <a:t> de </a:t>
            </a:r>
            <a:r>
              <a:rPr lang="en-US" dirty="0" err="1"/>
              <a:t>ceilalți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* </a:t>
            </a:r>
            <a:r>
              <a:rPr lang="en-US" b="1" i="1" dirty="0" err="1"/>
              <a:t>Competența</a:t>
            </a:r>
            <a:r>
              <a:rPr lang="en-US" b="1" i="1" dirty="0"/>
              <a:t> </a:t>
            </a:r>
            <a:r>
              <a:rPr lang="en-US" b="1" i="1" dirty="0" err="1"/>
              <a:t>specifică</a:t>
            </a:r>
            <a:r>
              <a:rPr lang="en-US" dirty="0"/>
              <a:t>: 1.2.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asemănărilor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deosebirilor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sine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ceilalți</a:t>
            </a:r>
            <a:r>
              <a:rPr lang="en-US" dirty="0"/>
              <a:t>,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criterii</a:t>
            </a:r>
            <a:r>
              <a:rPr lang="en-US" dirty="0"/>
              <a:t>  </a:t>
            </a:r>
            <a:r>
              <a:rPr lang="en-US" dirty="0" err="1"/>
              <a:t>aspecte</a:t>
            </a:r>
            <a:r>
              <a:rPr lang="en-US" dirty="0"/>
              <a:t> </a:t>
            </a:r>
            <a:r>
              <a:rPr lang="en-US" dirty="0" err="1"/>
              <a:t>fizice</a:t>
            </a:r>
            <a:r>
              <a:rPr lang="en-US" dirty="0"/>
              <a:t>, gen, </a:t>
            </a:r>
            <a:r>
              <a:rPr lang="en-US" dirty="0" err="1"/>
              <a:t>vârstă</a:t>
            </a:r>
            <a:r>
              <a:rPr lang="en-US" dirty="0"/>
              <a:t> etc.</a:t>
            </a:r>
          </a:p>
          <a:p>
            <a:pPr marL="0" indent="0">
              <a:buNone/>
            </a:pPr>
            <a:r>
              <a:rPr lang="en-US" dirty="0"/>
              <a:t>* </a:t>
            </a:r>
            <a:r>
              <a:rPr lang="en-US" b="1" i="1" dirty="0" err="1"/>
              <a:t>Legătura</a:t>
            </a:r>
            <a:r>
              <a:rPr lang="en-US" b="1" i="1" dirty="0"/>
              <a:t> web: https://</a:t>
            </a:r>
            <a:r>
              <a:rPr lang="en-US" b="1" i="1" dirty="0" err="1"/>
              <a:t>wordwall.net</a:t>
            </a:r>
            <a:r>
              <a:rPr lang="en-US" b="1" i="1" dirty="0"/>
              <a:t>/</a:t>
            </a:r>
            <a:r>
              <a:rPr lang="en-US" b="1" i="1" dirty="0" err="1"/>
              <a:t>ro</a:t>
            </a:r>
            <a:r>
              <a:rPr lang="en-US" b="1" i="1" dirty="0"/>
              <a:t>/resource/7360036</a:t>
            </a:r>
          </a:p>
        </p:txBody>
      </p:sp>
      <p:pic>
        <p:nvPicPr>
          <p:cNvPr id="6" name="Picture 4" descr="Igiena personala - Obiecte de uz personal">
            <a:extLst>
              <a:ext uri="{FF2B5EF4-FFF2-40B4-BE49-F238E27FC236}">
                <a16:creationId xmlns:a16="http://schemas.microsoft.com/office/drawing/2014/main" id="{D721AA50-97BF-32BC-9D8E-A1A95FBE7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54" b="27454"/>
          <a:stretch>
            <a:fillRect/>
          </a:stretch>
        </p:blipFill>
        <p:spPr bwMode="auto">
          <a:xfrm>
            <a:off x="697833" y="213279"/>
            <a:ext cx="2487600" cy="130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109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6DDB3-35F8-EB8E-DB55-28B0A34E4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/>
              <a:t>Reflecție</a:t>
            </a:r>
            <a:r>
              <a:rPr lang="en-US" sz="2400" dirty="0"/>
              <a:t> </a:t>
            </a:r>
            <a:r>
              <a:rPr lang="en-US" sz="2400" dirty="0" err="1"/>
              <a:t>asupra</a:t>
            </a:r>
            <a:r>
              <a:rPr lang="en-US" sz="2400" dirty="0"/>
              <a:t> </a:t>
            </a:r>
            <a:r>
              <a:rPr lang="en-US" sz="2400" dirty="0" err="1"/>
              <a:t>metodei</a:t>
            </a:r>
            <a:r>
              <a:rPr lang="en-US" sz="2400" dirty="0"/>
              <a:t> </a:t>
            </a:r>
            <a:r>
              <a:rPr lang="en-US" sz="2400" dirty="0" err="1"/>
              <a:t>utilizate</a:t>
            </a:r>
            <a:endParaRPr lang="en-US" sz="24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C79CFFB-2D2A-6C27-9E09-6EB21082ED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25774" y="1741132"/>
            <a:ext cx="10961425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Activitatea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desfășurată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prin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intermediul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aplicației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Wordwall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folosind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“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Roata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obiectelor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de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igienă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personală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”, s-a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dovedit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a fi o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metodă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atractivă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și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eficientă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de </a:t>
            </a:r>
            <a:r>
              <a:rPr lang="en-US" altLang="en-US" dirty="0" err="1">
                <a:latin typeface="+mn-lt"/>
              </a:rPr>
              <a:t>învățare</a:t>
            </a:r>
            <a:r>
              <a:rPr lang="en-US" altLang="en-US" dirty="0">
                <a:latin typeface="+mn-lt"/>
              </a:rPr>
              <a:t>. </a:t>
            </a:r>
            <a:r>
              <a:rPr lang="en-US" altLang="en-US" dirty="0" err="1">
                <a:latin typeface="+mn-lt"/>
              </a:rPr>
              <a:t>Utilizarea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mediului</a:t>
            </a:r>
            <a:r>
              <a:rPr lang="en-US" altLang="en-US" dirty="0">
                <a:latin typeface="+mn-lt"/>
              </a:rPr>
              <a:t> digital a </a:t>
            </a:r>
            <a:r>
              <a:rPr lang="en-US" altLang="en-US" dirty="0" err="1">
                <a:latin typeface="+mn-lt"/>
              </a:rPr>
              <a:t>crescut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interesul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și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implicarea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elevilor</a:t>
            </a:r>
            <a:r>
              <a:rPr lang="en-US" altLang="en-US" dirty="0">
                <a:latin typeface="+mn-lt"/>
              </a:rPr>
              <a:t>, </a:t>
            </a:r>
            <a:r>
              <a:rPr lang="en-US" altLang="en-US" dirty="0" err="1">
                <a:latin typeface="+mn-lt"/>
              </a:rPr>
              <a:t>stimulând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creativitatea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și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dorința</a:t>
            </a:r>
            <a:r>
              <a:rPr lang="en-US" altLang="en-US" dirty="0">
                <a:latin typeface="+mn-lt"/>
              </a:rPr>
              <a:t> de a </a:t>
            </a:r>
            <a:r>
              <a:rPr lang="en-US" altLang="en-US" dirty="0" err="1">
                <a:latin typeface="+mn-lt"/>
              </a:rPr>
              <a:t>participa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activ</a:t>
            </a:r>
            <a:r>
              <a:rPr lang="en-US" altLang="en-US" dirty="0">
                <a:latin typeface="+mn-lt"/>
              </a:rPr>
              <a:t> la </a:t>
            </a:r>
            <a:r>
              <a:rPr lang="en-US" altLang="en-US" dirty="0" err="1">
                <a:latin typeface="+mn-lt"/>
              </a:rPr>
              <a:t>lecție</a:t>
            </a:r>
            <a:r>
              <a:rPr lang="en-US" altLang="en-US" dirty="0">
                <a:latin typeface="+mn-lt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latin typeface="+mn-lt"/>
              </a:rPr>
              <a:t>       </a:t>
            </a:r>
            <a:r>
              <a:rPr lang="en-US" altLang="en-US" dirty="0" err="1">
                <a:latin typeface="+mn-lt"/>
              </a:rPr>
              <a:t>Activitatea</a:t>
            </a:r>
            <a:r>
              <a:rPr lang="en-US" altLang="en-US" dirty="0">
                <a:latin typeface="+mn-lt"/>
              </a:rPr>
              <a:t> a </a:t>
            </a:r>
            <a:r>
              <a:rPr lang="en-US" altLang="en-US" dirty="0" err="1">
                <a:latin typeface="+mn-lt"/>
              </a:rPr>
              <a:t>încurajat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acceptarea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și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respectul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reciproc</a:t>
            </a:r>
            <a:r>
              <a:rPr lang="en-US" altLang="en-US" dirty="0">
                <a:latin typeface="+mn-lt"/>
              </a:rPr>
              <a:t>, </a:t>
            </a:r>
            <a:r>
              <a:rPr lang="en-US" altLang="en-US" dirty="0" err="1">
                <a:latin typeface="+mn-lt"/>
              </a:rPr>
              <a:t>în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acord</a:t>
            </a:r>
            <a:r>
              <a:rPr lang="en-US" altLang="en-US" dirty="0">
                <a:latin typeface="+mn-lt"/>
              </a:rPr>
              <a:t> cu </a:t>
            </a:r>
            <a:r>
              <a:rPr lang="en-US" altLang="en-US" dirty="0" err="1">
                <a:latin typeface="+mn-lt"/>
              </a:rPr>
              <a:t>competența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generala</a:t>
            </a:r>
            <a:r>
              <a:rPr lang="en-US" altLang="en-US" dirty="0">
                <a:latin typeface="+mn-lt"/>
              </a:rPr>
              <a:t> </a:t>
            </a:r>
            <a:r>
              <a:rPr lang="en-US" altLang="en-US" dirty="0" err="1">
                <a:latin typeface="+mn-lt"/>
              </a:rPr>
              <a:t>vizată</a:t>
            </a:r>
            <a:r>
              <a:rPr lang="en-US" altLang="en-US" dirty="0">
                <a:latin typeface="+mn-lt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4" descr="Igiena personala - Obiecte de uz personal">
            <a:extLst>
              <a:ext uri="{FF2B5EF4-FFF2-40B4-BE49-F238E27FC236}">
                <a16:creationId xmlns:a16="http://schemas.microsoft.com/office/drawing/2014/main" id="{1EB70F61-08BF-B409-1CB5-FD39A4392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54" b="27454"/>
          <a:stretch>
            <a:fillRect/>
          </a:stretch>
        </p:blipFill>
        <p:spPr bwMode="auto">
          <a:xfrm>
            <a:off x="4219074" y="4602178"/>
            <a:ext cx="3240505" cy="1094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360154"/>
      </p:ext>
    </p:extLst>
  </p:cSld>
  <p:clrMapOvr>
    <a:masterClrMapping/>
  </p:clrMapOvr>
</p:sld>
</file>

<file path=ppt/theme/theme1.xml><?xml version="1.0" encoding="utf-8"?>
<a:theme xmlns:a="http://schemas.openxmlformats.org/drawingml/2006/main" name="Helena">
  <a:themeElements>
    <a:clrScheme name="Helen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lena" id="{83D43F4A-02D5-42AD-9542-27487597C212}" vid="{14154C61-C2E2-42F2-9833-4EC39495D4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220</Words>
  <Application>Microsoft Macintosh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Neue Haas Grotesk Text Pro</vt:lpstr>
      <vt:lpstr>Helena</vt:lpstr>
      <vt:lpstr>    IGIENA PERSONALĂ</vt:lpstr>
      <vt:lpstr>IGIENA PERSONALĂ</vt:lpstr>
      <vt:lpstr>Reflecție asupra metodei utilizate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mornea cristina</dc:creator>
  <cp:lastModifiedBy>mornea cristina</cp:lastModifiedBy>
  <cp:revision>6</cp:revision>
  <dcterms:created xsi:type="dcterms:W3CDTF">2025-10-07T11:26:49Z</dcterms:created>
  <dcterms:modified xsi:type="dcterms:W3CDTF">2025-10-07T13:25:24Z</dcterms:modified>
</cp:coreProperties>
</file>