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59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zitiv titlu">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o-RO"/>
              <a:t>Faceți clic pentru a edita stilul de titlu coordonator</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o-RO"/>
              <a:t>Faceți clic pentru a edita stilul de subtitlu coordonator</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11/24/2025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ine panoramică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o-RO"/>
              <a:t>Faceți clic pentru a edita stilul de titlu coordonator</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o-RO"/>
              <a:t>Faceți clic pe pictogramă pentru a adăuga o imagine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Editați stilurile de text coordonator</a:t>
            </a:r>
          </a:p>
        </p:txBody>
      </p:sp>
      <p:sp>
        <p:nvSpPr>
          <p:cNvPr id="5" name="Date Placeholder 4"/>
          <p:cNvSpPr>
            <a:spLocks noGrp="1"/>
          </p:cNvSpPr>
          <p:nvPr>
            <p:ph type="dt" sz="half" idx="10"/>
          </p:nvPr>
        </p:nvSpPr>
        <p:spPr/>
        <p:txBody>
          <a:bodyPr/>
          <a:lstStyle/>
          <a:p>
            <a:fld id="{B61BEF0D-F0BB-DE4B-95CE-6DB70DBA9567}" type="datetimeFigureOut">
              <a:rPr lang="en-US" dirty="0"/>
              <a:pPr/>
              <a:t>11/24/2025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u și legendă">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Editați stilurile de text coordonator</a:t>
            </a:r>
          </a:p>
        </p:txBody>
      </p:sp>
      <p:sp>
        <p:nvSpPr>
          <p:cNvPr id="4" name="Date Placeholder 3"/>
          <p:cNvSpPr>
            <a:spLocks noGrp="1"/>
          </p:cNvSpPr>
          <p:nvPr>
            <p:ph type="dt" sz="half" idx="10"/>
          </p:nvPr>
        </p:nvSpPr>
        <p:spPr/>
        <p:txBody>
          <a:bodyPr/>
          <a:lstStyle/>
          <a:p>
            <a:fld id="{B61BEF0D-F0BB-DE4B-95CE-6DB70DBA9567}" type="datetimeFigureOut">
              <a:rPr lang="en-US" dirty="0"/>
              <a:pPr/>
              <a:t>11/24/2025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o-RO"/>
              <a:t>Faceți clic pentru a edita stilul de titlu coordonator</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o-RO"/>
              <a:t>Editați stilurile de text coordonator</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Editați stilurile de text coordonator</a:t>
            </a:r>
          </a:p>
        </p:txBody>
      </p:sp>
      <p:sp>
        <p:nvSpPr>
          <p:cNvPr id="4" name="Date Placeholder 3"/>
          <p:cNvSpPr>
            <a:spLocks noGrp="1"/>
          </p:cNvSpPr>
          <p:nvPr>
            <p:ph type="dt" sz="half" idx="10"/>
          </p:nvPr>
        </p:nvSpPr>
        <p:spPr/>
        <p:txBody>
          <a:bodyPr/>
          <a:lstStyle/>
          <a:p>
            <a:fld id="{B61BEF0D-F0BB-DE4B-95CE-6DB70DBA9567}" type="datetimeFigureOut">
              <a:rPr lang="en-US" dirty="0"/>
              <a:pPr/>
              <a:t>11/24/2025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de vizită">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Editați stilurile de text coordonator</a:t>
            </a:r>
          </a:p>
        </p:txBody>
      </p:sp>
      <p:sp>
        <p:nvSpPr>
          <p:cNvPr id="4" name="Date Placeholder 3"/>
          <p:cNvSpPr>
            <a:spLocks noGrp="1"/>
          </p:cNvSpPr>
          <p:nvPr>
            <p:ph type="dt" sz="half" idx="10"/>
          </p:nvPr>
        </p:nvSpPr>
        <p:spPr/>
        <p:txBody>
          <a:bodyPr/>
          <a:lstStyle/>
          <a:p>
            <a:fld id="{B61BEF0D-F0BB-DE4B-95CE-6DB70DBA9567}" type="datetimeFigureOut">
              <a:rPr lang="en-US" dirty="0"/>
              <a:pPr/>
              <a:t>11/24/2025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t carte de vizită">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o-RO"/>
              <a:t>Faceți clic pentru a edita stilul de titlu coordonator</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Editați stilurile de text coordonator</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Editați stilurile de text coordonator</a:t>
            </a:r>
          </a:p>
        </p:txBody>
      </p:sp>
      <p:sp>
        <p:nvSpPr>
          <p:cNvPr id="4" name="Date Placeholder 3"/>
          <p:cNvSpPr>
            <a:spLocks noGrp="1"/>
          </p:cNvSpPr>
          <p:nvPr>
            <p:ph type="dt" sz="half" idx="10"/>
          </p:nvPr>
        </p:nvSpPr>
        <p:spPr/>
        <p:txBody>
          <a:bodyPr/>
          <a:lstStyle/>
          <a:p>
            <a:fld id="{B61BEF0D-F0BB-DE4B-95CE-6DB70DBA9567}" type="datetimeFigureOut">
              <a:rPr lang="en-US" dirty="0"/>
              <a:pPr/>
              <a:t>11/24/2025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Adevărat sau fals">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o-RO"/>
              <a:t>Faceți clic pentru a edita stilul de titlu coordonator</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Editați stilurile de text coordonator</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Editați stilurile de text coordonator</a:t>
            </a:r>
          </a:p>
        </p:txBody>
      </p:sp>
      <p:sp>
        <p:nvSpPr>
          <p:cNvPr id="4" name="Date Placeholder 3"/>
          <p:cNvSpPr>
            <a:spLocks noGrp="1"/>
          </p:cNvSpPr>
          <p:nvPr>
            <p:ph type="dt" sz="half" idx="10"/>
          </p:nvPr>
        </p:nvSpPr>
        <p:spPr/>
        <p:txBody>
          <a:bodyPr/>
          <a:lstStyle/>
          <a:p>
            <a:fld id="{B61BEF0D-F0BB-DE4B-95CE-6DB70DBA9567}" type="datetimeFigureOut">
              <a:rPr lang="en-US" dirty="0"/>
              <a:pPr/>
              <a:t>11/24/2025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o-RO"/>
              <a:t>Faceți clic pentru a edita stilul de titlu coordonator</a:t>
            </a:r>
            <a:endParaRPr lang="en-US" dirty="0"/>
          </a:p>
        </p:txBody>
      </p:sp>
      <p:sp>
        <p:nvSpPr>
          <p:cNvPr id="3" name="Vertical Text Placeholder 2"/>
          <p:cNvSpPr>
            <a:spLocks noGrp="1"/>
          </p:cNvSpPr>
          <p:nvPr>
            <p:ph type="body" orient="vert" idx="1"/>
          </p:nvPr>
        </p:nvSpPr>
        <p:spPr/>
        <p:txBody>
          <a:bodyPr vert="eaVert" anchor="t"/>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o-RO"/>
              <a:t>Faceți clic pentru a edita stilul de titlu coordonator</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Content Placeholder 2"/>
          <p:cNvSpPr>
            <a:spLocks noGrp="1"/>
          </p:cNvSpPr>
          <p:nvPr>
            <p:ph idx="1"/>
          </p:nvPr>
        </p:nvSpPr>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11/24/2025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Editați stilurile de text coordonator</a:t>
            </a:r>
          </a:p>
        </p:txBody>
      </p:sp>
      <p:sp>
        <p:nvSpPr>
          <p:cNvPr id="4" name="Date Placeholder 3"/>
          <p:cNvSpPr>
            <a:spLocks noGrp="1"/>
          </p:cNvSpPr>
          <p:nvPr>
            <p:ph type="dt" sz="half" idx="10"/>
          </p:nvPr>
        </p:nvSpPr>
        <p:spPr/>
        <p:txBody>
          <a:bodyPr/>
          <a:lstStyle/>
          <a:p>
            <a:fld id="{B61BEF0D-F0BB-DE4B-95CE-6DB70DBA9567}" type="datetimeFigureOut">
              <a:rPr lang="en-US" dirty="0"/>
              <a:pPr/>
              <a:t>11/24/2025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Editați stilurile de text coordonator</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Editați stilurile de text coordonator</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o-RO"/>
              <a:t>Faceți clic pentru a edita stilul de titlu coordonator</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Editați stilurile de text coordonator</a:t>
            </a:r>
          </a:p>
        </p:txBody>
      </p:sp>
      <p:sp>
        <p:nvSpPr>
          <p:cNvPr id="5" name="Date Placeholder 4"/>
          <p:cNvSpPr>
            <a:spLocks noGrp="1"/>
          </p:cNvSpPr>
          <p:nvPr>
            <p:ph type="dt" sz="half" idx="10"/>
          </p:nvPr>
        </p:nvSpPr>
        <p:spPr/>
        <p:txBody>
          <a:bodyPr/>
          <a:lstStyle/>
          <a:p>
            <a:fld id="{B61BEF0D-F0BB-DE4B-95CE-6DB70DBA9567}" type="datetimeFigureOut">
              <a:rPr lang="en-US" dirty="0"/>
              <a:pPr/>
              <a:t>11/24/2025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o-RO"/>
              <a:t>Faceți clic pentru a edita stilul de titlu coordonator</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o-RO"/>
              <a:t>Faceți clic pe pictogramă pentru a adăuga o imagine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Editați stilurile de text coordonator</a:t>
            </a:r>
          </a:p>
        </p:txBody>
      </p:sp>
      <p:sp>
        <p:nvSpPr>
          <p:cNvPr id="5" name="Date Placeholder 4"/>
          <p:cNvSpPr>
            <a:spLocks noGrp="1"/>
          </p:cNvSpPr>
          <p:nvPr>
            <p:ph type="dt" sz="half" idx="10"/>
          </p:nvPr>
        </p:nvSpPr>
        <p:spPr/>
        <p:txBody>
          <a:bodyPr/>
          <a:lstStyle/>
          <a:p>
            <a:fld id="{B61BEF0D-F0BB-DE4B-95CE-6DB70DBA9567}" type="datetimeFigureOut">
              <a:rPr lang="en-US" dirty="0"/>
              <a:pPr/>
              <a:t>11/24/2025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o-RO"/>
              <a:t>Faceți clic pentru a edita stilul de titlu coordonator</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11/24/2025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12B93008-3BA4-4F82-91FB-CE79D42E706D}"/>
              </a:ext>
            </a:extLst>
          </p:cNvPr>
          <p:cNvSpPr>
            <a:spLocks noGrp="1"/>
          </p:cNvSpPr>
          <p:nvPr>
            <p:ph type="ctrTitle"/>
          </p:nvPr>
        </p:nvSpPr>
        <p:spPr/>
        <p:txBody>
          <a:bodyPr/>
          <a:lstStyle/>
          <a:p>
            <a:r>
              <a:rPr lang="ro-RO" dirty="0"/>
              <a:t>MOTOR CU ARDERE INTERNĂ</a:t>
            </a:r>
          </a:p>
        </p:txBody>
      </p:sp>
      <p:sp>
        <p:nvSpPr>
          <p:cNvPr id="3" name="Subtitlu 2">
            <a:extLst>
              <a:ext uri="{FF2B5EF4-FFF2-40B4-BE49-F238E27FC236}">
                <a16:creationId xmlns:a16="http://schemas.microsoft.com/office/drawing/2014/main" id="{200D80D4-F359-49F0-A6F8-AC61F9D7E77B}"/>
              </a:ext>
            </a:extLst>
          </p:cNvPr>
          <p:cNvSpPr>
            <a:spLocks noGrp="1"/>
          </p:cNvSpPr>
          <p:nvPr>
            <p:ph type="subTitle" idx="1"/>
          </p:nvPr>
        </p:nvSpPr>
        <p:spPr/>
        <p:txBody>
          <a:bodyPr/>
          <a:lstStyle/>
          <a:p>
            <a:r>
              <a:rPr lang="ro-RO" dirty="0"/>
              <a:t>Olteanu </a:t>
            </a:r>
            <a:r>
              <a:rPr lang="ro-RO" dirty="0" err="1"/>
              <a:t>valentina</a:t>
            </a:r>
            <a:endParaRPr lang="ro-RO" dirty="0"/>
          </a:p>
        </p:txBody>
      </p:sp>
    </p:spTree>
    <p:extLst>
      <p:ext uri="{BB962C8B-B14F-4D97-AF65-F5344CB8AC3E}">
        <p14:creationId xmlns:p14="http://schemas.microsoft.com/office/powerpoint/2010/main" val="3527599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AE6AE6BA-E381-4B47-974A-906A1CC8CA94}"/>
              </a:ext>
            </a:extLst>
          </p:cNvPr>
          <p:cNvSpPr>
            <a:spLocks noGrp="1"/>
          </p:cNvSpPr>
          <p:nvPr>
            <p:ph type="title"/>
          </p:nvPr>
        </p:nvSpPr>
        <p:spPr>
          <a:xfrm>
            <a:off x="1295402" y="982133"/>
            <a:ext cx="9601196" cy="954244"/>
          </a:xfrm>
        </p:spPr>
        <p:txBody>
          <a:bodyPr/>
          <a:lstStyle/>
          <a:p>
            <a:r>
              <a:rPr lang="ro-RO" dirty="0"/>
              <a:t>MOTORUL CU ARDERE INTERNĂ</a:t>
            </a:r>
          </a:p>
        </p:txBody>
      </p:sp>
      <p:sp>
        <p:nvSpPr>
          <p:cNvPr id="3" name="Substituent conținut 2">
            <a:extLst>
              <a:ext uri="{FF2B5EF4-FFF2-40B4-BE49-F238E27FC236}">
                <a16:creationId xmlns:a16="http://schemas.microsoft.com/office/drawing/2014/main" id="{3DE45FDC-06CF-4BF1-97B0-6071A3231C45}"/>
              </a:ext>
            </a:extLst>
          </p:cNvPr>
          <p:cNvSpPr>
            <a:spLocks noGrp="1"/>
          </p:cNvSpPr>
          <p:nvPr>
            <p:ph idx="1"/>
          </p:nvPr>
        </p:nvSpPr>
        <p:spPr>
          <a:xfrm>
            <a:off x="1295401" y="2556932"/>
            <a:ext cx="6665258" cy="3318936"/>
          </a:xfrm>
        </p:spPr>
        <p:txBody>
          <a:bodyPr>
            <a:normAutofit/>
          </a:bodyPr>
          <a:lstStyle/>
          <a:p>
            <a:pPr marL="0" indent="0">
              <a:buNone/>
            </a:pPr>
            <a:r>
              <a:rPr lang="ro-RO" dirty="0"/>
              <a:t>Un motor cu ardere internă (MAI) este un motor care transformă energia chimică a combustibilului, prin arderea acestuia, în energie mecanică, producând căldura necesară în interiorul propriului cilindru. Acest proces se realizează prin arderea unui amestec de combustibil (cum ar fi benzină sau motorină) și aer, unde arderea creează presiune care, la rândul său, mișcă pistoanele și produce lucru mecanic. </a:t>
            </a:r>
          </a:p>
        </p:txBody>
      </p:sp>
      <p:pic>
        <p:nvPicPr>
          <p:cNvPr id="4" name="Imagine 3">
            <a:extLst>
              <a:ext uri="{FF2B5EF4-FFF2-40B4-BE49-F238E27FC236}">
                <a16:creationId xmlns:a16="http://schemas.microsoft.com/office/drawing/2014/main" id="{224B94C5-F064-4428-8A4E-1FCE6762EBF9}"/>
              </a:ext>
            </a:extLst>
          </p:cNvPr>
          <p:cNvPicPr>
            <a:picLocks noChangeAspect="1"/>
          </p:cNvPicPr>
          <p:nvPr/>
        </p:nvPicPr>
        <p:blipFill>
          <a:blip r:embed="rId2"/>
          <a:stretch>
            <a:fillRect/>
          </a:stretch>
        </p:blipFill>
        <p:spPr>
          <a:xfrm>
            <a:off x="8451477" y="2854699"/>
            <a:ext cx="2209800" cy="2066925"/>
          </a:xfrm>
          <a:prstGeom prst="rect">
            <a:avLst/>
          </a:prstGeom>
        </p:spPr>
      </p:pic>
    </p:spTree>
    <p:extLst>
      <p:ext uri="{BB962C8B-B14F-4D97-AF65-F5344CB8AC3E}">
        <p14:creationId xmlns:p14="http://schemas.microsoft.com/office/powerpoint/2010/main" val="2436043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634AF510-A0A4-4F20-8F52-A00368D04A4D}"/>
              </a:ext>
            </a:extLst>
          </p:cNvPr>
          <p:cNvSpPr>
            <a:spLocks noGrp="1"/>
          </p:cNvSpPr>
          <p:nvPr>
            <p:ph type="title"/>
          </p:nvPr>
        </p:nvSpPr>
        <p:spPr/>
        <p:txBody>
          <a:bodyPr/>
          <a:lstStyle/>
          <a:p>
            <a:r>
              <a:rPr lang="ro-RO" dirty="0"/>
              <a:t>TIMPII DE FUNCȚIONARE</a:t>
            </a:r>
          </a:p>
        </p:txBody>
      </p:sp>
      <p:sp>
        <p:nvSpPr>
          <p:cNvPr id="3" name="Substituent conținut 2">
            <a:extLst>
              <a:ext uri="{FF2B5EF4-FFF2-40B4-BE49-F238E27FC236}">
                <a16:creationId xmlns:a16="http://schemas.microsoft.com/office/drawing/2014/main" id="{BCA3EB39-4ED1-477E-B6CB-1CA3EA1C571C}"/>
              </a:ext>
            </a:extLst>
          </p:cNvPr>
          <p:cNvSpPr>
            <a:spLocks noGrp="1"/>
          </p:cNvSpPr>
          <p:nvPr>
            <p:ph idx="1"/>
          </p:nvPr>
        </p:nvSpPr>
        <p:spPr>
          <a:xfrm>
            <a:off x="1295401" y="2438400"/>
            <a:ext cx="6118411" cy="3437468"/>
          </a:xfrm>
        </p:spPr>
        <p:txBody>
          <a:bodyPr>
            <a:normAutofit fontScale="92500" lnSpcReduction="10000"/>
          </a:bodyPr>
          <a:lstStyle/>
          <a:p>
            <a:r>
              <a:rPr lang="ro-RO" b="1" dirty="0"/>
              <a:t>Admisia:</a:t>
            </a:r>
            <a:r>
              <a:rPr lang="ro-RO" dirty="0"/>
              <a:t> Se trage un amestec de aer și combustibil în cilindru.</a:t>
            </a:r>
          </a:p>
          <a:p>
            <a:r>
              <a:rPr lang="ro-RO" b="1" dirty="0"/>
              <a:t>Compresia:</a:t>
            </a:r>
            <a:r>
              <a:rPr lang="ro-RO" dirty="0"/>
              <a:t> Pistonul comprimă amestecul, mărindu-i temperatura.</a:t>
            </a:r>
          </a:p>
          <a:p>
            <a:r>
              <a:rPr lang="ro-RO" b="1" dirty="0"/>
              <a:t>Arderea și destinderea:</a:t>
            </a:r>
            <a:r>
              <a:rPr lang="ro-RO" dirty="0"/>
              <a:t> Amestecul se aprinde (fie prin scânteie, fie prin compresie), producând o explozie controlată ce împinge pistonul.</a:t>
            </a:r>
          </a:p>
          <a:p>
            <a:r>
              <a:rPr lang="ro-RO" b="1" dirty="0"/>
              <a:t>Evacuarea:</a:t>
            </a:r>
            <a:r>
              <a:rPr lang="ro-RO" dirty="0"/>
              <a:t> Gazele rezultate din ardere sunt evacuate din cilindru, iar ciclul se reia.</a:t>
            </a:r>
          </a:p>
          <a:p>
            <a:endParaRPr lang="ro-RO" dirty="0"/>
          </a:p>
        </p:txBody>
      </p:sp>
      <p:pic>
        <p:nvPicPr>
          <p:cNvPr id="1026" name="Picture 2" descr="Motor cu ardere internă - Wikipedia">
            <a:extLst>
              <a:ext uri="{FF2B5EF4-FFF2-40B4-BE49-F238E27FC236}">
                <a16:creationId xmlns:a16="http://schemas.microsoft.com/office/drawing/2014/main" id="{C4BF65BF-983C-43B0-A604-2813DEFC27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5348" y="2818871"/>
            <a:ext cx="2381250" cy="2676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0370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63A93DE9-EC24-4269-81F6-BE87DA391434}"/>
              </a:ext>
            </a:extLst>
          </p:cNvPr>
          <p:cNvSpPr>
            <a:spLocks noGrp="1"/>
          </p:cNvSpPr>
          <p:nvPr>
            <p:ph type="title"/>
          </p:nvPr>
        </p:nvSpPr>
        <p:spPr/>
        <p:txBody>
          <a:bodyPr>
            <a:normAutofit fontScale="90000"/>
          </a:bodyPr>
          <a:lstStyle/>
          <a:p>
            <a:r>
              <a:rPr lang="ro-RO" dirty="0"/>
              <a:t>CLASIFICAREA MOTOARELOR CU ARDERE INTERNĂ</a:t>
            </a:r>
          </a:p>
        </p:txBody>
      </p:sp>
      <p:sp>
        <p:nvSpPr>
          <p:cNvPr id="6" name="Substituent conținut 5">
            <a:extLst>
              <a:ext uri="{FF2B5EF4-FFF2-40B4-BE49-F238E27FC236}">
                <a16:creationId xmlns:a16="http://schemas.microsoft.com/office/drawing/2014/main" id="{4CD6E3BE-9292-401C-B70B-AD5700DFAA36}"/>
              </a:ext>
            </a:extLst>
          </p:cNvPr>
          <p:cNvSpPr>
            <a:spLocks noGrp="1"/>
          </p:cNvSpPr>
          <p:nvPr>
            <p:ph idx="1"/>
          </p:nvPr>
        </p:nvSpPr>
        <p:spPr/>
        <p:txBody>
          <a:bodyPr>
            <a:normAutofit fontScale="92500"/>
          </a:bodyPr>
          <a:lstStyle/>
          <a:p>
            <a:r>
              <a:rPr lang="ro-RO" b="1" dirty="0"/>
              <a:t>1. După tipul ciclului de funcționare (numărul de timpi)</a:t>
            </a:r>
          </a:p>
          <a:p>
            <a:r>
              <a:rPr lang="ro-RO" b="1" dirty="0"/>
              <a:t>Motoare în patru timpi:</a:t>
            </a:r>
            <a:r>
              <a:rPr lang="ro-RO" dirty="0"/>
              <a:t> Ciclul de funcționare se desfășoară pe parcursul a patru curse simple ale pistonului (admisie, compresie, ardere/destindere, evacuare) și două rotații complete ale arborelui cotit. Sunt cele mai răspândite la automobile.</a:t>
            </a:r>
          </a:p>
          <a:p>
            <a:r>
              <a:rPr lang="ro-RO" b="1" dirty="0"/>
              <a:t>Motoare în doi timpi:</a:t>
            </a:r>
            <a:r>
              <a:rPr lang="ro-RO" dirty="0"/>
              <a:t> Ciclul de funcționare se realizează în două curse simple ale pistonului (o rotație a arborelui cotit), cu suprapunerea parțială a proceselor de admisie și evacuare. Sunt folosite adesea la aplicații unde simplitatea și raportul putere/greutate sunt critice (ex: scutere, drujbe)</a:t>
            </a:r>
          </a:p>
          <a:p>
            <a:endParaRPr lang="ro-RO" dirty="0"/>
          </a:p>
        </p:txBody>
      </p:sp>
    </p:spTree>
    <p:extLst>
      <p:ext uri="{BB962C8B-B14F-4D97-AF65-F5344CB8AC3E}">
        <p14:creationId xmlns:p14="http://schemas.microsoft.com/office/powerpoint/2010/main" val="4278802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u 5">
            <a:extLst>
              <a:ext uri="{FF2B5EF4-FFF2-40B4-BE49-F238E27FC236}">
                <a16:creationId xmlns:a16="http://schemas.microsoft.com/office/drawing/2014/main" id="{CA4006D3-6FE6-42FB-AC88-9EBCF8596D44}"/>
              </a:ext>
            </a:extLst>
          </p:cNvPr>
          <p:cNvSpPr>
            <a:spLocks noGrp="1"/>
          </p:cNvSpPr>
          <p:nvPr>
            <p:ph type="title"/>
          </p:nvPr>
        </p:nvSpPr>
        <p:spPr/>
        <p:txBody>
          <a:bodyPr>
            <a:normAutofit fontScale="90000"/>
          </a:bodyPr>
          <a:lstStyle/>
          <a:p>
            <a:r>
              <a:rPr lang="ro-RO" dirty="0"/>
              <a:t>CLASIFICAREA MOTOARELOR CU ARDERE INTERNĂ</a:t>
            </a:r>
          </a:p>
        </p:txBody>
      </p:sp>
      <p:sp>
        <p:nvSpPr>
          <p:cNvPr id="8" name="Rectangle 2">
            <a:extLst>
              <a:ext uri="{FF2B5EF4-FFF2-40B4-BE49-F238E27FC236}">
                <a16:creationId xmlns:a16="http://schemas.microsoft.com/office/drawing/2014/main" id="{81853E65-0AC0-495E-B2CC-6C131305D5F0}"/>
              </a:ext>
            </a:extLst>
          </p:cNvPr>
          <p:cNvSpPr>
            <a:spLocks noGrp="1" noChangeArrowheads="1"/>
          </p:cNvSpPr>
          <p:nvPr>
            <p:ph idx="1"/>
          </p:nvPr>
        </p:nvSpPr>
        <p:spPr bwMode="auto">
          <a:xfrm>
            <a:off x="1295401" y="3052011"/>
            <a:ext cx="10262874" cy="232877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01568" rIns="0" bIns="10156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o-RO" altLang="ro-RO" sz="1600" b="1" i="0" u="none" strike="noStrike" cap="none" normalizeH="0" baseline="0" dirty="0">
                <a:ln>
                  <a:noFill/>
                </a:ln>
                <a:solidFill>
                  <a:srgbClr val="0A0A0A"/>
                </a:solidFill>
                <a:effectLst/>
                <a:latin typeface="+mj-lt"/>
              </a:rPr>
              <a:t>2</a:t>
            </a:r>
            <a:r>
              <a:rPr kumimoji="0" lang="ro-RO" altLang="ro-RO" sz="2000" b="1" i="0" u="none" strike="noStrike" cap="none" normalizeH="0" baseline="0" dirty="0">
                <a:ln>
                  <a:noFill/>
                </a:ln>
                <a:solidFill>
                  <a:srgbClr val="0A0A0A"/>
                </a:solidFill>
                <a:effectLst/>
                <a:latin typeface="+mj-lt"/>
              </a:rPr>
              <a:t>. După tipul combustibilului utilizat</a:t>
            </a:r>
            <a:endParaRPr kumimoji="0" lang="ro-RO" altLang="ro-RO" sz="20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o-RO" altLang="ro-RO" sz="2000" b="0" i="0" u="none" strike="noStrike" cap="none" normalizeH="0" baseline="0" dirty="0">
                <a:ln>
                  <a:noFill/>
                </a:ln>
                <a:solidFill>
                  <a:srgbClr val="0A0A0A"/>
                </a:solidFill>
                <a:effectLst/>
                <a:latin typeface="+mj-lt"/>
              </a:rPr>
              <a:t>Tipul de combustibil determină adesea și modul de aprindere. </a:t>
            </a:r>
            <a:endParaRPr kumimoji="0" lang="ro-RO" altLang="ro-RO" sz="20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o-RO" altLang="ro-RO" sz="2000" b="1" i="0" u="none" strike="noStrike" cap="none" normalizeH="0" baseline="0" dirty="0">
                <a:ln>
                  <a:noFill/>
                </a:ln>
                <a:solidFill>
                  <a:srgbClr val="0A0A0A"/>
                </a:solidFill>
                <a:effectLst/>
                <a:latin typeface="+mj-lt"/>
              </a:rPr>
              <a:t>Motoare pe benzină (Otto):</a:t>
            </a:r>
            <a:r>
              <a:rPr kumimoji="0" lang="ro-RO" altLang="ro-RO" sz="2000" b="0" i="0" u="none" strike="noStrike" cap="none" normalizeH="0" baseline="0" dirty="0">
                <a:ln>
                  <a:noFill/>
                </a:ln>
                <a:solidFill>
                  <a:srgbClr val="0A0A0A"/>
                </a:solidFill>
                <a:effectLst/>
                <a:latin typeface="+mj-lt"/>
              </a:rPr>
              <a:t> Utilizează benzină drept combustibil.</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o-RO" altLang="ro-RO" sz="2000" b="1" i="0" u="none" strike="noStrike" cap="none" normalizeH="0" baseline="0" dirty="0">
                <a:ln>
                  <a:noFill/>
                </a:ln>
                <a:solidFill>
                  <a:srgbClr val="0A0A0A"/>
                </a:solidFill>
                <a:effectLst/>
                <a:latin typeface="+mj-lt"/>
              </a:rPr>
              <a:t>Motoare Diesel:</a:t>
            </a:r>
            <a:r>
              <a:rPr kumimoji="0" lang="ro-RO" altLang="ro-RO" sz="2000" b="0" i="0" u="none" strike="noStrike" cap="none" normalizeH="0" baseline="0" dirty="0">
                <a:ln>
                  <a:noFill/>
                </a:ln>
                <a:solidFill>
                  <a:srgbClr val="0A0A0A"/>
                </a:solidFill>
                <a:effectLst/>
                <a:latin typeface="+mj-lt"/>
              </a:rPr>
              <a:t> Utilizează motorină (combustibil diesel).</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o-RO" altLang="ro-RO" sz="2000" b="1" i="0" u="none" strike="noStrike" cap="none" normalizeH="0" baseline="0" dirty="0">
                <a:ln>
                  <a:noFill/>
                </a:ln>
                <a:solidFill>
                  <a:srgbClr val="0A0A0A"/>
                </a:solidFill>
                <a:effectLst/>
                <a:latin typeface="+mj-lt"/>
              </a:rPr>
              <a:t>Motoare cu gaz:</a:t>
            </a:r>
            <a:r>
              <a:rPr kumimoji="0" lang="ro-RO" altLang="ro-RO" sz="2000" b="0" i="0" u="none" strike="noStrike" cap="none" normalizeH="0" baseline="0" dirty="0">
                <a:ln>
                  <a:noFill/>
                </a:ln>
                <a:solidFill>
                  <a:srgbClr val="0A0A0A"/>
                </a:solidFill>
                <a:effectLst/>
                <a:latin typeface="+mj-lt"/>
              </a:rPr>
              <a:t> Utilizează gaz natural comprimat (GNC), gaz petrolier lichefiat (GPL) sau hidrogen.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o-RO" altLang="ro-RO" sz="2000" b="1" i="0" u="none" strike="noStrike" cap="none" normalizeH="0" baseline="0" dirty="0">
                <a:ln>
                  <a:noFill/>
                </a:ln>
                <a:solidFill>
                  <a:srgbClr val="0A0A0A"/>
                </a:solidFill>
                <a:effectLst/>
                <a:latin typeface="+mj-lt"/>
              </a:rPr>
              <a:t>Motoare </a:t>
            </a:r>
            <a:r>
              <a:rPr kumimoji="0" lang="ro-RO" altLang="ro-RO" sz="2000" b="1" i="0" u="none" strike="noStrike" cap="none" normalizeH="0" baseline="0" dirty="0" err="1">
                <a:ln>
                  <a:noFill/>
                </a:ln>
                <a:solidFill>
                  <a:srgbClr val="0A0A0A"/>
                </a:solidFill>
                <a:effectLst/>
                <a:latin typeface="+mj-lt"/>
              </a:rPr>
              <a:t>bicarburant</a:t>
            </a:r>
            <a:r>
              <a:rPr kumimoji="0" lang="ro-RO" altLang="ro-RO" sz="2000" b="1" i="0" u="none" strike="noStrike" cap="none" normalizeH="0" baseline="0" dirty="0">
                <a:ln>
                  <a:noFill/>
                </a:ln>
                <a:solidFill>
                  <a:srgbClr val="0A0A0A"/>
                </a:solidFill>
                <a:effectLst/>
                <a:latin typeface="+mj-lt"/>
              </a:rPr>
              <a:t> (hibride):</a:t>
            </a:r>
            <a:r>
              <a:rPr kumimoji="0" lang="ro-RO" altLang="ro-RO" sz="2000" b="0" i="0" u="none" strike="noStrike" cap="none" normalizeH="0" baseline="0" dirty="0">
                <a:ln>
                  <a:noFill/>
                </a:ln>
                <a:solidFill>
                  <a:srgbClr val="0A0A0A"/>
                </a:solidFill>
                <a:effectLst/>
                <a:latin typeface="+mj-lt"/>
              </a:rPr>
              <a:t> Pot funcționa cu două tipuri de combustibil (ex: benzină și GPL)</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o-RO" altLang="ro-RO" sz="18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2706168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AEC74289-1F74-41BF-884D-C2FD023C8EC5}"/>
              </a:ext>
            </a:extLst>
          </p:cNvPr>
          <p:cNvSpPr>
            <a:spLocks noGrp="1"/>
          </p:cNvSpPr>
          <p:nvPr>
            <p:ph type="title"/>
          </p:nvPr>
        </p:nvSpPr>
        <p:spPr/>
        <p:txBody>
          <a:bodyPr/>
          <a:lstStyle/>
          <a:p>
            <a:endParaRPr lang="ro-RO"/>
          </a:p>
        </p:txBody>
      </p:sp>
      <p:sp>
        <p:nvSpPr>
          <p:cNvPr id="4" name="Rectangle 1">
            <a:extLst>
              <a:ext uri="{FF2B5EF4-FFF2-40B4-BE49-F238E27FC236}">
                <a16:creationId xmlns:a16="http://schemas.microsoft.com/office/drawing/2014/main" id="{FC828384-3DED-4D99-95B1-3E56B5740485}"/>
              </a:ext>
            </a:extLst>
          </p:cNvPr>
          <p:cNvSpPr>
            <a:spLocks noGrp="1" noChangeArrowheads="1"/>
          </p:cNvSpPr>
          <p:nvPr>
            <p:ph idx="1"/>
          </p:nvPr>
        </p:nvSpPr>
        <p:spPr bwMode="auto">
          <a:xfrm>
            <a:off x="1295401" y="3205900"/>
            <a:ext cx="10093035" cy="202100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01568" rIns="0" bIns="10156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o-RO" altLang="ro-RO" sz="1500" b="1" i="0" u="none" strike="noStrike" cap="none" normalizeH="0" baseline="0" dirty="0">
                <a:ln>
                  <a:noFill/>
                </a:ln>
                <a:solidFill>
                  <a:srgbClr val="0A0A0A"/>
                </a:solidFill>
                <a:effectLst/>
                <a:latin typeface="Google Sans"/>
              </a:rPr>
              <a:t> </a:t>
            </a:r>
            <a:r>
              <a:rPr kumimoji="0" lang="ro-RO" altLang="ro-RO" sz="2000" b="1" i="0" u="none" strike="noStrike" cap="none" normalizeH="0" baseline="0" dirty="0">
                <a:ln>
                  <a:noFill/>
                </a:ln>
                <a:solidFill>
                  <a:srgbClr val="0A0A0A"/>
                </a:solidFill>
                <a:effectLst/>
                <a:latin typeface="+mj-lt"/>
              </a:rPr>
              <a:t>După modul de aprindere a amestecului</a:t>
            </a:r>
            <a:endParaRPr kumimoji="0" lang="ro-RO" altLang="ro-RO" sz="20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o-RO" altLang="ro-RO" sz="2000" b="1" i="0" u="none" strike="noStrike" cap="none" normalizeH="0" baseline="0" dirty="0">
                <a:ln>
                  <a:noFill/>
                </a:ln>
                <a:solidFill>
                  <a:srgbClr val="0A0A0A"/>
                </a:solidFill>
                <a:effectLst/>
                <a:latin typeface="+mj-lt"/>
              </a:rPr>
              <a:t>Motoare cu aprindere prin scânteie (MAS):</a:t>
            </a:r>
            <a:r>
              <a:rPr kumimoji="0" lang="ro-RO" altLang="ro-RO" sz="2000" b="0" i="0" u="none" strike="noStrike" cap="none" normalizeH="0" baseline="0" dirty="0">
                <a:ln>
                  <a:noFill/>
                </a:ln>
                <a:solidFill>
                  <a:srgbClr val="0A0A0A"/>
                </a:solidFill>
                <a:effectLst/>
                <a:latin typeface="+mj-lt"/>
              </a:rPr>
              <a:t> Folosesc o bujie pentru a aprinde amestecul aer-combustibil (specifice motoarelor pe benzină și gaz).</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o-RO" altLang="ro-RO" sz="2000" b="1" i="0" u="none" strike="noStrike" cap="none" normalizeH="0" baseline="0" dirty="0">
                <a:ln>
                  <a:noFill/>
                </a:ln>
                <a:solidFill>
                  <a:srgbClr val="0A0A0A"/>
                </a:solidFill>
                <a:effectLst/>
                <a:latin typeface="+mj-lt"/>
              </a:rPr>
              <a:t>Motoare cu aprindere prin comprimare (MAC):</a:t>
            </a:r>
            <a:r>
              <a:rPr kumimoji="0" lang="ro-RO" altLang="ro-RO" sz="2000" b="0" i="0" u="none" strike="noStrike" cap="none" normalizeH="0" baseline="0" dirty="0">
                <a:ln>
                  <a:noFill/>
                </a:ln>
                <a:solidFill>
                  <a:srgbClr val="0A0A0A"/>
                </a:solidFill>
                <a:effectLst/>
                <a:latin typeface="+mj-lt"/>
              </a:rPr>
              <a:t> Amestecul se aprinde spontan datorită temperaturii ridicate atinse prin comprimarea aerului (specifice motoarelor Diesel)</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95379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F3F7A6AE-FDCA-4C51-BE31-6A53AB7782E2}"/>
              </a:ext>
            </a:extLst>
          </p:cNvPr>
          <p:cNvSpPr>
            <a:spLocks noGrp="1"/>
          </p:cNvSpPr>
          <p:nvPr>
            <p:ph type="title"/>
          </p:nvPr>
        </p:nvSpPr>
        <p:spPr/>
        <p:txBody>
          <a:bodyPr>
            <a:normAutofit fontScale="90000"/>
          </a:bodyPr>
          <a:lstStyle/>
          <a:p>
            <a:r>
              <a:rPr lang="ro-RO" dirty="0"/>
              <a:t>CLASIFICAREA MOTOARELOR CU ARDERE INTERNĂ</a:t>
            </a:r>
          </a:p>
        </p:txBody>
      </p:sp>
      <p:sp>
        <p:nvSpPr>
          <p:cNvPr id="4" name="Rectangle 1">
            <a:extLst>
              <a:ext uri="{FF2B5EF4-FFF2-40B4-BE49-F238E27FC236}">
                <a16:creationId xmlns:a16="http://schemas.microsoft.com/office/drawing/2014/main" id="{5AC93066-9338-41E9-A27B-EAE23E63AADC}"/>
              </a:ext>
            </a:extLst>
          </p:cNvPr>
          <p:cNvSpPr>
            <a:spLocks noGrp="1" noChangeArrowheads="1"/>
          </p:cNvSpPr>
          <p:nvPr>
            <p:ph idx="1"/>
          </p:nvPr>
        </p:nvSpPr>
        <p:spPr bwMode="auto">
          <a:xfrm>
            <a:off x="1295401" y="3052011"/>
            <a:ext cx="9901517" cy="232877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01568" rIns="0" bIns="10156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o-RO" altLang="ro-RO" sz="1500" b="1" i="0" u="none" strike="noStrike" cap="none" normalizeH="0" baseline="0" dirty="0">
                <a:ln>
                  <a:noFill/>
                </a:ln>
                <a:solidFill>
                  <a:srgbClr val="0A0A0A"/>
                </a:solidFill>
                <a:effectLst/>
                <a:latin typeface="Google Sans"/>
              </a:rPr>
              <a:t>4</a:t>
            </a:r>
            <a:r>
              <a:rPr kumimoji="0" lang="ro-RO" altLang="ro-RO" sz="2000" b="1" i="0" u="none" strike="noStrike" cap="none" normalizeH="0" baseline="0" dirty="0">
                <a:ln>
                  <a:noFill/>
                </a:ln>
                <a:solidFill>
                  <a:srgbClr val="0A0A0A"/>
                </a:solidFill>
                <a:effectLst/>
                <a:latin typeface="+mj-lt"/>
              </a:rPr>
              <a:t>. După așezarea cilindrilor</a:t>
            </a:r>
            <a:endParaRPr kumimoji="0" lang="ro-RO" altLang="ro-RO" sz="20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o-RO" altLang="ro-RO" sz="2000" b="1" i="0" u="none" strike="noStrike" cap="none" normalizeH="0" baseline="0" dirty="0">
                <a:ln>
                  <a:noFill/>
                </a:ln>
                <a:solidFill>
                  <a:srgbClr val="0A0A0A"/>
                </a:solidFill>
                <a:effectLst/>
                <a:latin typeface="+mj-lt"/>
              </a:rPr>
              <a:t>În linie:</a:t>
            </a:r>
            <a:r>
              <a:rPr kumimoji="0" lang="ro-RO" altLang="ro-RO" sz="2000" b="0" i="0" u="none" strike="noStrike" cap="none" normalizeH="0" baseline="0" dirty="0">
                <a:ln>
                  <a:noFill/>
                </a:ln>
                <a:solidFill>
                  <a:srgbClr val="0A0A0A"/>
                </a:solidFill>
                <a:effectLst/>
                <a:latin typeface="+mj-lt"/>
              </a:rPr>
              <a:t> Cilindrii sunt dispuși într-un singur rând (ex: L4, L6).</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o-RO" altLang="ro-RO" sz="2000" b="1" i="0" u="none" strike="noStrike" cap="none" normalizeH="0" baseline="0" dirty="0">
                <a:ln>
                  <a:noFill/>
                </a:ln>
                <a:solidFill>
                  <a:srgbClr val="0A0A0A"/>
                </a:solidFill>
                <a:effectLst/>
                <a:latin typeface="+mj-lt"/>
              </a:rPr>
              <a:t>În V:</a:t>
            </a:r>
            <a:r>
              <a:rPr kumimoji="0" lang="ro-RO" altLang="ro-RO" sz="2000" b="0" i="0" u="none" strike="noStrike" cap="none" normalizeH="0" baseline="0" dirty="0">
                <a:ln>
                  <a:noFill/>
                </a:ln>
                <a:solidFill>
                  <a:srgbClr val="0A0A0A"/>
                </a:solidFill>
                <a:effectLst/>
                <a:latin typeface="+mj-lt"/>
              </a:rPr>
              <a:t> Cilindrii sunt dispuși pe două rânduri, formând un unghi (ex: V6, V8, V12).</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o-RO" altLang="ro-RO" sz="2000" b="1" i="0" u="none" strike="noStrike" cap="none" normalizeH="0" baseline="0" dirty="0">
                <a:ln>
                  <a:noFill/>
                </a:ln>
                <a:solidFill>
                  <a:srgbClr val="0A0A0A"/>
                </a:solidFill>
                <a:effectLst/>
                <a:latin typeface="+mj-lt"/>
              </a:rPr>
              <a:t>Opuși (Boxer):</a:t>
            </a:r>
            <a:r>
              <a:rPr kumimoji="0" lang="ro-RO" altLang="ro-RO" sz="2000" b="0" i="0" u="none" strike="noStrike" cap="none" normalizeH="0" baseline="0" dirty="0">
                <a:ln>
                  <a:noFill/>
                </a:ln>
                <a:solidFill>
                  <a:srgbClr val="0A0A0A"/>
                </a:solidFill>
                <a:effectLst/>
                <a:latin typeface="+mj-lt"/>
              </a:rPr>
              <a:t> Cilindrii sunt așezați orizontal, de o parte și de alta a arborelui cotit (ex: Subaru, Porsche).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o-RO" altLang="ro-RO" sz="2000" b="1" i="0" u="none" strike="noStrike" cap="none" normalizeH="0" baseline="0" dirty="0">
                <a:ln>
                  <a:noFill/>
                </a:ln>
                <a:solidFill>
                  <a:srgbClr val="0A0A0A"/>
                </a:solidFill>
                <a:effectLst/>
                <a:latin typeface="+mj-lt"/>
              </a:rPr>
              <a:t>În W, radial etc</a:t>
            </a:r>
            <a:endParaRPr kumimoji="0" lang="ro-RO" altLang="ro-RO" sz="2000" b="0" i="0" u="none" strike="noStrike" cap="none" normalizeH="0" baseline="0" dirty="0">
              <a:ln>
                <a:noFill/>
              </a:ln>
              <a:solidFill>
                <a:srgbClr val="0A0A0A"/>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88829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6DE7283E-7A2C-41FD-96B0-4899CBB4D669}"/>
              </a:ext>
            </a:extLst>
          </p:cNvPr>
          <p:cNvSpPr>
            <a:spLocks noGrp="1"/>
          </p:cNvSpPr>
          <p:nvPr>
            <p:ph type="title"/>
          </p:nvPr>
        </p:nvSpPr>
        <p:spPr/>
        <p:txBody>
          <a:bodyPr>
            <a:normAutofit fontScale="90000"/>
          </a:bodyPr>
          <a:lstStyle/>
          <a:p>
            <a:r>
              <a:rPr lang="ro-RO"/>
              <a:t>CLASIFICAREA MOTOARELOR CU ARDERE INTERNĂ</a:t>
            </a:r>
          </a:p>
        </p:txBody>
      </p:sp>
      <p:sp>
        <p:nvSpPr>
          <p:cNvPr id="4" name="Rectangle 1">
            <a:extLst>
              <a:ext uri="{FF2B5EF4-FFF2-40B4-BE49-F238E27FC236}">
                <a16:creationId xmlns:a16="http://schemas.microsoft.com/office/drawing/2014/main" id="{B0E662F6-0616-4DFB-A3F0-620D2C709D00}"/>
              </a:ext>
            </a:extLst>
          </p:cNvPr>
          <p:cNvSpPr>
            <a:spLocks noGrp="1" noChangeArrowheads="1"/>
          </p:cNvSpPr>
          <p:nvPr>
            <p:ph idx="1"/>
          </p:nvPr>
        </p:nvSpPr>
        <p:spPr bwMode="auto">
          <a:xfrm>
            <a:off x="1295401" y="3236677"/>
            <a:ext cx="9601196" cy="195944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01568" rIns="0" bIns="10156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o-RO" altLang="ro-RO" sz="1500" b="1" i="0" u="none" strike="noStrike" cap="none" normalizeH="0" baseline="0" dirty="0">
                <a:ln>
                  <a:noFill/>
                </a:ln>
                <a:solidFill>
                  <a:srgbClr val="0A0A0A"/>
                </a:solidFill>
                <a:effectLst/>
                <a:latin typeface="Google Sans"/>
              </a:rPr>
              <a:t>5</a:t>
            </a:r>
            <a:r>
              <a:rPr kumimoji="0" lang="ro-RO" altLang="ro-RO" b="1" i="0" u="none" strike="noStrike" cap="none" normalizeH="0" baseline="0" dirty="0">
                <a:ln>
                  <a:noFill/>
                </a:ln>
                <a:solidFill>
                  <a:srgbClr val="0A0A0A"/>
                </a:solidFill>
                <a:effectLst/>
              </a:rPr>
              <a:t>. După numărul de cilindri</a:t>
            </a:r>
            <a:endParaRPr kumimoji="0" lang="ro-RO" altLang="ro-RO"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o-RO" altLang="ro-RO" b="1" i="0" u="none" strike="noStrike" cap="none" normalizeH="0" baseline="0" dirty="0" err="1">
                <a:ln>
                  <a:noFill/>
                </a:ln>
                <a:solidFill>
                  <a:srgbClr val="0A0A0A"/>
                </a:solidFill>
                <a:effectLst/>
              </a:rPr>
              <a:t>Monocilindru</a:t>
            </a:r>
            <a:r>
              <a:rPr kumimoji="0" lang="ro-RO" altLang="ro-RO" b="1" i="0" u="none" strike="noStrike" cap="none" normalizeH="0" baseline="0" dirty="0">
                <a:ln>
                  <a:noFill/>
                </a:ln>
                <a:solidFill>
                  <a:srgbClr val="0A0A0A"/>
                </a:solidFill>
                <a:effectLst/>
              </a:rPr>
              <a:t>:</a:t>
            </a:r>
            <a:r>
              <a:rPr kumimoji="0" lang="ro-RO" altLang="ro-RO" b="0" i="0" u="none" strike="noStrike" cap="none" normalizeH="0" baseline="0" dirty="0">
                <a:ln>
                  <a:noFill/>
                </a:ln>
                <a:solidFill>
                  <a:srgbClr val="0A0A0A"/>
                </a:solidFill>
                <a:effectLst/>
              </a:rPr>
              <a:t> Un singur cilindru.</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o-RO" altLang="ro-RO" b="1" i="0" u="none" strike="noStrike" cap="none" normalizeH="0" baseline="0" dirty="0" err="1">
                <a:ln>
                  <a:noFill/>
                </a:ln>
                <a:solidFill>
                  <a:srgbClr val="0A0A0A"/>
                </a:solidFill>
                <a:effectLst/>
              </a:rPr>
              <a:t>Multicilindru</a:t>
            </a:r>
            <a:r>
              <a:rPr kumimoji="0" lang="ro-RO" altLang="ro-RO" b="1" i="0" u="none" strike="noStrike" cap="none" normalizeH="0" baseline="0" dirty="0">
                <a:ln>
                  <a:noFill/>
                </a:ln>
                <a:solidFill>
                  <a:srgbClr val="0A0A0A"/>
                </a:solidFill>
                <a:effectLst/>
              </a:rPr>
              <a:t>:</a:t>
            </a:r>
            <a:r>
              <a:rPr kumimoji="0" lang="ro-RO" altLang="ro-RO" b="0" i="0" u="none" strike="noStrike" cap="none" normalizeH="0" baseline="0" dirty="0">
                <a:ln>
                  <a:noFill/>
                </a:ln>
                <a:solidFill>
                  <a:srgbClr val="0A0A0A"/>
                </a:solidFill>
                <a:effectLst/>
              </a:rPr>
              <a:t> Doi, trei, patru, șase, opt, doisprezece sau mai mulți cilindri, în funcție de aplicație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749496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14</TotalTime>
  <Words>534</Words>
  <Application>Microsoft Office PowerPoint</Application>
  <PresentationFormat>Ecran lat</PresentationFormat>
  <Paragraphs>33</Paragraphs>
  <Slides>8</Slides>
  <Notes>0</Notes>
  <HiddenSlides>0</HiddenSlides>
  <MMClips>0</MMClips>
  <ScaleCrop>false</ScaleCrop>
  <HeadingPairs>
    <vt:vector size="6" baseType="variant">
      <vt:variant>
        <vt:lpstr>Fonturi utilizate</vt:lpstr>
      </vt:variant>
      <vt:variant>
        <vt:i4>3</vt:i4>
      </vt:variant>
      <vt:variant>
        <vt:lpstr>Temă</vt:lpstr>
      </vt:variant>
      <vt:variant>
        <vt:i4>1</vt:i4>
      </vt:variant>
      <vt:variant>
        <vt:lpstr>Titluri diapozitive</vt:lpstr>
      </vt:variant>
      <vt:variant>
        <vt:i4>8</vt:i4>
      </vt:variant>
    </vt:vector>
  </HeadingPairs>
  <TitlesOfParts>
    <vt:vector size="12" baseType="lpstr">
      <vt:lpstr>Arial</vt:lpstr>
      <vt:lpstr>Garamond</vt:lpstr>
      <vt:lpstr>Google Sans</vt:lpstr>
      <vt:lpstr>Organic</vt:lpstr>
      <vt:lpstr>MOTOR CU ARDERE INTERNĂ</vt:lpstr>
      <vt:lpstr>MOTORUL CU ARDERE INTERNĂ</vt:lpstr>
      <vt:lpstr>TIMPII DE FUNCȚIONARE</vt:lpstr>
      <vt:lpstr>CLASIFICAREA MOTOARELOR CU ARDERE INTERNĂ</vt:lpstr>
      <vt:lpstr>CLASIFICAREA MOTOARELOR CU ARDERE INTERNĂ</vt:lpstr>
      <vt:lpstr>Prezentare PowerPoint</vt:lpstr>
      <vt:lpstr>CLASIFICAREA MOTOARELOR CU ARDERE INTERNĂ</vt:lpstr>
      <vt:lpstr>CLASIFICAREA MOTOARELOR CU ARDERE INTERNĂ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MOTOR CU ARDERE INTERNĂ</dc:title>
  <dc:creator>SB1</dc:creator>
  <cp:lastModifiedBy>SB1</cp:lastModifiedBy>
  <cp:revision>4</cp:revision>
  <dcterms:created xsi:type="dcterms:W3CDTF">2025-11-24T10:11:24Z</dcterms:created>
  <dcterms:modified xsi:type="dcterms:W3CDTF">2025-11-24T10:26:05Z</dcterms:modified>
</cp:coreProperties>
</file>