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86740-D377-48B4-8F87-0433CD334945}" v="212" dt="2025-11-10T17:23:09.025"/>
    <p1510:client id="{8D8E3C1A-0AE6-419C-8DA6-9741F32086CE}" v="2158" dt="2025-11-10T16:49:31.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75" autoAdjust="0"/>
    <p:restoredTop sz="94660"/>
  </p:normalViewPr>
  <p:slideViewPr>
    <p:cSldViewPr snapToGrid="0">
      <p:cViewPr varScale="1">
        <p:scale>
          <a:sx n="87" d="100"/>
          <a:sy n="87" d="100"/>
        </p:scale>
        <p:origin x="-528"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85945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69326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13223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95141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418747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9327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89539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571552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02737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06003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73172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7347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73340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420215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2461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44942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17015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11/10/2025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532741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view.genially.com/690dfe64cc850187bd3bea9a/interactive-content-museum"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file:///C:\Users\tomal\OneDrive\Desktop\Proiect%20Sfintii%20Imparati.pdf" TargetMode="Externa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voki.com/site/pickup?scid=20679757&amp;chsm=37312fb376179218bcdc3ca783074840" TargetMode="Externa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0uPOQW4e0BM" TargetMode="External"/><Relationship Id="rId2" Type="http://schemas.openxmlformats.org/officeDocument/2006/relationships/hyperlink" Target="https://www.canva.com/design/DAG33a8In18/7Ot53Snnh_62EpQF2CtlVQ/edit" TargetMode="Externa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hyperlink" Target="https://prezi.com/p/vdew9irxfmny/?present=1"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hyperlink" Target="https://www.canva.com/design/DAG4C5Lhnko/mqxpGWuebAeWeOGSY_PciA/edit" TargetMode="Externa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ordwall.net/ro/resource/101426339/sfantul-imparat-constantin-gaseste-perechea" TargetMode="External"/><Relationship Id="rId7" Type="http://schemas.openxmlformats.org/officeDocument/2006/relationships/image" Target="../media/image24.svg"/><Relationship Id="rId2" Type="http://schemas.openxmlformats.org/officeDocument/2006/relationships/hyperlink" Target="https://wordwall.net/ro/resource/101360511/sfintii-imparati-constantin-si-elena" TargetMode="Externa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hyperlink" Target="https://learningapps.org/display?v=p9vdu5g5v25" TargetMode="External"/><Relationship Id="rId10" Type="http://schemas.openxmlformats.org/officeDocument/2006/relationships/image" Target="../media/image20.jpeg"/><Relationship Id="rId4" Type="http://schemas.openxmlformats.org/officeDocument/2006/relationships/hyperlink" Target="https://learningapps.org/display?v=p6hqwnkmn25" TargetMode="External"/><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pp.animaker.com/animo/0HmHYYKakSdx5N0q/?paymentGate=free" TargetMode="Externa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22.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606893"/>
            <a:ext cx="9144000" cy="1524747"/>
          </a:xfrm>
        </p:spPr>
        <p:txBody>
          <a:bodyPr>
            <a:normAutofit/>
          </a:bodyPr>
          <a:lstStyle/>
          <a:p>
            <a:pPr algn="ctr"/>
            <a:r>
              <a:rPr lang="ro-RO" sz="4000" b="1" i="1" dirty="0">
                <a:solidFill>
                  <a:schemeClr val="accent4">
                    <a:lumMod val="76000"/>
                  </a:schemeClr>
                </a:solidFill>
                <a:latin typeface="Aptos"/>
              </a:rPr>
              <a:t>SFINTII IMPARATI </a:t>
            </a:r>
            <a:r>
              <a:rPr lang="ro-RO" sz="4000" b="1" i="1" dirty="0">
                <a:latin typeface="Aptos"/>
              </a:rPr>
              <a:t/>
            </a:r>
            <a:br>
              <a:rPr lang="ro-RO" sz="4000" b="1" i="1" dirty="0">
                <a:latin typeface="Aptos"/>
              </a:rPr>
            </a:br>
            <a:r>
              <a:rPr lang="ro-RO" sz="4000" b="1" i="1" dirty="0">
                <a:solidFill>
                  <a:schemeClr val="accent4">
                    <a:lumMod val="76000"/>
                  </a:schemeClr>
                </a:solidFill>
                <a:latin typeface="Aptos"/>
              </a:rPr>
              <a:t>CONSTANTIN SI ELENA </a:t>
            </a:r>
            <a:endParaRPr lang="ro-RO">
              <a:solidFill>
                <a:schemeClr val="accent4">
                  <a:lumMod val="76000"/>
                </a:schemeClr>
              </a:solidFill>
              <a:latin typeface="Aptos"/>
            </a:endParaRPr>
          </a:p>
        </p:txBody>
      </p:sp>
      <p:sp>
        <p:nvSpPr>
          <p:cNvPr id="3" name="Subtitlu 2"/>
          <p:cNvSpPr>
            <a:spLocks noGrp="1"/>
          </p:cNvSpPr>
          <p:nvPr>
            <p:ph type="subTitle" idx="1"/>
          </p:nvPr>
        </p:nvSpPr>
        <p:spPr>
          <a:xfrm>
            <a:off x="4515377" y="5023811"/>
            <a:ext cx="6987645" cy="868990"/>
          </a:xfrm>
        </p:spPr>
        <p:txBody>
          <a:bodyPr>
            <a:normAutofit/>
          </a:bodyPr>
          <a:lstStyle/>
          <a:p>
            <a:pPr algn="ctr"/>
            <a:r>
              <a:rPr lang="ro-RO" sz="3600" b="1" i="1" dirty="0">
                <a:solidFill>
                  <a:schemeClr val="accent1">
                    <a:lumMod val="49000"/>
                  </a:schemeClr>
                </a:solidFill>
              </a:rPr>
              <a:t>,,DOI IMPARATI ,O CREDINTA,,</a:t>
            </a:r>
          </a:p>
          <a:p>
            <a:pPr algn="ctr"/>
            <a:endParaRPr lang="ro-RO" sz="3600" b="1" i="1" dirty="0">
              <a:solidFill>
                <a:schemeClr val="accent1">
                  <a:lumMod val="49000"/>
                </a:schemeClr>
              </a:solidFill>
            </a:endParaRPr>
          </a:p>
        </p:txBody>
      </p:sp>
      <p:pic>
        <p:nvPicPr>
          <p:cNvPr id="5" name="Imagine 4" descr="O imagine care conține îmbrăcăminte, tablou, artă, femeie&#10;&#10;Conținutul generat de inteligența artificială poate fi incorect.">
            <a:extLst>
              <a:ext uri="{FF2B5EF4-FFF2-40B4-BE49-F238E27FC236}">
                <a16:creationId xmlns="" xmlns:a16="http://schemas.microsoft.com/office/drawing/2014/main" id="{E02382B5-9E02-77D2-633C-D40D98BF4268}"/>
              </a:ext>
            </a:extLst>
          </p:cNvPr>
          <p:cNvPicPr>
            <a:picLocks noChangeAspect="1"/>
          </p:cNvPicPr>
          <p:nvPr/>
        </p:nvPicPr>
        <p:blipFill>
          <a:blip r:embed="rId2"/>
          <a:stretch>
            <a:fillRect/>
          </a:stretch>
        </p:blipFill>
        <p:spPr>
          <a:xfrm>
            <a:off x="4514272" y="2135908"/>
            <a:ext cx="3763818" cy="25977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Imagine 5" descr="Kostenlose Bild: christentum, kreuz, Sonnenuntergang, Panorama, Silhouette">
            <a:extLst>
              <a:ext uri="{FF2B5EF4-FFF2-40B4-BE49-F238E27FC236}">
                <a16:creationId xmlns="" xmlns:a16="http://schemas.microsoft.com/office/drawing/2014/main" id="{601DA5B7-A19D-45BB-75AE-9B1C82012858}"/>
              </a:ext>
            </a:extLst>
          </p:cNvPr>
          <p:cNvPicPr>
            <a:picLocks noChangeAspect="1"/>
          </p:cNvPicPr>
          <p:nvPr/>
        </p:nvPicPr>
        <p:blipFill>
          <a:blip r:embed="rId3" cstate="print"/>
          <a:stretch>
            <a:fillRect/>
          </a:stretch>
        </p:blipFill>
        <p:spPr>
          <a:xfrm>
            <a:off x="6661727" y="5706662"/>
            <a:ext cx="2713181" cy="882584"/>
          </a:xfrm>
          <a:prstGeom prst="ellipse">
            <a:avLst/>
          </a:prstGeom>
          <a:ln>
            <a:noFill/>
          </a:ln>
          <a:effectLst>
            <a:softEdge rad="112500"/>
          </a:effectLst>
        </p:spPr>
      </p:pic>
    </p:spTree>
    <p:extLst>
      <p:ext uri="{BB962C8B-B14F-4D97-AF65-F5344CB8AC3E}">
        <p14:creationId xmlns="" xmlns:p14="http://schemas.microsoft.com/office/powerpoint/2010/main" val="2499791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D55C6B9-6338-BA26-5D44-49A13EFE2586}"/>
              </a:ext>
            </a:extLst>
          </p:cNvPr>
          <p:cNvSpPr>
            <a:spLocks noGrp="1"/>
          </p:cNvSpPr>
          <p:nvPr>
            <p:ph type="title"/>
          </p:nvPr>
        </p:nvSpPr>
        <p:spPr>
          <a:xfrm>
            <a:off x="1484311" y="685800"/>
            <a:ext cx="10018713" cy="3242981"/>
          </a:xfrm>
        </p:spPr>
        <p:txBody>
          <a:bodyPr>
            <a:normAutofit/>
          </a:bodyPr>
          <a:lstStyle/>
          <a:p>
            <a:pPr algn="l"/>
            <a:r>
              <a:rPr lang="ro-RO" b="1" i="1" dirty="0">
                <a:solidFill>
                  <a:schemeClr val="accent5">
                    <a:lumMod val="76000"/>
                  </a:schemeClr>
                </a:solidFill>
              </a:rPr>
              <a:t>                        Sa ne reamintim!</a:t>
            </a:r>
            <a:br>
              <a:rPr lang="ro-RO" b="1" i="1" dirty="0">
                <a:solidFill>
                  <a:schemeClr val="accent5">
                    <a:lumMod val="76000"/>
                  </a:schemeClr>
                </a:solidFill>
              </a:rPr>
            </a:br>
            <a:r>
              <a:rPr lang="ro-RO" sz="2400" dirty="0">
                <a:ea typeface="+mj-lt"/>
                <a:cs typeface="+mj-lt"/>
              </a:rPr>
              <a:t/>
            </a:r>
            <a:br>
              <a:rPr lang="ro-RO" sz="2400" dirty="0">
                <a:ea typeface="+mj-lt"/>
                <a:cs typeface="+mj-lt"/>
              </a:rPr>
            </a:br>
            <a:r>
              <a:rPr lang="ro-RO" sz="2000" dirty="0">
                <a:solidFill>
                  <a:srgbClr val="000000"/>
                </a:solidFill>
                <a:ea typeface="+mj-lt"/>
                <a:cs typeface="+mj-lt"/>
                <a:hlinkClick r:id="rId2"/>
              </a:rPr>
              <a:t>https://view.genially.com/690dfe64cc850187bd3bea9a/interactive-content-museum</a:t>
            </a:r>
            <a:r>
              <a:rPr lang="ro-RO" sz="2000" dirty="0">
                <a:solidFill>
                  <a:srgbClr val="000000"/>
                </a:solidFill>
                <a:ea typeface="+mj-lt"/>
                <a:cs typeface="+mj-lt"/>
              </a:rPr>
              <a:t/>
            </a:r>
            <a:br>
              <a:rPr lang="ro-RO" sz="2000" dirty="0">
                <a:solidFill>
                  <a:srgbClr val="000000"/>
                </a:solidFill>
                <a:ea typeface="+mj-lt"/>
                <a:cs typeface="+mj-lt"/>
              </a:rPr>
            </a:br>
            <a:r>
              <a:rPr lang="ro-RO" sz="1100" dirty="0">
                <a:ea typeface="+mj-lt"/>
                <a:cs typeface="+mj-lt"/>
              </a:rPr>
              <a:t/>
            </a:r>
            <a:br>
              <a:rPr lang="ro-RO" sz="1100" dirty="0">
                <a:ea typeface="+mj-lt"/>
                <a:cs typeface="+mj-lt"/>
              </a:rPr>
            </a:br>
            <a:endParaRPr lang="ro-RO" sz="2400" b="1" i="1">
              <a:solidFill>
                <a:schemeClr val="accent5">
                  <a:lumMod val="76000"/>
                </a:schemeClr>
              </a:solidFill>
            </a:endParaRPr>
          </a:p>
        </p:txBody>
      </p:sp>
      <p:pic>
        <p:nvPicPr>
          <p:cNvPr id="4" name="Substituent conținut 3" descr="Classroom with solid fill">
            <a:extLst>
              <a:ext uri="{FF2B5EF4-FFF2-40B4-BE49-F238E27FC236}">
                <a16:creationId xmlns="" xmlns:a16="http://schemas.microsoft.com/office/drawing/2014/main" id="{4393D2D6-06BD-ABEF-8BC9-FAC9C47653C7}"/>
              </a:ext>
            </a:extLst>
          </p:cNvPr>
          <p:cNvPicPr>
            <a:picLocks noGrp="1" noChangeAspect="1"/>
          </p:cNvPicPr>
          <p:nvPr>
            <p:ph idx="1"/>
          </p:nvPr>
        </p:nvPicPr>
        <p:blipFill>
          <a:blip r:embed="rId3">
            <a:extLst>
              <a:ext uri="{96DAC541-7B7A-43D3-8B79-37D633B846F1}">
                <asvg:svgBlip xmlns="" xmlns:asvg="http://schemas.microsoft.com/office/drawing/2016/SVG/main" r:embed="rId4"/>
              </a:ext>
            </a:extLst>
          </a:blip>
          <a:stretch>
            <a:fillRect/>
          </a:stretch>
        </p:blipFill>
        <p:spPr>
          <a:xfrm>
            <a:off x="3049770" y="691401"/>
            <a:ext cx="914400" cy="914400"/>
          </a:xfrm>
          <a:prstGeom prst="rect">
            <a:avLst/>
          </a:prstGeom>
        </p:spPr>
      </p:pic>
      <p:pic>
        <p:nvPicPr>
          <p:cNvPr id="5" name="Imagine 4" descr="O imagine care conține îmbrăcăminte, veșminte, biserică&#10;&#10;Conținutul generat de inteligența artificială poate fi incorect.">
            <a:extLst>
              <a:ext uri="{FF2B5EF4-FFF2-40B4-BE49-F238E27FC236}">
                <a16:creationId xmlns="" xmlns:a16="http://schemas.microsoft.com/office/drawing/2014/main" id="{86549CBF-33B1-8C72-754B-205358ADC3B3}"/>
              </a:ext>
            </a:extLst>
          </p:cNvPr>
          <p:cNvPicPr>
            <a:picLocks noChangeAspect="1"/>
          </p:cNvPicPr>
          <p:nvPr/>
        </p:nvPicPr>
        <p:blipFill>
          <a:blip r:embed="rId5"/>
          <a:stretch>
            <a:fillRect/>
          </a:stretch>
        </p:blipFill>
        <p:spPr>
          <a:xfrm>
            <a:off x="4934973" y="3185946"/>
            <a:ext cx="2005854" cy="2855260"/>
          </a:xfrm>
          <a:prstGeom prst="rect">
            <a:avLst/>
          </a:prstGeom>
        </p:spPr>
      </p:pic>
      <p:sp>
        <p:nvSpPr>
          <p:cNvPr id="6" name="CasetăText 5">
            <a:extLst>
              <a:ext uri="{FF2B5EF4-FFF2-40B4-BE49-F238E27FC236}">
                <a16:creationId xmlns="" xmlns:a16="http://schemas.microsoft.com/office/drawing/2014/main" id="{8F3DACBC-3891-911B-F9E6-6A55D8D38B7A}"/>
              </a:ext>
            </a:extLst>
          </p:cNvPr>
          <p:cNvSpPr txBox="1"/>
          <p:nvPr/>
        </p:nvSpPr>
        <p:spPr>
          <a:xfrm>
            <a:off x="1752754" y="2994865"/>
            <a:ext cx="6610785" cy="924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o-RO"/>
          </a:p>
        </p:txBody>
      </p:sp>
    </p:spTree>
    <p:extLst>
      <p:ext uri="{BB962C8B-B14F-4D97-AF65-F5344CB8AC3E}">
        <p14:creationId xmlns="" xmlns:p14="http://schemas.microsoft.com/office/powerpoint/2010/main" val="682306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25B4791-2A31-C734-545B-39F38D117A42}"/>
              </a:ext>
            </a:extLst>
          </p:cNvPr>
          <p:cNvSpPr>
            <a:spLocks noGrp="1"/>
          </p:cNvSpPr>
          <p:nvPr>
            <p:ph type="title"/>
          </p:nvPr>
        </p:nvSpPr>
        <p:spPr>
          <a:xfrm>
            <a:off x="2572279" y="668130"/>
            <a:ext cx="8930747" cy="1613426"/>
          </a:xfrm>
        </p:spPr>
        <p:txBody>
          <a:bodyPr>
            <a:normAutofit/>
          </a:bodyPr>
          <a:lstStyle/>
          <a:p>
            <a:pPr algn="ctr"/>
            <a:r>
              <a:rPr lang="ro-RO" b="1" i="1" dirty="0">
                <a:solidFill>
                  <a:schemeClr val="accent2">
                    <a:lumMod val="49000"/>
                  </a:schemeClr>
                </a:solidFill>
              </a:rPr>
              <a:t>Tema de </a:t>
            </a:r>
            <a:r>
              <a:rPr lang="ro-RO" b="1" i="1" err="1">
                <a:solidFill>
                  <a:schemeClr val="accent2">
                    <a:lumMod val="49000"/>
                  </a:schemeClr>
                </a:solidFill>
              </a:rPr>
              <a:t>reflectie</a:t>
            </a:r>
            <a:r>
              <a:rPr lang="ro-RO" b="1" i="1" dirty="0">
                <a:solidFill>
                  <a:schemeClr val="accent2">
                    <a:lumMod val="49000"/>
                  </a:schemeClr>
                </a:solidFill>
              </a:rPr>
              <a:t>!</a:t>
            </a:r>
            <a:br>
              <a:rPr lang="ro-RO" b="1" i="1" dirty="0">
                <a:solidFill>
                  <a:schemeClr val="accent2">
                    <a:lumMod val="49000"/>
                  </a:schemeClr>
                </a:solidFill>
              </a:rPr>
            </a:br>
            <a:endParaRPr lang="ro-RO" dirty="0"/>
          </a:p>
        </p:txBody>
      </p:sp>
      <p:sp>
        <p:nvSpPr>
          <p:cNvPr id="3" name="Substituent text 2">
            <a:extLst>
              <a:ext uri="{FF2B5EF4-FFF2-40B4-BE49-F238E27FC236}">
                <a16:creationId xmlns="" xmlns:a16="http://schemas.microsoft.com/office/drawing/2014/main" id="{A9B09A96-B1D5-29E6-7B13-0E5C5CD4E922}"/>
              </a:ext>
            </a:extLst>
          </p:cNvPr>
          <p:cNvSpPr>
            <a:spLocks noGrp="1"/>
          </p:cNvSpPr>
          <p:nvPr>
            <p:ph type="body" idx="1"/>
          </p:nvPr>
        </p:nvSpPr>
        <p:spPr>
          <a:xfrm>
            <a:off x="2572278" y="1828773"/>
            <a:ext cx="8930748" cy="4074052"/>
          </a:xfrm>
        </p:spPr>
        <p:txBody>
          <a:bodyPr/>
          <a:lstStyle/>
          <a:p>
            <a:r>
              <a:rPr lang="ro-RO" dirty="0">
                <a:ea typeface="+mn-lt"/>
                <a:cs typeface="+mn-lt"/>
                <a:hlinkClick r:id="rId2"/>
              </a:rPr>
              <a:t>file:///C:/Users/tomal/OneDrive/Desktop/Proiect%20Sfintii%20Imparati.pdf</a:t>
            </a:r>
            <a:endParaRPr lang="ro-RO">
              <a:ea typeface="+mn-lt"/>
              <a:cs typeface="+mn-lt"/>
            </a:endParaRPr>
          </a:p>
          <a:p>
            <a:endParaRPr lang="ro-RO" dirty="0"/>
          </a:p>
          <a:p>
            <a:pPr marL="342900" indent="-342900" algn="l">
              <a:buFont typeface="Wingdings"/>
              <a:buChar char="v"/>
            </a:pPr>
            <a:r>
              <a:rPr lang="ro-RO" err="1"/>
              <a:t>Studiati</a:t>
            </a:r>
            <a:r>
              <a:rPr lang="ro-RO" dirty="0"/>
              <a:t> pentru ora viitoare fisa propusa . </a:t>
            </a:r>
          </a:p>
          <a:p>
            <a:endParaRPr lang="ro-RO" dirty="0"/>
          </a:p>
        </p:txBody>
      </p:sp>
      <p:pic>
        <p:nvPicPr>
          <p:cNvPr id="4" name="Grafic 3" descr="Angel face outline with solid fill">
            <a:extLst>
              <a:ext uri="{FF2B5EF4-FFF2-40B4-BE49-F238E27FC236}">
                <a16:creationId xmlns="" xmlns:a16="http://schemas.microsoft.com/office/drawing/2014/main" id="{5E3E9568-D190-17EC-52B0-1BDAE398DA0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112539" y="2408583"/>
            <a:ext cx="914400" cy="914400"/>
          </a:xfrm>
          <a:prstGeom prst="rect">
            <a:avLst/>
          </a:prstGeom>
        </p:spPr>
      </p:pic>
    </p:spTree>
    <p:extLst>
      <p:ext uri="{BB962C8B-B14F-4D97-AF65-F5344CB8AC3E}">
        <p14:creationId xmlns="" xmlns:p14="http://schemas.microsoft.com/office/powerpoint/2010/main" val="2641195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2CDD6A8-9916-B2F2-D209-39241B32F481}"/>
              </a:ext>
            </a:extLst>
          </p:cNvPr>
          <p:cNvSpPr>
            <a:spLocks noGrp="1"/>
          </p:cNvSpPr>
          <p:nvPr>
            <p:ph type="title"/>
          </p:nvPr>
        </p:nvSpPr>
        <p:spPr/>
        <p:txBody>
          <a:bodyPr>
            <a:normAutofit fontScale="90000"/>
          </a:bodyPr>
          <a:lstStyle/>
          <a:p>
            <a:r>
              <a:rPr lang="ro-RO" dirty="0"/>
              <a:t>,,</a:t>
            </a:r>
            <a:r>
              <a:rPr lang="ro-RO" i="1" dirty="0"/>
              <a:t>Iubirea lui Dumnezeu si </a:t>
            </a:r>
            <a:r>
              <a:rPr lang="ro-RO" i="1" err="1"/>
              <a:t>raspunsul</a:t>
            </a:r>
            <a:r>
              <a:rPr lang="ro-RO" i="1" dirty="0"/>
              <a:t> omului</a:t>
            </a:r>
            <a:r>
              <a:rPr lang="ro-RO" dirty="0"/>
              <a:t>,,</a:t>
            </a:r>
            <a:br>
              <a:rPr lang="ro-RO" dirty="0"/>
            </a:br>
            <a:r>
              <a:rPr lang="ro-RO" sz="3600" b="1" i="1" err="1"/>
              <a:t>Continutul</a:t>
            </a:r>
            <a:r>
              <a:rPr lang="ro-RO" sz="3600" b="1" i="1" dirty="0"/>
              <a:t> </a:t>
            </a:r>
            <a:r>
              <a:rPr lang="ro-RO" sz="3600" b="1" i="1" err="1"/>
              <a:t>invatarii</a:t>
            </a:r>
            <a:r>
              <a:rPr lang="ro-RO" sz="3600" b="1" i="1" dirty="0"/>
              <a:t>: </a:t>
            </a:r>
            <a:br>
              <a:rPr lang="ro-RO" sz="3600" b="1" i="1" dirty="0"/>
            </a:br>
            <a:r>
              <a:rPr lang="ro-RO" sz="3600" b="1" i="1" dirty="0">
                <a:solidFill>
                  <a:schemeClr val="accent1">
                    <a:lumMod val="49000"/>
                  </a:schemeClr>
                </a:solidFill>
              </a:rPr>
              <a:t>,,Biserica in istorie,,</a:t>
            </a:r>
          </a:p>
        </p:txBody>
      </p:sp>
      <p:sp>
        <p:nvSpPr>
          <p:cNvPr id="3" name="Substituent conținut 2">
            <a:extLst>
              <a:ext uri="{FF2B5EF4-FFF2-40B4-BE49-F238E27FC236}">
                <a16:creationId xmlns="" xmlns:a16="http://schemas.microsoft.com/office/drawing/2014/main" id="{9C3BC952-18D0-7AA6-EE44-8739DA7658DE}"/>
              </a:ext>
            </a:extLst>
          </p:cNvPr>
          <p:cNvSpPr>
            <a:spLocks noGrp="1"/>
          </p:cNvSpPr>
          <p:nvPr>
            <p:ph idx="1"/>
          </p:nvPr>
        </p:nvSpPr>
        <p:spPr/>
        <p:txBody>
          <a:bodyPr/>
          <a:lstStyle/>
          <a:p>
            <a:pPr algn="ctr"/>
            <a:endParaRPr lang="ro-RO" b="1" i="1" dirty="0">
              <a:latin typeface="Book Antiqua"/>
            </a:endParaRPr>
          </a:p>
          <a:p>
            <a:pPr algn="ctr">
              <a:buClr>
                <a:srgbClr val="1287C3"/>
              </a:buClr>
            </a:pPr>
            <a:r>
              <a:rPr lang="ro-RO" b="1" i="1" dirty="0">
                <a:latin typeface="Book Antiqua"/>
              </a:rPr>
              <a:t>Disciplina: Religie Ortodoxa</a:t>
            </a:r>
            <a:endParaRPr lang="ro-RO" dirty="0"/>
          </a:p>
          <a:p>
            <a:pPr algn="ctr">
              <a:buClr>
                <a:srgbClr val="1287C3"/>
              </a:buClr>
            </a:pPr>
            <a:r>
              <a:rPr lang="ro-RO" b="1" i="1" dirty="0">
                <a:latin typeface="Book Antiqua"/>
              </a:rPr>
              <a:t>Clasa a VII a </a:t>
            </a:r>
          </a:p>
          <a:p>
            <a:pPr algn="ctr">
              <a:buClr>
                <a:srgbClr val="1287C3"/>
              </a:buClr>
            </a:pPr>
            <a:r>
              <a:rPr lang="ro-RO" b="1" i="1" dirty="0">
                <a:latin typeface="Book Antiqua"/>
              </a:rPr>
              <a:t>Profesor : Toma Mirabela</a:t>
            </a:r>
          </a:p>
        </p:txBody>
      </p:sp>
      <p:pic>
        <p:nvPicPr>
          <p:cNvPr id="4" name="Imagine 3">
            <a:extLst>
              <a:ext uri="{FF2B5EF4-FFF2-40B4-BE49-F238E27FC236}">
                <a16:creationId xmlns="" xmlns:a16="http://schemas.microsoft.com/office/drawing/2014/main" id="{82A798E5-A964-87BB-D408-E9F4085CC7E3}"/>
              </a:ext>
            </a:extLst>
          </p:cNvPr>
          <p:cNvPicPr>
            <a:picLocks noChangeAspect="1"/>
          </p:cNvPicPr>
          <p:nvPr/>
        </p:nvPicPr>
        <p:blipFill>
          <a:blip r:embed="rId2"/>
          <a:stretch>
            <a:fillRect/>
          </a:stretch>
        </p:blipFill>
        <p:spPr>
          <a:xfrm>
            <a:off x="5004547" y="2276901"/>
            <a:ext cx="2743200" cy="1542197"/>
          </a:xfrm>
          <a:prstGeom prst="ellipse">
            <a:avLst/>
          </a:prstGeom>
          <a:ln>
            <a:noFill/>
          </a:ln>
          <a:effectLst>
            <a:softEdge rad="112500"/>
          </a:effectLst>
        </p:spPr>
      </p:pic>
    </p:spTree>
    <p:extLst>
      <p:ext uri="{BB962C8B-B14F-4D97-AF65-F5344CB8AC3E}">
        <p14:creationId xmlns="" xmlns:p14="http://schemas.microsoft.com/office/powerpoint/2010/main" val="402901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124A5B92-92CE-5DE2-8F5A-436D01E577A6}"/>
              </a:ext>
            </a:extLst>
          </p:cNvPr>
          <p:cNvSpPr>
            <a:spLocks noGrp="1"/>
          </p:cNvSpPr>
          <p:nvPr>
            <p:ph type="title"/>
          </p:nvPr>
        </p:nvSpPr>
        <p:spPr>
          <a:xfrm>
            <a:off x="3931602" y="572070"/>
            <a:ext cx="4491513" cy="2093792"/>
          </a:xfrm>
        </p:spPr>
        <p:txBody>
          <a:bodyPr>
            <a:normAutofit fontScale="90000"/>
          </a:bodyPr>
          <a:lstStyle/>
          <a:p>
            <a:pPr marL="342900" indent="-342900" algn="just">
              <a:buFont typeface="Wingdings"/>
              <a:buChar char="v"/>
            </a:pPr>
            <a:r>
              <a:rPr lang="ro-RO" sz="2000" i="1" dirty="0">
                <a:solidFill>
                  <a:srgbClr val="00B050"/>
                </a:solidFill>
              </a:rPr>
              <a:t>Competente Generale</a:t>
            </a:r>
            <a:r>
              <a:rPr lang="ro-RO" sz="2000" i="1" dirty="0"/>
              <a:t/>
            </a:r>
            <a:br>
              <a:rPr lang="ro-RO" sz="2000" i="1" dirty="0"/>
            </a:br>
            <a:r>
              <a:rPr lang="ro-RO" sz="1600" i="1" dirty="0">
                <a:solidFill>
                  <a:srgbClr val="00B050"/>
                </a:solidFill>
              </a:rPr>
              <a:t>1.Utilizarea conceptelor specifice religiei proprii , in conexiune cu diferite </a:t>
            </a:r>
            <a:r>
              <a:rPr lang="ro-RO" sz="1600" i="1" dirty="0" err="1">
                <a:solidFill>
                  <a:srgbClr val="00B050"/>
                </a:solidFill>
              </a:rPr>
              <a:t>manifestari</a:t>
            </a:r>
            <a:r>
              <a:rPr lang="ro-RO" sz="1600" i="1" dirty="0">
                <a:solidFill>
                  <a:srgbClr val="00B050"/>
                </a:solidFill>
              </a:rPr>
              <a:t> ale </a:t>
            </a:r>
            <a:r>
              <a:rPr lang="ro-RO" sz="1600" i="1" dirty="0" err="1">
                <a:solidFill>
                  <a:srgbClr val="00B050"/>
                </a:solidFill>
              </a:rPr>
              <a:t>credintei</a:t>
            </a:r>
            <a:r>
              <a:rPr lang="ro-RO" sz="1600" i="1" dirty="0">
                <a:solidFill>
                  <a:srgbClr val="00B050"/>
                </a:solidFill>
              </a:rPr>
              <a:t/>
            </a:r>
            <a:br>
              <a:rPr lang="ro-RO" sz="1600" i="1" dirty="0">
                <a:solidFill>
                  <a:srgbClr val="00B050"/>
                </a:solidFill>
              </a:rPr>
            </a:br>
            <a:r>
              <a:rPr lang="ro-RO" sz="1600" i="1" dirty="0">
                <a:solidFill>
                  <a:srgbClr val="00B050"/>
                </a:solidFill>
              </a:rPr>
              <a:t>2.Manifestarea unui comportament moral, in </a:t>
            </a:r>
            <a:r>
              <a:rPr lang="ro-RO" sz="1600" i="1" dirty="0" err="1">
                <a:solidFill>
                  <a:srgbClr val="00B050"/>
                </a:solidFill>
              </a:rPr>
              <a:t>viata</a:t>
            </a:r>
            <a:r>
              <a:rPr lang="ro-RO" sz="1600" i="1" dirty="0">
                <a:solidFill>
                  <a:srgbClr val="00B050"/>
                </a:solidFill>
              </a:rPr>
              <a:t> personala si in societate, in acord cu valorile religioase</a:t>
            </a:r>
            <a:br>
              <a:rPr lang="ro-RO" sz="1600" i="1" dirty="0">
                <a:solidFill>
                  <a:srgbClr val="00B050"/>
                </a:solidFill>
              </a:rPr>
            </a:br>
            <a:r>
              <a:rPr lang="ro-RO" sz="1600" i="1" dirty="0">
                <a:solidFill>
                  <a:srgbClr val="00B050"/>
                </a:solidFill>
              </a:rPr>
              <a:t>3.Raportarea </a:t>
            </a:r>
            <a:r>
              <a:rPr lang="ro-RO" sz="1600" i="1" dirty="0" err="1">
                <a:solidFill>
                  <a:srgbClr val="00B050"/>
                </a:solidFill>
              </a:rPr>
              <a:t>experientelor</a:t>
            </a:r>
            <a:r>
              <a:rPr lang="ro-RO" sz="1600" i="1" dirty="0">
                <a:solidFill>
                  <a:srgbClr val="00B050"/>
                </a:solidFill>
              </a:rPr>
              <a:t> din </a:t>
            </a:r>
            <a:r>
              <a:rPr lang="ro-RO" sz="1600" i="1" dirty="0" err="1">
                <a:solidFill>
                  <a:srgbClr val="00B050"/>
                </a:solidFill>
              </a:rPr>
              <a:t>viata</a:t>
            </a:r>
            <a:r>
              <a:rPr lang="ro-RO" sz="1600" i="1" dirty="0">
                <a:solidFill>
                  <a:srgbClr val="00B050"/>
                </a:solidFill>
              </a:rPr>
              <a:t> de zi cu zi la principiile religioase, cu respectarea </a:t>
            </a:r>
            <a:r>
              <a:rPr lang="ro-RO" sz="1600" i="1" dirty="0" err="1">
                <a:solidFill>
                  <a:srgbClr val="00B050"/>
                </a:solidFill>
              </a:rPr>
              <a:t>identitatii</a:t>
            </a:r>
            <a:r>
              <a:rPr lang="ro-RO" sz="1600" i="1" dirty="0">
                <a:solidFill>
                  <a:srgbClr val="00B050"/>
                </a:solidFill>
              </a:rPr>
              <a:t> si </a:t>
            </a:r>
            <a:r>
              <a:rPr lang="ro-RO" sz="1600" i="1" dirty="0" err="1">
                <a:solidFill>
                  <a:srgbClr val="00B050"/>
                </a:solidFill>
              </a:rPr>
              <a:t>diversitatii</a:t>
            </a:r>
            <a:r>
              <a:rPr lang="ro-RO" sz="1600" i="1" dirty="0">
                <a:solidFill>
                  <a:srgbClr val="00B050"/>
                </a:solidFill>
              </a:rPr>
              <a:t> religioase</a:t>
            </a:r>
            <a:endParaRPr lang="ro-RO"/>
          </a:p>
        </p:txBody>
      </p:sp>
      <p:sp>
        <p:nvSpPr>
          <p:cNvPr id="3" name="Substituent conținut 2">
            <a:extLst>
              <a:ext uri="{FF2B5EF4-FFF2-40B4-BE49-F238E27FC236}">
                <a16:creationId xmlns="" xmlns:a16="http://schemas.microsoft.com/office/drawing/2014/main" id="{1EA6B84A-46FA-CC5C-4545-5F0998885D79}"/>
              </a:ext>
            </a:extLst>
          </p:cNvPr>
          <p:cNvSpPr>
            <a:spLocks noGrp="1"/>
          </p:cNvSpPr>
          <p:nvPr>
            <p:ph sz="half" idx="1"/>
          </p:nvPr>
        </p:nvSpPr>
        <p:spPr>
          <a:xfrm>
            <a:off x="1484312" y="3008193"/>
            <a:ext cx="4895055" cy="3101455"/>
          </a:xfrm>
        </p:spPr>
        <p:txBody>
          <a:bodyPr>
            <a:normAutofit fontScale="92500" lnSpcReduction="10000"/>
          </a:bodyPr>
          <a:lstStyle/>
          <a:p>
            <a:pPr>
              <a:buFont typeface="Wingdings"/>
              <a:buChar char="v"/>
            </a:pPr>
            <a:r>
              <a:rPr lang="ro-RO" i="1" dirty="0">
                <a:solidFill>
                  <a:schemeClr val="accent5">
                    <a:lumMod val="76000"/>
                  </a:schemeClr>
                </a:solidFill>
              </a:rPr>
              <a:t>Competente Specifice </a:t>
            </a:r>
          </a:p>
          <a:p>
            <a:pPr marL="0" indent="0" algn="just">
              <a:buClr>
                <a:srgbClr val="1287C3"/>
              </a:buClr>
              <a:buNone/>
            </a:pPr>
            <a:r>
              <a:rPr lang="ro-RO" i="1" dirty="0">
                <a:solidFill>
                  <a:schemeClr val="accent5">
                    <a:lumMod val="76000"/>
                  </a:schemeClr>
                </a:solidFill>
              </a:rPr>
              <a:t>1.2. Compararea unor </a:t>
            </a:r>
            <a:r>
              <a:rPr lang="ro-RO" i="1" err="1">
                <a:solidFill>
                  <a:schemeClr val="accent5">
                    <a:lumMod val="76000"/>
                  </a:schemeClr>
                </a:solidFill>
              </a:rPr>
              <a:t>modalitati</a:t>
            </a:r>
            <a:r>
              <a:rPr lang="ro-RO" i="1" dirty="0">
                <a:solidFill>
                  <a:schemeClr val="accent5">
                    <a:lumMod val="76000"/>
                  </a:schemeClr>
                </a:solidFill>
              </a:rPr>
              <a:t> diverse de manifestare a </a:t>
            </a:r>
            <a:r>
              <a:rPr lang="ro-RO" i="1" err="1">
                <a:solidFill>
                  <a:schemeClr val="accent5">
                    <a:lumMod val="76000"/>
                  </a:schemeClr>
                </a:solidFill>
              </a:rPr>
              <a:t>vietii</a:t>
            </a:r>
            <a:r>
              <a:rPr lang="ro-RO" i="1" dirty="0">
                <a:solidFill>
                  <a:schemeClr val="accent5">
                    <a:lumMod val="76000"/>
                  </a:schemeClr>
                </a:solidFill>
              </a:rPr>
              <a:t> religioase sau a unor aspecte de </a:t>
            </a:r>
            <a:r>
              <a:rPr lang="ro-RO" i="1" err="1">
                <a:solidFill>
                  <a:schemeClr val="accent5">
                    <a:lumMod val="76000"/>
                  </a:schemeClr>
                </a:solidFill>
              </a:rPr>
              <a:t>invatatura</a:t>
            </a:r>
            <a:r>
              <a:rPr lang="ro-RO" i="1" dirty="0">
                <a:solidFill>
                  <a:schemeClr val="accent5">
                    <a:lumMod val="76000"/>
                  </a:schemeClr>
                </a:solidFill>
              </a:rPr>
              <a:t> religioasa</a:t>
            </a:r>
          </a:p>
          <a:p>
            <a:pPr marL="0" indent="0" algn="just">
              <a:buNone/>
            </a:pPr>
            <a:r>
              <a:rPr lang="ro-RO" i="1" dirty="0">
                <a:solidFill>
                  <a:schemeClr val="accent5">
                    <a:lumMod val="76000"/>
                  </a:schemeClr>
                </a:solidFill>
              </a:rPr>
              <a:t>2.2. Formularea unor opinii personale privind aplicarea normelor moral-religioase in </a:t>
            </a:r>
            <a:r>
              <a:rPr lang="ro-RO" i="1" err="1">
                <a:solidFill>
                  <a:schemeClr val="accent5">
                    <a:lumMod val="76000"/>
                  </a:schemeClr>
                </a:solidFill>
              </a:rPr>
              <a:t>viata</a:t>
            </a:r>
            <a:r>
              <a:rPr lang="ro-RO" i="1" dirty="0">
                <a:solidFill>
                  <a:schemeClr val="accent5">
                    <a:lumMod val="76000"/>
                  </a:schemeClr>
                </a:solidFill>
              </a:rPr>
              <a:t> personala si a grupurilor de apartenenta , in </a:t>
            </a:r>
            <a:r>
              <a:rPr lang="ro-RO" i="1" err="1">
                <a:solidFill>
                  <a:schemeClr val="accent5">
                    <a:lumMod val="76000"/>
                  </a:schemeClr>
                </a:solidFill>
              </a:rPr>
              <a:t>relatie</a:t>
            </a:r>
            <a:r>
              <a:rPr lang="ro-RO" i="1" dirty="0">
                <a:solidFill>
                  <a:schemeClr val="accent5">
                    <a:lumMod val="76000"/>
                  </a:schemeClr>
                </a:solidFill>
              </a:rPr>
              <a:t> cu normele civice</a:t>
            </a:r>
          </a:p>
          <a:p>
            <a:pPr marL="0" indent="0" algn="just">
              <a:buNone/>
            </a:pPr>
            <a:r>
              <a:rPr lang="ro-RO" i="1" dirty="0">
                <a:solidFill>
                  <a:schemeClr val="accent5">
                    <a:lumMod val="76000"/>
                  </a:schemeClr>
                </a:solidFill>
              </a:rPr>
              <a:t>3.2 Manifestarea </a:t>
            </a:r>
            <a:r>
              <a:rPr lang="ro-RO" i="1" dirty="0" err="1">
                <a:solidFill>
                  <a:schemeClr val="accent5">
                    <a:lumMod val="76000"/>
                  </a:schemeClr>
                </a:solidFill>
              </a:rPr>
              <a:t>reflectiei</a:t>
            </a:r>
            <a:r>
              <a:rPr lang="ro-RO" i="1" dirty="0">
                <a:solidFill>
                  <a:schemeClr val="accent5">
                    <a:lumMod val="76000"/>
                  </a:schemeClr>
                </a:solidFill>
              </a:rPr>
              <a:t> critice fata de </a:t>
            </a:r>
            <a:r>
              <a:rPr lang="ro-RO" i="1" dirty="0" err="1">
                <a:solidFill>
                  <a:schemeClr val="accent5">
                    <a:lumMod val="76000"/>
                  </a:schemeClr>
                </a:solidFill>
              </a:rPr>
              <a:t>responsabilitati</a:t>
            </a:r>
            <a:r>
              <a:rPr lang="ro-RO" i="1" dirty="0">
                <a:solidFill>
                  <a:schemeClr val="accent5">
                    <a:lumMod val="76000"/>
                  </a:schemeClr>
                </a:solidFill>
              </a:rPr>
              <a:t> asumate in </a:t>
            </a:r>
            <a:r>
              <a:rPr lang="ro-RO" i="1" dirty="0" err="1">
                <a:solidFill>
                  <a:schemeClr val="accent5">
                    <a:lumMod val="76000"/>
                  </a:schemeClr>
                </a:solidFill>
              </a:rPr>
              <a:t>viata</a:t>
            </a:r>
            <a:r>
              <a:rPr lang="ro-RO" i="1" dirty="0">
                <a:solidFill>
                  <a:schemeClr val="accent5">
                    <a:lumMod val="76000"/>
                  </a:schemeClr>
                </a:solidFill>
              </a:rPr>
              <a:t> proprie si a </a:t>
            </a:r>
            <a:r>
              <a:rPr lang="ro-RO" i="1" dirty="0" err="1">
                <a:solidFill>
                  <a:schemeClr val="accent5">
                    <a:lumMod val="76000"/>
                  </a:schemeClr>
                </a:solidFill>
              </a:rPr>
              <a:t>comunitatii</a:t>
            </a:r>
            <a:r>
              <a:rPr lang="ro-RO" i="1" dirty="0">
                <a:solidFill>
                  <a:schemeClr val="accent5">
                    <a:lumMod val="76000"/>
                  </a:schemeClr>
                </a:solidFill>
              </a:rPr>
              <a:t>, prin raportarea la valori moral-religioase</a:t>
            </a:r>
          </a:p>
          <a:p>
            <a:pPr marL="0" indent="0">
              <a:buClr>
                <a:srgbClr val="1287C3"/>
              </a:buClr>
              <a:buNone/>
            </a:pPr>
            <a:endParaRPr lang="ro-RO" i="1" dirty="0">
              <a:solidFill>
                <a:schemeClr val="accent5">
                  <a:lumMod val="76000"/>
                </a:schemeClr>
              </a:solidFill>
            </a:endParaRPr>
          </a:p>
        </p:txBody>
      </p:sp>
      <p:sp>
        <p:nvSpPr>
          <p:cNvPr id="4" name="Substituent conținut 3">
            <a:extLst>
              <a:ext uri="{FF2B5EF4-FFF2-40B4-BE49-F238E27FC236}">
                <a16:creationId xmlns="" xmlns:a16="http://schemas.microsoft.com/office/drawing/2014/main" id="{E36E8DBA-38B2-2127-B942-343B26BE3AE5}"/>
              </a:ext>
            </a:extLst>
          </p:cNvPr>
          <p:cNvSpPr>
            <a:spLocks noGrp="1"/>
          </p:cNvSpPr>
          <p:nvPr>
            <p:ph sz="half" idx="2"/>
          </p:nvPr>
        </p:nvSpPr>
        <p:spPr>
          <a:xfrm>
            <a:off x="6607967" y="2996821"/>
            <a:ext cx="4883511" cy="2720110"/>
          </a:xfrm>
        </p:spPr>
        <p:txBody>
          <a:bodyPr>
            <a:normAutofit fontScale="92500" lnSpcReduction="10000"/>
          </a:bodyPr>
          <a:lstStyle/>
          <a:p>
            <a:pPr>
              <a:buFont typeface="Wingdings"/>
              <a:buChar char="v"/>
            </a:pPr>
            <a:r>
              <a:rPr lang="ro-RO" i="1" dirty="0" err="1">
                <a:solidFill>
                  <a:schemeClr val="bg2">
                    <a:lumMod val="25000"/>
                  </a:schemeClr>
                </a:solidFill>
              </a:rPr>
              <a:t>Activitati</a:t>
            </a:r>
            <a:r>
              <a:rPr lang="ro-RO" i="1" dirty="0">
                <a:solidFill>
                  <a:schemeClr val="bg2">
                    <a:lumMod val="25000"/>
                  </a:schemeClr>
                </a:solidFill>
              </a:rPr>
              <a:t> de </a:t>
            </a:r>
            <a:r>
              <a:rPr lang="ro-RO" i="1" dirty="0" err="1">
                <a:solidFill>
                  <a:schemeClr val="bg2">
                    <a:lumMod val="25000"/>
                  </a:schemeClr>
                </a:solidFill>
              </a:rPr>
              <a:t>invatare</a:t>
            </a:r>
            <a:r>
              <a:rPr lang="ro-RO" i="1" dirty="0">
                <a:solidFill>
                  <a:schemeClr val="bg2">
                    <a:lumMod val="25000"/>
                  </a:schemeClr>
                </a:solidFill>
              </a:rPr>
              <a:t> vizate :</a:t>
            </a:r>
          </a:p>
          <a:p>
            <a:pPr marL="0" indent="0">
              <a:buClr>
                <a:srgbClr val="1287C3"/>
              </a:buClr>
              <a:buNone/>
            </a:pPr>
            <a:endParaRPr lang="ro-RO" i="1" dirty="0">
              <a:solidFill>
                <a:schemeClr val="bg2">
                  <a:lumMod val="25000"/>
                </a:schemeClr>
              </a:solidFill>
            </a:endParaRPr>
          </a:p>
          <a:p>
            <a:pPr marL="0" indent="0">
              <a:buClr>
                <a:srgbClr val="1287C3"/>
              </a:buClr>
              <a:buNone/>
            </a:pPr>
            <a:r>
              <a:rPr lang="ro-RO" i="1" dirty="0">
                <a:solidFill>
                  <a:schemeClr val="bg2">
                    <a:lumMod val="25000"/>
                  </a:schemeClr>
                </a:solidFill>
              </a:rPr>
              <a:t>-dezvoltarea respectului pentru valorile </a:t>
            </a:r>
            <a:r>
              <a:rPr lang="ro-RO" i="1" dirty="0" err="1">
                <a:solidFill>
                  <a:schemeClr val="bg2">
                    <a:lumMod val="25000"/>
                  </a:schemeClr>
                </a:solidFill>
              </a:rPr>
              <a:t>crestine</a:t>
            </a:r>
            <a:r>
              <a:rPr lang="ro-RO" i="1" dirty="0">
                <a:solidFill>
                  <a:schemeClr val="bg2">
                    <a:lumMod val="25000"/>
                  </a:schemeClr>
                </a:solidFill>
              </a:rPr>
              <a:t> si </a:t>
            </a:r>
            <a:r>
              <a:rPr lang="ro-RO" i="1" dirty="0" err="1">
                <a:solidFill>
                  <a:schemeClr val="bg2">
                    <a:lumMod val="25000"/>
                  </a:schemeClr>
                </a:solidFill>
              </a:rPr>
              <a:t>dobandirea</a:t>
            </a:r>
            <a:r>
              <a:rPr lang="ro-RO" i="1" dirty="0">
                <a:solidFill>
                  <a:schemeClr val="bg2">
                    <a:lumMod val="25000"/>
                  </a:schemeClr>
                </a:solidFill>
              </a:rPr>
              <a:t> de  </a:t>
            </a:r>
            <a:r>
              <a:rPr lang="ro-RO" i="1" dirty="0" err="1">
                <a:solidFill>
                  <a:schemeClr val="bg2">
                    <a:lumMod val="25000"/>
                  </a:schemeClr>
                </a:solidFill>
              </a:rPr>
              <a:t>cunostintele</a:t>
            </a:r>
            <a:r>
              <a:rPr lang="ro-RO" i="1" dirty="0">
                <a:solidFill>
                  <a:schemeClr val="bg2">
                    <a:lumMod val="25000"/>
                  </a:schemeClr>
                </a:solidFill>
              </a:rPr>
              <a:t> religioase prin propriile atitudini si comportamente religios-morale si civice.</a:t>
            </a:r>
          </a:p>
          <a:p>
            <a:pPr marL="0" indent="0">
              <a:buNone/>
            </a:pPr>
            <a:r>
              <a:rPr lang="ro-RO" i="1" dirty="0">
                <a:solidFill>
                  <a:schemeClr val="bg2">
                    <a:lumMod val="25000"/>
                  </a:schemeClr>
                </a:solidFill>
              </a:rPr>
              <a:t>-explicarea importantei si </a:t>
            </a:r>
            <a:r>
              <a:rPr lang="ro-RO" i="1" err="1">
                <a:solidFill>
                  <a:schemeClr val="bg2">
                    <a:lumMod val="25000"/>
                  </a:schemeClr>
                </a:solidFill>
              </a:rPr>
              <a:t>contributiei</a:t>
            </a:r>
            <a:r>
              <a:rPr lang="ro-RO" i="1" dirty="0">
                <a:solidFill>
                  <a:schemeClr val="bg2">
                    <a:lumMod val="25000"/>
                  </a:schemeClr>
                </a:solidFill>
              </a:rPr>
              <a:t> </a:t>
            </a:r>
            <a:r>
              <a:rPr lang="ro-RO" i="1" err="1">
                <a:solidFill>
                  <a:schemeClr val="bg2">
                    <a:lumMod val="25000"/>
                  </a:schemeClr>
                </a:solidFill>
              </a:rPr>
              <a:t>sfintilor</a:t>
            </a:r>
            <a:r>
              <a:rPr lang="ro-RO" i="1" dirty="0">
                <a:solidFill>
                  <a:schemeClr val="bg2">
                    <a:lumMod val="25000"/>
                  </a:schemeClr>
                </a:solidFill>
              </a:rPr>
              <a:t> la dezvoltarea Bisericii </a:t>
            </a:r>
            <a:r>
              <a:rPr lang="ro-RO" i="1" err="1">
                <a:solidFill>
                  <a:schemeClr val="bg2">
                    <a:lumMod val="25000"/>
                  </a:schemeClr>
                </a:solidFill>
              </a:rPr>
              <a:t>crestine</a:t>
            </a:r>
            <a:r>
              <a:rPr lang="ro-RO" i="1" dirty="0">
                <a:solidFill>
                  <a:schemeClr val="bg2">
                    <a:lumMod val="25000"/>
                  </a:schemeClr>
                </a:solidFill>
              </a:rPr>
              <a:t> si la </a:t>
            </a:r>
            <a:r>
              <a:rPr lang="ro-RO" i="1" err="1">
                <a:solidFill>
                  <a:schemeClr val="bg2">
                    <a:lumMod val="25000"/>
                  </a:schemeClr>
                </a:solidFill>
              </a:rPr>
              <a:t>raspandirea</a:t>
            </a:r>
            <a:r>
              <a:rPr lang="ro-RO" i="1" dirty="0">
                <a:solidFill>
                  <a:schemeClr val="bg2">
                    <a:lumMod val="25000"/>
                  </a:schemeClr>
                </a:solidFill>
              </a:rPr>
              <a:t> </a:t>
            </a:r>
            <a:r>
              <a:rPr lang="ro-RO" i="1" err="1">
                <a:solidFill>
                  <a:schemeClr val="bg2">
                    <a:lumMod val="25000"/>
                  </a:schemeClr>
                </a:solidFill>
              </a:rPr>
              <a:t>Crestinismului</a:t>
            </a:r>
            <a:endParaRPr lang="ro-RO" i="1" dirty="0" err="1">
              <a:solidFill>
                <a:schemeClr val="bg2">
                  <a:lumMod val="25000"/>
                </a:schemeClr>
              </a:solidFill>
            </a:endParaRPr>
          </a:p>
          <a:p>
            <a:pPr marL="0" indent="0">
              <a:buNone/>
            </a:pPr>
            <a:endParaRPr lang="ro-RO" i="1" dirty="0">
              <a:solidFill>
                <a:schemeClr val="bg2">
                  <a:lumMod val="25000"/>
                </a:schemeClr>
              </a:solidFill>
            </a:endParaRPr>
          </a:p>
        </p:txBody>
      </p:sp>
      <p:sp>
        <p:nvSpPr>
          <p:cNvPr id="5" name="CasetăText 4">
            <a:extLst>
              <a:ext uri="{FF2B5EF4-FFF2-40B4-BE49-F238E27FC236}">
                <a16:creationId xmlns="" xmlns:a16="http://schemas.microsoft.com/office/drawing/2014/main" id="{59854E4E-F5B3-ED33-47B5-0D1F423FD7DC}"/>
              </a:ext>
            </a:extLst>
          </p:cNvPr>
          <p:cNvSpPr txBox="1"/>
          <p:nvPr/>
        </p:nvSpPr>
        <p:spPr>
          <a:xfrm>
            <a:off x="3271278" y="190589"/>
            <a:ext cx="6460836" cy="36933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b="1" i="1" dirty="0"/>
              <a:t>RESURSA EDUCATIONALA DESCHISA PENTRU CLASA A VII A</a:t>
            </a:r>
            <a:r>
              <a:rPr lang="ro-RO" dirty="0"/>
              <a:t> </a:t>
            </a:r>
          </a:p>
        </p:txBody>
      </p:sp>
      <p:pic>
        <p:nvPicPr>
          <p:cNvPr id="6" name="Grafic 5" descr="Person with idea with solid fill">
            <a:extLst>
              <a:ext uri="{FF2B5EF4-FFF2-40B4-BE49-F238E27FC236}">
                <a16:creationId xmlns="" xmlns:a16="http://schemas.microsoft.com/office/drawing/2014/main" id="{D88357A2-F107-C036-49FF-568C45A323A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159276" y="1411785"/>
            <a:ext cx="914400" cy="914400"/>
          </a:xfrm>
          <a:prstGeom prst="rect">
            <a:avLst/>
          </a:prstGeom>
        </p:spPr>
      </p:pic>
    </p:spTree>
    <p:extLst>
      <p:ext uri="{BB962C8B-B14F-4D97-AF65-F5344CB8AC3E}">
        <p14:creationId xmlns="" xmlns:p14="http://schemas.microsoft.com/office/powerpoint/2010/main" val="4209097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 xmlns:a16="http://schemas.microsoft.com/office/drawing/2014/main" id="{3734F170-0FCB-4B2E-0C98-3C434EFE70E2}"/>
              </a:ext>
            </a:extLst>
          </p:cNvPr>
          <p:cNvSpPr txBox="1"/>
          <p:nvPr/>
        </p:nvSpPr>
        <p:spPr>
          <a:xfrm>
            <a:off x="2745706" y="1108815"/>
            <a:ext cx="91624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dirty="0">
                <a:ea typeface="+mn-lt"/>
                <a:cs typeface="+mn-lt"/>
                <a:hlinkClick r:id="rId2"/>
              </a:rPr>
              <a:t>https://www.voki.com/site/pickup?scid=20679757&amp;chsm=37312fb376179218bcdc3ca783074840</a:t>
            </a:r>
            <a:endParaRPr lang="ro-RO" dirty="0">
              <a:ea typeface="+mn-lt"/>
              <a:cs typeface="+mn-lt"/>
            </a:endParaRPr>
          </a:p>
          <a:p>
            <a:endParaRPr lang="ro-RO" dirty="0"/>
          </a:p>
          <a:p>
            <a:endParaRPr lang="ro-RO" dirty="0"/>
          </a:p>
        </p:txBody>
      </p:sp>
      <p:sp>
        <p:nvSpPr>
          <p:cNvPr id="5" name="Săgeată: sus 4">
            <a:extLst>
              <a:ext uri="{FF2B5EF4-FFF2-40B4-BE49-F238E27FC236}">
                <a16:creationId xmlns="" xmlns:a16="http://schemas.microsoft.com/office/drawing/2014/main" id="{61214F16-7742-AF2F-F4B4-5CFD18E7EDC9}"/>
              </a:ext>
            </a:extLst>
          </p:cNvPr>
          <p:cNvSpPr/>
          <p:nvPr/>
        </p:nvSpPr>
        <p:spPr>
          <a:xfrm flipH="1">
            <a:off x="5904010" y="2211466"/>
            <a:ext cx="3792674" cy="334545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dirty="0" err="1"/>
              <a:t>Apasati</a:t>
            </a:r>
            <a:r>
              <a:rPr lang="ro-RO" dirty="0"/>
              <a:t> pe link-</a:t>
            </a:r>
            <a:r>
              <a:rPr lang="ro-RO" dirty="0" err="1"/>
              <a:t>ul</a:t>
            </a:r>
            <a:r>
              <a:rPr lang="ro-RO" dirty="0"/>
              <a:t> de mai sus si </a:t>
            </a:r>
            <a:r>
              <a:rPr lang="ro-RO" dirty="0" err="1"/>
              <a:t>audiati</a:t>
            </a:r>
            <a:r>
              <a:rPr lang="ro-RO" dirty="0"/>
              <a:t> !</a:t>
            </a:r>
          </a:p>
        </p:txBody>
      </p:sp>
      <p:pic>
        <p:nvPicPr>
          <p:cNvPr id="9" name="Grafic 8" descr="Clapper board with solid fill">
            <a:extLst>
              <a:ext uri="{FF2B5EF4-FFF2-40B4-BE49-F238E27FC236}">
                <a16:creationId xmlns="" xmlns:a16="http://schemas.microsoft.com/office/drawing/2014/main" id="{3B0AAE84-032F-395B-8A11-E71721A500E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335982" y="1436254"/>
            <a:ext cx="914400" cy="914400"/>
          </a:xfrm>
          <a:prstGeom prst="rect">
            <a:avLst/>
          </a:prstGeom>
        </p:spPr>
      </p:pic>
      <p:pic>
        <p:nvPicPr>
          <p:cNvPr id="10" name="Grafic 9" descr="Ear with solid fill">
            <a:extLst>
              <a:ext uri="{FF2B5EF4-FFF2-40B4-BE49-F238E27FC236}">
                <a16:creationId xmlns="" xmlns:a16="http://schemas.microsoft.com/office/drawing/2014/main" id="{70909D49-84D5-189B-5660-B6E997B27C1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40619" y="3883891"/>
            <a:ext cx="914400" cy="914400"/>
          </a:xfrm>
          <a:prstGeom prst="rect">
            <a:avLst/>
          </a:prstGeom>
        </p:spPr>
      </p:pic>
      <p:pic>
        <p:nvPicPr>
          <p:cNvPr id="11" name="Grafic 10" descr="Eye with solid fill">
            <a:extLst>
              <a:ext uri="{FF2B5EF4-FFF2-40B4-BE49-F238E27FC236}">
                <a16:creationId xmlns="" xmlns:a16="http://schemas.microsoft.com/office/drawing/2014/main" id="{A2F8E4B0-7ACB-68F7-70D6-403F8220021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904345" y="3883891"/>
            <a:ext cx="914400" cy="914400"/>
          </a:xfrm>
          <a:prstGeom prst="rect">
            <a:avLst/>
          </a:prstGeom>
        </p:spPr>
      </p:pic>
      <p:pic>
        <p:nvPicPr>
          <p:cNvPr id="12" name="Imagine 11">
            <a:extLst>
              <a:ext uri="{FF2B5EF4-FFF2-40B4-BE49-F238E27FC236}">
                <a16:creationId xmlns="" xmlns:a16="http://schemas.microsoft.com/office/drawing/2014/main" id="{D0CC66FC-3C3E-D532-2D42-9E00D5BD9A42}"/>
              </a:ext>
            </a:extLst>
          </p:cNvPr>
          <p:cNvPicPr>
            <a:picLocks noChangeAspect="1"/>
          </p:cNvPicPr>
          <p:nvPr/>
        </p:nvPicPr>
        <p:blipFill>
          <a:blip r:embed="rId9"/>
          <a:stretch>
            <a:fillRect/>
          </a:stretch>
        </p:blipFill>
        <p:spPr>
          <a:xfrm>
            <a:off x="-534537" y="279750"/>
            <a:ext cx="5618329" cy="1771992"/>
          </a:xfrm>
          <a:prstGeom prst="rect">
            <a:avLst/>
          </a:prstGeom>
        </p:spPr>
      </p:pic>
    </p:spTree>
    <p:extLst>
      <p:ext uri="{BB962C8B-B14F-4D97-AF65-F5344CB8AC3E}">
        <p14:creationId xmlns="" xmlns:p14="http://schemas.microsoft.com/office/powerpoint/2010/main" val="3593752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260EC44-89DC-E5A0-2A93-3E702733CD1F}"/>
              </a:ext>
            </a:extLst>
          </p:cNvPr>
          <p:cNvSpPr>
            <a:spLocks noGrp="1"/>
          </p:cNvSpPr>
          <p:nvPr>
            <p:ph type="title"/>
          </p:nvPr>
        </p:nvSpPr>
        <p:spPr/>
        <p:txBody>
          <a:bodyPr/>
          <a:lstStyle/>
          <a:p>
            <a:r>
              <a:rPr lang="ro-RO" i="1" dirty="0">
                <a:solidFill>
                  <a:srgbClr val="00B050"/>
                </a:solidFill>
              </a:rPr>
              <a:t>Voi </a:t>
            </a:r>
            <a:r>
              <a:rPr lang="ro-RO" i="1" dirty="0" err="1">
                <a:solidFill>
                  <a:srgbClr val="00B050"/>
                </a:solidFill>
              </a:rPr>
              <a:t>stiti</a:t>
            </a:r>
            <a:r>
              <a:rPr lang="ro-RO" i="1" dirty="0">
                <a:solidFill>
                  <a:srgbClr val="00B050"/>
                </a:solidFill>
              </a:rPr>
              <a:t> cine a fost </a:t>
            </a:r>
            <a:r>
              <a:rPr lang="ro-RO" i="1" dirty="0" err="1">
                <a:solidFill>
                  <a:srgbClr val="00B050"/>
                </a:solidFill>
              </a:rPr>
              <a:t>Imparatul</a:t>
            </a:r>
            <a:r>
              <a:rPr lang="ro-RO" i="1" dirty="0">
                <a:solidFill>
                  <a:srgbClr val="00B050"/>
                </a:solidFill>
              </a:rPr>
              <a:t> Constantin cel Mare? </a:t>
            </a:r>
            <a:r>
              <a:rPr lang="ro-RO" i="1" dirty="0" err="1">
                <a:solidFill>
                  <a:srgbClr val="00B050"/>
                </a:solidFill>
              </a:rPr>
              <a:t>Urmariri</a:t>
            </a:r>
            <a:r>
              <a:rPr lang="ro-RO" i="1" dirty="0">
                <a:solidFill>
                  <a:srgbClr val="00B050"/>
                </a:solidFill>
              </a:rPr>
              <a:t> link-</a:t>
            </a:r>
            <a:r>
              <a:rPr lang="ro-RO" i="1" dirty="0" err="1">
                <a:solidFill>
                  <a:srgbClr val="00B050"/>
                </a:solidFill>
              </a:rPr>
              <a:t>ul</a:t>
            </a:r>
            <a:r>
              <a:rPr lang="ro-RO" i="1" dirty="0">
                <a:solidFill>
                  <a:srgbClr val="00B050"/>
                </a:solidFill>
              </a:rPr>
              <a:t> </a:t>
            </a:r>
            <a:r>
              <a:rPr lang="ro-RO" i="1" dirty="0" err="1">
                <a:solidFill>
                  <a:srgbClr val="00B050"/>
                </a:solidFill>
              </a:rPr>
              <a:t>urmator</a:t>
            </a:r>
          </a:p>
        </p:txBody>
      </p:sp>
      <p:sp>
        <p:nvSpPr>
          <p:cNvPr id="3" name="Substituent conținut 2">
            <a:extLst>
              <a:ext uri="{FF2B5EF4-FFF2-40B4-BE49-F238E27FC236}">
                <a16:creationId xmlns="" xmlns:a16="http://schemas.microsoft.com/office/drawing/2014/main" id="{40F6BEA4-1F9E-4CE7-6C35-1730B6E17FA6}"/>
              </a:ext>
            </a:extLst>
          </p:cNvPr>
          <p:cNvSpPr>
            <a:spLocks noGrp="1"/>
          </p:cNvSpPr>
          <p:nvPr>
            <p:ph idx="1"/>
          </p:nvPr>
        </p:nvSpPr>
        <p:spPr>
          <a:xfrm>
            <a:off x="1484310" y="3770192"/>
            <a:ext cx="10249622" cy="1625420"/>
          </a:xfrm>
        </p:spPr>
        <p:txBody>
          <a:bodyPr>
            <a:normAutofit fontScale="85000" lnSpcReduction="20000"/>
          </a:bodyPr>
          <a:lstStyle/>
          <a:p>
            <a:pPr marL="0" indent="0">
              <a:buNone/>
            </a:pPr>
            <a:r>
              <a:rPr lang="ro-RO" dirty="0">
                <a:ea typeface="+mn-lt"/>
                <a:cs typeface="+mn-lt"/>
                <a:hlinkClick r:id="rId2"/>
              </a:rPr>
              <a:t>https://www.canva.com/design/DAG33a8In18/7Ot53Snnh_62EpQF2CtlVQ/edit</a:t>
            </a:r>
            <a:endParaRPr lang="ro-RO"/>
          </a:p>
          <a:p>
            <a:pPr marL="0" indent="0">
              <a:buNone/>
            </a:pPr>
            <a:endParaRPr lang="ro-RO" dirty="0"/>
          </a:p>
          <a:p>
            <a:pPr marL="0" indent="0">
              <a:buNone/>
            </a:pPr>
            <a:endParaRPr lang="ro-RO" dirty="0">
              <a:ea typeface="+mn-lt"/>
              <a:cs typeface="+mn-lt"/>
            </a:endParaRPr>
          </a:p>
          <a:p>
            <a:pPr marL="0" indent="0">
              <a:buNone/>
            </a:pPr>
            <a:r>
              <a:rPr lang="ro-RO" dirty="0">
                <a:ea typeface="+mn-lt"/>
                <a:cs typeface="+mn-lt"/>
                <a:hlinkClick r:id="rId3"/>
              </a:rPr>
              <a:t>https://www.youtube.com/watch?v=0uPOQW4e0BM</a:t>
            </a:r>
            <a:endParaRPr lang="ro-RO">
              <a:ea typeface="+mn-lt"/>
              <a:cs typeface="+mn-lt"/>
            </a:endParaRPr>
          </a:p>
          <a:p>
            <a:pPr marL="0" indent="0">
              <a:buNone/>
            </a:pPr>
            <a:endParaRPr lang="ro-RO" dirty="0">
              <a:ea typeface="+mn-lt"/>
              <a:cs typeface="+mn-lt"/>
            </a:endParaRPr>
          </a:p>
          <a:p>
            <a:pPr marL="0" indent="0">
              <a:buClr>
                <a:srgbClr val="30ACEC">
                  <a:lumMod val="75000"/>
                </a:srgbClr>
              </a:buClr>
              <a:buNone/>
            </a:pPr>
            <a:endParaRPr lang="ro-RO" dirty="0"/>
          </a:p>
          <a:p>
            <a:pPr>
              <a:buClr>
                <a:srgbClr val="1287C3"/>
              </a:buClr>
            </a:pPr>
            <a:endParaRPr lang="ro-RO" dirty="0"/>
          </a:p>
        </p:txBody>
      </p:sp>
      <p:pic>
        <p:nvPicPr>
          <p:cNvPr id="5" name="Imagine 4" descr="Kruis Grijs Christelijke · Gratis vectorafbeelding op Pixabay">
            <a:extLst>
              <a:ext uri="{FF2B5EF4-FFF2-40B4-BE49-F238E27FC236}">
                <a16:creationId xmlns="" xmlns:a16="http://schemas.microsoft.com/office/drawing/2014/main" id="{0E3A805B-3D78-8BC0-12E3-3B1423B383C8}"/>
              </a:ext>
            </a:extLst>
          </p:cNvPr>
          <p:cNvPicPr>
            <a:picLocks noChangeAspect="1"/>
          </p:cNvPicPr>
          <p:nvPr/>
        </p:nvPicPr>
        <p:blipFill>
          <a:blip r:embed="rId4" cstate="print"/>
          <a:stretch>
            <a:fillRect/>
          </a:stretch>
        </p:blipFill>
        <p:spPr>
          <a:xfrm>
            <a:off x="1489075" y="1720272"/>
            <a:ext cx="866487" cy="1073728"/>
          </a:xfrm>
          <a:prstGeom prst="rect">
            <a:avLst/>
          </a:prstGeom>
        </p:spPr>
      </p:pic>
      <p:pic>
        <p:nvPicPr>
          <p:cNvPr id="6" name="Grafic 5" descr="Angel face outline with solid fill">
            <a:extLst>
              <a:ext uri="{FF2B5EF4-FFF2-40B4-BE49-F238E27FC236}">
                <a16:creationId xmlns="" xmlns:a16="http://schemas.microsoft.com/office/drawing/2014/main" id="{3FB194CA-CB19-074E-6B01-3C2FD719F6E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568709" y="1747982"/>
            <a:ext cx="914400" cy="914400"/>
          </a:xfrm>
          <a:prstGeom prst="rect">
            <a:avLst/>
          </a:prstGeom>
        </p:spPr>
      </p:pic>
    </p:spTree>
    <p:extLst>
      <p:ext uri="{BB962C8B-B14F-4D97-AF65-F5344CB8AC3E}">
        <p14:creationId xmlns="" xmlns:p14="http://schemas.microsoft.com/office/powerpoint/2010/main" val="2306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0776BF8-E694-3B9E-FA18-1FE463C3F7AF}"/>
              </a:ext>
            </a:extLst>
          </p:cNvPr>
          <p:cNvSpPr>
            <a:spLocks noGrp="1"/>
          </p:cNvSpPr>
          <p:nvPr>
            <p:ph type="title" idx="4294967295"/>
          </p:nvPr>
        </p:nvSpPr>
        <p:spPr>
          <a:xfrm>
            <a:off x="2173288" y="212725"/>
            <a:ext cx="10018712" cy="909638"/>
          </a:xfrm>
        </p:spPr>
        <p:txBody>
          <a:bodyPr>
            <a:normAutofit/>
          </a:bodyPr>
          <a:lstStyle/>
          <a:p>
            <a:pPr marL="571500" indent="-571500">
              <a:buFont typeface="Wingdings"/>
              <a:buChar char="Ø"/>
            </a:pPr>
            <a:r>
              <a:rPr lang="ro-RO" sz="2400" i="1" dirty="0"/>
              <a:t>Ca o scurta recapitulare a principalelor evenimente din </a:t>
            </a:r>
            <a:r>
              <a:rPr lang="ro-RO" sz="2400" i="1" err="1"/>
              <a:t>viata</a:t>
            </a:r>
            <a:r>
              <a:rPr lang="ro-RO" sz="2400" i="1" dirty="0"/>
              <a:t> </a:t>
            </a:r>
            <a:r>
              <a:rPr lang="ro-RO" sz="2400" i="1" err="1"/>
              <a:t>Imparatului</a:t>
            </a:r>
            <a:r>
              <a:rPr lang="ro-RO" sz="2400" i="1" dirty="0"/>
              <a:t> Constantin cel Mare va propun sa </a:t>
            </a:r>
            <a:r>
              <a:rPr lang="ro-RO" sz="2400" i="1" err="1"/>
              <a:t>calatorim</a:t>
            </a:r>
            <a:r>
              <a:rPr lang="ro-RO" sz="2400" i="1" dirty="0"/>
              <a:t> in timp...</a:t>
            </a:r>
            <a:endParaRPr lang="ro-RO" sz="2400"/>
          </a:p>
        </p:txBody>
      </p:sp>
      <p:pic>
        <p:nvPicPr>
          <p:cNvPr id="4" name="Substituent conținut 3">
            <a:extLst>
              <a:ext uri="{FF2B5EF4-FFF2-40B4-BE49-F238E27FC236}">
                <a16:creationId xmlns="" xmlns:a16="http://schemas.microsoft.com/office/drawing/2014/main" id="{1D7E2222-2025-A7F5-99EF-7FADEA13234E}"/>
              </a:ext>
            </a:extLst>
          </p:cNvPr>
          <p:cNvPicPr>
            <a:picLocks noGrp="1" noChangeAspect="1"/>
          </p:cNvPicPr>
          <p:nvPr>
            <p:ph idx="4294967295"/>
          </p:nvPr>
        </p:nvPicPr>
        <p:blipFill>
          <a:blip r:embed="rId2"/>
          <a:stretch>
            <a:fillRect/>
          </a:stretch>
        </p:blipFill>
        <p:spPr>
          <a:xfrm>
            <a:off x="9334500" y="1466850"/>
            <a:ext cx="2857500" cy="1600200"/>
          </a:xfrm>
          <a:prstGeom prst="rect">
            <a:avLst/>
          </a:prstGeom>
        </p:spPr>
      </p:pic>
      <p:sp>
        <p:nvSpPr>
          <p:cNvPr id="5" name="Panglică: curbată și înclinată în sus 4">
            <a:extLst>
              <a:ext uri="{FF2B5EF4-FFF2-40B4-BE49-F238E27FC236}">
                <a16:creationId xmlns="" xmlns:a16="http://schemas.microsoft.com/office/drawing/2014/main" id="{90CEB550-CE46-8CAC-7137-15CD6EDE545F}"/>
              </a:ext>
            </a:extLst>
          </p:cNvPr>
          <p:cNvSpPr/>
          <p:nvPr/>
        </p:nvSpPr>
        <p:spPr>
          <a:xfrm>
            <a:off x="8340867" y="3072196"/>
            <a:ext cx="3317423" cy="909043"/>
          </a:xfrm>
          <a:prstGeom prst="ellipse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i="1" err="1">
                <a:solidFill>
                  <a:schemeClr val="tx1">
                    <a:lumMod val="85000"/>
                    <a:lumOff val="15000"/>
                  </a:schemeClr>
                </a:solidFill>
              </a:rPr>
              <a:t>Batalia</a:t>
            </a:r>
            <a:r>
              <a:rPr lang="ro-RO" b="1" i="1" dirty="0">
                <a:solidFill>
                  <a:schemeClr val="tx1">
                    <a:lumMod val="85000"/>
                    <a:lumOff val="15000"/>
                  </a:schemeClr>
                </a:solidFill>
              </a:rPr>
              <a:t> de la </a:t>
            </a:r>
            <a:r>
              <a:rPr lang="ro-RO" b="1" i="1" err="1">
                <a:solidFill>
                  <a:schemeClr val="tx1">
                    <a:lumMod val="85000"/>
                    <a:lumOff val="15000"/>
                  </a:schemeClr>
                </a:solidFill>
              </a:rPr>
              <a:t>Milvius</a:t>
            </a:r>
            <a:r>
              <a:rPr lang="ro-RO" b="1" i="1" dirty="0">
                <a:solidFill>
                  <a:schemeClr val="tx1">
                    <a:lumMod val="85000"/>
                    <a:lumOff val="15000"/>
                  </a:schemeClr>
                </a:solidFill>
              </a:rPr>
              <a:t> 321d.Hr.</a:t>
            </a:r>
          </a:p>
        </p:txBody>
      </p:sp>
      <p:pic>
        <p:nvPicPr>
          <p:cNvPr id="7" name="Imagine 6" descr="O imagine care conține tablou, artă, desen, persoană&#10;&#10;Conținutul generat de inteligența artificială poate fi incorect.">
            <a:extLst>
              <a:ext uri="{FF2B5EF4-FFF2-40B4-BE49-F238E27FC236}">
                <a16:creationId xmlns="" xmlns:a16="http://schemas.microsoft.com/office/drawing/2014/main" id="{1AB7AF4A-F3B6-AEC3-FEDA-30BC1C9878C5}"/>
              </a:ext>
            </a:extLst>
          </p:cNvPr>
          <p:cNvPicPr>
            <a:picLocks noChangeAspect="1"/>
          </p:cNvPicPr>
          <p:nvPr/>
        </p:nvPicPr>
        <p:blipFill>
          <a:blip r:embed="rId3"/>
          <a:stretch>
            <a:fillRect/>
          </a:stretch>
        </p:blipFill>
        <p:spPr>
          <a:xfrm>
            <a:off x="1299586" y="2324965"/>
            <a:ext cx="1580284" cy="1907887"/>
          </a:xfrm>
          <a:prstGeom prst="rect">
            <a:avLst/>
          </a:prstGeom>
        </p:spPr>
      </p:pic>
      <p:sp>
        <p:nvSpPr>
          <p:cNvPr id="8" name="Panglică: înclinată în jos 7">
            <a:extLst>
              <a:ext uri="{FF2B5EF4-FFF2-40B4-BE49-F238E27FC236}">
                <a16:creationId xmlns="" xmlns:a16="http://schemas.microsoft.com/office/drawing/2014/main" id="{32009BFD-FB58-F4FF-F3E4-E915D288DAE8}"/>
              </a:ext>
            </a:extLst>
          </p:cNvPr>
          <p:cNvSpPr/>
          <p:nvPr/>
        </p:nvSpPr>
        <p:spPr>
          <a:xfrm>
            <a:off x="1126139" y="4244054"/>
            <a:ext cx="1920424" cy="589558"/>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i="1" dirty="0">
                <a:solidFill>
                  <a:schemeClr val="bg2">
                    <a:lumMod val="10000"/>
                  </a:schemeClr>
                </a:solidFill>
              </a:rPr>
              <a:t>Botezul</a:t>
            </a:r>
          </a:p>
        </p:txBody>
      </p:sp>
      <p:pic>
        <p:nvPicPr>
          <p:cNvPr id="9" name="Imagine 8">
            <a:extLst>
              <a:ext uri="{FF2B5EF4-FFF2-40B4-BE49-F238E27FC236}">
                <a16:creationId xmlns="" xmlns:a16="http://schemas.microsoft.com/office/drawing/2014/main" id="{81A7563C-3BAA-3C5C-C6B0-C2CC3ADE695C}"/>
              </a:ext>
            </a:extLst>
          </p:cNvPr>
          <p:cNvPicPr>
            <a:picLocks noChangeAspect="1"/>
          </p:cNvPicPr>
          <p:nvPr/>
        </p:nvPicPr>
        <p:blipFill>
          <a:blip r:embed="rId4"/>
          <a:stretch>
            <a:fillRect/>
          </a:stretch>
        </p:blipFill>
        <p:spPr>
          <a:xfrm>
            <a:off x="3371273" y="3277466"/>
            <a:ext cx="2286000" cy="1757796"/>
          </a:xfrm>
          <a:prstGeom prst="rect">
            <a:avLst/>
          </a:prstGeom>
        </p:spPr>
      </p:pic>
      <p:sp>
        <p:nvSpPr>
          <p:cNvPr id="10" name="Panglică: înclinată în jos 9">
            <a:extLst>
              <a:ext uri="{FF2B5EF4-FFF2-40B4-BE49-F238E27FC236}">
                <a16:creationId xmlns="" xmlns:a16="http://schemas.microsoft.com/office/drawing/2014/main" id="{F0B00DEE-7951-9388-1821-E5178EA2E242}"/>
              </a:ext>
            </a:extLst>
          </p:cNvPr>
          <p:cNvSpPr/>
          <p:nvPr/>
        </p:nvSpPr>
        <p:spPr>
          <a:xfrm>
            <a:off x="3144265" y="5032201"/>
            <a:ext cx="2820967" cy="728101"/>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i="1" err="1">
                <a:solidFill>
                  <a:schemeClr val="tx1">
                    <a:lumMod val="85000"/>
                    <a:lumOff val="15000"/>
                  </a:schemeClr>
                </a:solidFill>
              </a:rPr>
              <a:t>Crestinismul</a:t>
            </a:r>
            <a:endParaRPr lang="ro-RO" b="1" i="1">
              <a:solidFill>
                <a:schemeClr val="tx1">
                  <a:lumMod val="85000"/>
                  <a:lumOff val="15000"/>
                </a:schemeClr>
              </a:solidFill>
            </a:endParaRPr>
          </a:p>
        </p:txBody>
      </p:sp>
      <p:pic>
        <p:nvPicPr>
          <p:cNvPr id="12" name="Imagine 11">
            <a:extLst>
              <a:ext uri="{FF2B5EF4-FFF2-40B4-BE49-F238E27FC236}">
                <a16:creationId xmlns="" xmlns:a16="http://schemas.microsoft.com/office/drawing/2014/main" id="{901BB3DF-8748-21F5-B243-982CB64584EF}"/>
              </a:ext>
            </a:extLst>
          </p:cNvPr>
          <p:cNvPicPr>
            <a:picLocks noChangeAspect="1"/>
          </p:cNvPicPr>
          <p:nvPr/>
        </p:nvPicPr>
        <p:blipFill>
          <a:blip r:embed="rId5"/>
          <a:stretch>
            <a:fillRect/>
          </a:stretch>
        </p:blipFill>
        <p:spPr>
          <a:xfrm>
            <a:off x="6100187" y="2614757"/>
            <a:ext cx="1746540" cy="901124"/>
          </a:xfrm>
          <a:prstGeom prst="rect">
            <a:avLst/>
          </a:prstGeom>
        </p:spPr>
      </p:pic>
      <p:pic>
        <p:nvPicPr>
          <p:cNvPr id="13" name="Imagine 12">
            <a:extLst>
              <a:ext uri="{FF2B5EF4-FFF2-40B4-BE49-F238E27FC236}">
                <a16:creationId xmlns="" xmlns:a16="http://schemas.microsoft.com/office/drawing/2014/main" id="{44F21DAE-847C-AF91-853D-C603A444F1F8}"/>
              </a:ext>
            </a:extLst>
          </p:cNvPr>
          <p:cNvPicPr>
            <a:picLocks noChangeAspect="1"/>
          </p:cNvPicPr>
          <p:nvPr/>
        </p:nvPicPr>
        <p:blipFill>
          <a:blip r:embed="rId6"/>
          <a:stretch>
            <a:fillRect/>
          </a:stretch>
        </p:blipFill>
        <p:spPr>
          <a:xfrm>
            <a:off x="6782955" y="4001511"/>
            <a:ext cx="2632364" cy="1764435"/>
          </a:xfrm>
          <a:prstGeom prst="rect">
            <a:avLst/>
          </a:prstGeom>
        </p:spPr>
      </p:pic>
      <p:sp>
        <p:nvSpPr>
          <p:cNvPr id="14" name="Panglică: înclinată în jos 13">
            <a:extLst>
              <a:ext uri="{FF2B5EF4-FFF2-40B4-BE49-F238E27FC236}">
                <a16:creationId xmlns="" xmlns:a16="http://schemas.microsoft.com/office/drawing/2014/main" id="{91FDA848-7044-967B-6FD2-64540BB86845}"/>
              </a:ext>
            </a:extLst>
          </p:cNvPr>
          <p:cNvSpPr/>
          <p:nvPr/>
        </p:nvSpPr>
        <p:spPr>
          <a:xfrm>
            <a:off x="6677993" y="5756920"/>
            <a:ext cx="2832515" cy="912828"/>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i="1" dirty="0">
                <a:solidFill>
                  <a:schemeClr val="tx1">
                    <a:lumMod val="85000"/>
                    <a:lumOff val="15000"/>
                  </a:schemeClr>
                </a:solidFill>
              </a:rPr>
              <a:t>Locul de </a:t>
            </a:r>
            <a:r>
              <a:rPr lang="ro-RO" b="1" i="1" err="1">
                <a:solidFill>
                  <a:schemeClr val="tx1">
                    <a:lumMod val="85000"/>
                    <a:lumOff val="15000"/>
                  </a:schemeClr>
                </a:solidFill>
              </a:rPr>
              <a:t>nastere</a:t>
            </a:r>
            <a:r>
              <a:rPr lang="ro-RO" b="1" i="1" dirty="0">
                <a:solidFill>
                  <a:schemeClr val="tx1">
                    <a:lumMod val="85000"/>
                    <a:lumOff val="15000"/>
                  </a:schemeClr>
                </a:solidFill>
              </a:rPr>
              <a:t> </a:t>
            </a:r>
            <a:r>
              <a:rPr lang="ro-RO" b="1" i="1" err="1">
                <a:solidFill>
                  <a:schemeClr val="tx1">
                    <a:lumMod val="85000"/>
                    <a:lumOff val="15000"/>
                  </a:schemeClr>
                </a:solidFill>
              </a:rPr>
              <a:t>Nis</a:t>
            </a:r>
            <a:r>
              <a:rPr lang="ro-RO" b="1" i="1" dirty="0">
                <a:solidFill>
                  <a:schemeClr val="tx1">
                    <a:lumMod val="85000"/>
                    <a:lumOff val="15000"/>
                  </a:schemeClr>
                </a:solidFill>
              </a:rPr>
              <a:t>, Serbia</a:t>
            </a:r>
          </a:p>
        </p:txBody>
      </p:sp>
      <p:sp>
        <p:nvSpPr>
          <p:cNvPr id="18" name="Sul: orizontal 17">
            <a:extLst>
              <a:ext uri="{FF2B5EF4-FFF2-40B4-BE49-F238E27FC236}">
                <a16:creationId xmlns="" xmlns:a16="http://schemas.microsoft.com/office/drawing/2014/main" id="{E3E00C93-AD64-27A0-988E-95876E8C8212}"/>
              </a:ext>
            </a:extLst>
          </p:cNvPr>
          <p:cNvSpPr/>
          <p:nvPr/>
        </p:nvSpPr>
        <p:spPr>
          <a:xfrm>
            <a:off x="2347054" y="1227009"/>
            <a:ext cx="4916512" cy="71023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solidFill>
                <a:schemeClr val="tx1">
                  <a:lumMod val="85000"/>
                  <a:lumOff val="15000"/>
                </a:schemeClr>
              </a:solidFill>
              <a:ea typeface="+mn-lt"/>
              <a:cs typeface="+mn-lt"/>
            </a:endParaRPr>
          </a:p>
          <a:p>
            <a:pPr algn="ctr"/>
            <a:endParaRPr lang="ro-RO" dirty="0">
              <a:solidFill>
                <a:schemeClr val="tx1">
                  <a:lumMod val="85000"/>
                  <a:lumOff val="15000"/>
                </a:schemeClr>
              </a:solidFill>
              <a:ea typeface="+mn-lt"/>
              <a:cs typeface="+mn-lt"/>
            </a:endParaRPr>
          </a:p>
          <a:p>
            <a:pPr algn="ctr"/>
            <a:r>
              <a:rPr lang="ro-RO" dirty="0">
                <a:solidFill>
                  <a:schemeClr val="tx1">
                    <a:lumMod val="85000"/>
                    <a:lumOff val="15000"/>
                  </a:schemeClr>
                </a:solidFill>
                <a:ea typeface="+mn-lt"/>
                <a:cs typeface="+mn-lt"/>
                <a:hlinkClick r:id="rId7">
                  <a:extLst>
                    <a:ext uri="{A12FA001-AC4F-418D-AE19-62706E023703}">
                      <ahyp:hlinkClr xmlns="" xmlns:ahyp="http://schemas.microsoft.com/office/drawing/2018/hyperlinkcolor" val="tx"/>
                    </a:ext>
                  </a:extLst>
                </a:hlinkClick>
              </a:rPr>
              <a:t>https://prezi.com/p/vdew9irxfmny/?present=1</a:t>
            </a:r>
            <a:endParaRPr lang="ro-RO">
              <a:solidFill>
                <a:schemeClr val="tx1">
                  <a:lumMod val="85000"/>
                  <a:lumOff val="15000"/>
                </a:schemeClr>
              </a:solidFill>
            </a:endParaRPr>
          </a:p>
          <a:p>
            <a:pPr algn="ctr"/>
            <a:endParaRPr lang="ro-RO" dirty="0">
              <a:solidFill>
                <a:schemeClr val="tx1">
                  <a:lumMod val="85000"/>
                  <a:lumOff val="15000"/>
                </a:schemeClr>
              </a:solidFill>
            </a:endParaRPr>
          </a:p>
          <a:p>
            <a:pPr algn="ctr"/>
            <a:endParaRPr lang="ro-RO" dirty="0"/>
          </a:p>
        </p:txBody>
      </p:sp>
      <p:pic>
        <p:nvPicPr>
          <p:cNvPr id="19" name="Grafic 18" descr="Clapper board with solid fill">
            <a:extLst>
              <a:ext uri="{FF2B5EF4-FFF2-40B4-BE49-F238E27FC236}">
                <a16:creationId xmlns="" xmlns:a16="http://schemas.microsoft.com/office/drawing/2014/main" id="{CE8A3C80-6887-BE6C-7993-CC738C5F8055}"/>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597892" y="1228436"/>
            <a:ext cx="602674" cy="706583"/>
          </a:xfrm>
          <a:prstGeom prst="rect">
            <a:avLst/>
          </a:prstGeom>
        </p:spPr>
      </p:pic>
    </p:spTree>
    <p:extLst>
      <p:ext uri="{BB962C8B-B14F-4D97-AF65-F5344CB8AC3E}">
        <p14:creationId xmlns="" xmlns:p14="http://schemas.microsoft.com/office/powerpoint/2010/main" val="31582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 xmlns:a16="http://schemas.microsoft.com/office/drawing/2014/main" id="{FE7C04A8-18BE-EB57-868C-B571DDABBBCD}"/>
              </a:ext>
            </a:extLst>
          </p:cNvPr>
          <p:cNvPicPr>
            <a:picLocks noChangeAspect="1"/>
          </p:cNvPicPr>
          <p:nvPr/>
        </p:nvPicPr>
        <p:blipFill>
          <a:blip r:embed="rId2"/>
          <a:stretch>
            <a:fillRect/>
          </a:stretch>
        </p:blipFill>
        <p:spPr>
          <a:xfrm>
            <a:off x="2036624" y="117543"/>
            <a:ext cx="4043707" cy="5419173"/>
          </a:xfrm>
          <a:prstGeom prst="rect">
            <a:avLst/>
          </a:prstGeom>
        </p:spPr>
      </p:pic>
      <p:sp>
        <p:nvSpPr>
          <p:cNvPr id="5" name="Stea: 7 colțuri 4">
            <a:extLst>
              <a:ext uri="{FF2B5EF4-FFF2-40B4-BE49-F238E27FC236}">
                <a16:creationId xmlns="" xmlns:a16="http://schemas.microsoft.com/office/drawing/2014/main" id="{4244CA00-560F-21E3-8CF7-4CB28C254B77}"/>
              </a:ext>
            </a:extLst>
          </p:cNvPr>
          <p:cNvSpPr/>
          <p:nvPr/>
        </p:nvSpPr>
        <p:spPr>
          <a:xfrm>
            <a:off x="8603989" y="1714207"/>
            <a:ext cx="2525486" cy="1592594"/>
          </a:xfrm>
          <a:prstGeom prst="star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2000" b="1" err="1">
                <a:solidFill>
                  <a:schemeClr val="tx1"/>
                </a:solidFill>
              </a:rPr>
              <a:t>Stiati</a:t>
            </a:r>
            <a:r>
              <a:rPr lang="ro-RO" sz="2000" b="1" dirty="0">
                <a:solidFill>
                  <a:schemeClr val="tx1"/>
                </a:solidFill>
              </a:rPr>
              <a:t> ca...?</a:t>
            </a:r>
          </a:p>
        </p:txBody>
      </p:sp>
      <p:sp>
        <p:nvSpPr>
          <p:cNvPr id="7" name="Titlu 6">
            <a:extLst>
              <a:ext uri="{FF2B5EF4-FFF2-40B4-BE49-F238E27FC236}">
                <a16:creationId xmlns="" xmlns:a16="http://schemas.microsoft.com/office/drawing/2014/main" id="{E5EC4445-2441-38B7-FC91-6FC2A3ECF8F8}"/>
              </a:ext>
            </a:extLst>
          </p:cNvPr>
          <p:cNvSpPr>
            <a:spLocks noGrp="1"/>
          </p:cNvSpPr>
          <p:nvPr>
            <p:ph type="title"/>
          </p:nvPr>
        </p:nvSpPr>
        <p:spPr>
          <a:xfrm>
            <a:off x="2036488" y="4821537"/>
            <a:ext cx="8936446" cy="1590278"/>
          </a:xfrm>
        </p:spPr>
        <p:txBody>
          <a:bodyPr>
            <a:normAutofit fontScale="90000"/>
          </a:bodyPr>
          <a:lstStyle/>
          <a:p>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rPr>
              <a:t/>
            </a:r>
            <a:br>
              <a:rPr lang="ro-RO" sz="2000" dirty="0">
                <a:ea typeface="+mj-lt"/>
                <a:cs typeface="+mj-lt"/>
              </a:rPr>
            </a:br>
            <a:r>
              <a:rPr lang="ro-RO" sz="2000" dirty="0">
                <a:ea typeface="+mj-lt"/>
                <a:cs typeface="+mj-lt"/>
                <a:hlinkClick r:id="rId3">
                  <a:extLst>
                    <a:ext uri="{A12FA001-AC4F-418D-AE19-62706E023703}">
                      <ahyp:hlinkClr xmlns="" xmlns:ahyp="http://schemas.microsoft.com/office/drawing/2018/hyperlinkcolor" val="tx"/>
                    </a:ext>
                  </a:extLst>
                </a:hlinkClick>
              </a:rPr>
              <a:t>https://www.canva.com/design/DAG4C5Lhnko/mqxpGWuebAeWeOGSY_PciA/edit</a:t>
            </a:r>
            <a:r>
              <a:rPr lang="ro-RO" sz="2000" dirty="0">
                <a:ea typeface="+mj-lt"/>
                <a:cs typeface="+mj-lt"/>
              </a:rPr>
              <a:t/>
            </a:r>
            <a:br>
              <a:rPr lang="ro-RO" sz="2000" dirty="0">
                <a:ea typeface="+mj-lt"/>
                <a:cs typeface="+mj-lt"/>
              </a:rPr>
            </a:br>
            <a:r>
              <a:rPr lang="ro-RO" sz="2800" dirty="0">
                <a:ea typeface="+mj-lt"/>
                <a:cs typeface="+mj-lt"/>
              </a:rPr>
              <a:t/>
            </a:r>
            <a:br>
              <a:rPr lang="ro-RO" sz="2800" dirty="0">
                <a:ea typeface="+mj-lt"/>
                <a:cs typeface="+mj-lt"/>
              </a:rPr>
            </a:br>
            <a:endParaRPr lang="ro-RO" sz="2800" dirty="0"/>
          </a:p>
        </p:txBody>
      </p:sp>
    </p:spTree>
    <p:extLst>
      <p:ext uri="{BB962C8B-B14F-4D97-AF65-F5344CB8AC3E}">
        <p14:creationId xmlns="" xmlns:p14="http://schemas.microsoft.com/office/powerpoint/2010/main" val="3537996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3DB92BAD-8442-4325-BD51-C5D9643E4E82}"/>
              </a:ext>
            </a:extLst>
          </p:cNvPr>
          <p:cNvSpPr>
            <a:spLocks noGrp="1"/>
          </p:cNvSpPr>
          <p:nvPr>
            <p:ph type="title"/>
          </p:nvPr>
        </p:nvSpPr>
        <p:spPr>
          <a:xfrm>
            <a:off x="1482724" y="-3313"/>
            <a:ext cx="5856853" cy="2023163"/>
          </a:xfrm>
        </p:spPr>
        <p:txBody>
          <a:bodyPr>
            <a:normAutofit/>
          </a:bodyPr>
          <a:lstStyle/>
          <a:p>
            <a:r>
              <a:rPr lang="ro-RO" b="1" i="1" dirty="0"/>
              <a:t>Pentru a </a:t>
            </a:r>
            <a:r>
              <a:rPr lang="ro-RO" b="1" i="1" dirty="0" err="1"/>
              <a:t>intelege</a:t>
            </a:r>
            <a:r>
              <a:rPr lang="ro-RO" b="1" i="1" dirty="0"/>
              <a:t> mai bine va propun </a:t>
            </a:r>
            <a:r>
              <a:rPr lang="ro-RO" b="1" i="1" dirty="0" err="1"/>
              <a:t>cateva</a:t>
            </a:r>
            <a:r>
              <a:rPr lang="ro-RO" b="1" i="1" dirty="0"/>
              <a:t> </a:t>
            </a:r>
            <a:r>
              <a:rPr lang="ro-RO" b="1" i="1" dirty="0" err="1"/>
              <a:t>joculete</a:t>
            </a:r>
            <a:r>
              <a:rPr lang="ro-RO" b="1" i="1" dirty="0"/>
              <a:t> </a:t>
            </a:r>
            <a:br>
              <a:rPr lang="ro-RO" b="1" i="1" dirty="0"/>
            </a:br>
            <a:r>
              <a:rPr lang="ro-RO" b="1" i="1" dirty="0"/>
              <a:t>Ce </a:t>
            </a:r>
            <a:r>
              <a:rPr lang="ro-RO" b="1" i="1" dirty="0" err="1"/>
              <a:t>spuneti</a:t>
            </a:r>
            <a:r>
              <a:rPr lang="ro-RO" b="1" i="1" dirty="0"/>
              <a:t> </a:t>
            </a:r>
            <a:r>
              <a:rPr lang="ro-RO" b="1" i="1" dirty="0" err="1"/>
              <a:t>sunteti</a:t>
            </a:r>
            <a:r>
              <a:rPr lang="ro-RO" b="1" i="1" dirty="0"/>
              <a:t> </a:t>
            </a:r>
            <a:r>
              <a:rPr lang="ro-RO" b="1" i="1" dirty="0" err="1"/>
              <a:t>pregatiti</a:t>
            </a:r>
            <a:r>
              <a:rPr lang="ro-RO" b="1" i="1" dirty="0"/>
              <a:t>?</a:t>
            </a:r>
            <a:endParaRPr lang="ro-RO"/>
          </a:p>
        </p:txBody>
      </p:sp>
      <p:sp>
        <p:nvSpPr>
          <p:cNvPr id="4" name="Substituent text 3">
            <a:extLst>
              <a:ext uri="{FF2B5EF4-FFF2-40B4-BE49-F238E27FC236}">
                <a16:creationId xmlns="" xmlns:a16="http://schemas.microsoft.com/office/drawing/2014/main" id="{A6A000B2-1CF4-A6A9-283F-BA07A59D696F}"/>
              </a:ext>
            </a:extLst>
          </p:cNvPr>
          <p:cNvSpPr>
            <a:spLocks noGrp="1"/>
          </p:cNvSpPr>
          <p:nvPr>
            <p:ph type="body" sz="half" idx="2"/>
          </p:nvPr>
        </p:nvSpPr>
        <p:spPr>
          <a:xfrm>
            <a:off x="1383333" y="2251764"/>
            <a:ext cx="6674070" cy="3374887"/>
          </a:xfrm>
        </p:spPr>
        <p:txBody>
          <a:bodyPr>
            <a:normAutofit/>
          </a:bodyPr>
          <a:lstStyle/>
          <a:p>
            <a:r>
              <a:rPr lang="ro-RO" dirty="0">
                <a:ea typeface="+mn-lt"/>
                <a:cs typeface="+mn-lt"/>
                <a:hlinkClick r:id="rId2"/>
              </a:rPr>
              <a:t>https://wordwall.net/ro/resource/101360511/sfintii-imparati-constantin-si-elena</a:t>
            </a:r>
            <a:endParaRPr lang="ro-RO">
              <a:ea typeface="+mn-lt"/>
              <a:cs typeface="+mn-lt"/>
            </a:endParaRPr>
          </a:p>
          <a:p>
            <a:r>
              <a:rPr lang="ro-RO" dirty="0">
                <a:ea typeface="+mn-lt"/>
                <a:cs typeface="+mn-lt"/>
                <a:hlinkClick r:id="rId3"/>
              </a:rPr>
              <a:t>https://wordwall.net/ro/resource/101426339/sfantul-imparat-constantin-gaseste-perechea</a:t>
            </a:r>
            <a:endParaRPr lang="ro-RO">
              <a:ea typeface="+mn-lt"/>
              <a:cs typeface="+mn-lt"/>
            </a:endParaRPr>
          </a:p>
          <a:p>
            <a:r>
              <a:rPr lang="ro-RO" dirty="0">
                <a:ea typeface="+mn-lt"/>
                <a:cs typeface="+mn-lt"/>
                <a:hlinkClick r:id="rId4"/>
              </a:rPr>
              <a:t>https://learningapps.org/display?v=p6hqwnkmn25</a:t>
            </a:r>
            <a:endParaRPr lang="ro-RO"/>
          </a:p>
          <a:p>
            <a:r>
              <a:rPr lang="ro-RO" dirty="0">
                <a:ea typeface="+mn-lt"/>
                <a:cs typeface="+mn-lt"/>
                <a:hlinkClick r:id="rId5"/>
              </a:rPr>
              <a:t>https://learningapps.org/display?v=p9vdu5g5v25</a:t>
            </a:r>
            <a:endParaRPr lang="ro-RO"/>
          </a:p>
          <a:p>
            <a:endParaRPr lang="ro-RO" dirty="0"/>
          </a:p>
          <a:p>
            <a:endParaRPr lang="ro-RO" dirty="0"/>
          </a:p>
          <a:p>
            <a:endParaRPr lang="ro-RO" dirty="0"/>
          </a:p>
        </p:txBody>
      </p:sp>
      <p:pic>
        <p:nvPicPr>
          <p:cNvPr id="6" name="Grafic 5" descr="A trophy cup">
            <a:extLst>
              <a:ext uri="{FF2B5EF4-FFF2-40B4-BE49-F238E27FC236}">
                <a16:creationId xmlns="" xmlns:a16="http://schemas.microsoft.com/office/drawing/2014/main" id="{BBDB7CAA-E01D-B2F7-5EB9-F72C23D8AA93}"/>
              </a:ext>
            </a:extLst>
          </p:cNvPr>
          <p:cNvPicPr>
            <a:picLocks noChangeAspect="1"/>
          </p:cNvPicPr>
          <p:nvPr/>
        </p:nvPicPr>
        <p:blipFill>
          <a:blip r:embed="rId6" cstate="print">
            <a:extLst>
              <a:ext uri="{96DAC541-7B7A-43D3-8B79-37D633B846F1}">
                <asvg:svgBlip xmlns="" xmlns:asvg="http://schemas.microsoft.com/office/drawing/2016/SVG/main" r:embed="rId7"/>
              </a:ext>
            </a:extLst>
          </a:blip>
          <a:stretch>
            <a:fillRect/>
          </a:stretch>
        </p:blipFill>
        <p:spPr>
          <a:xfrm>
            <a:off x="3798956" y="4632738"/>
            <a:ext cx="1524001" cy="1524001"/>
          </a:xfrm>
          <a:prstGeom prst="rect">
            <a:avLst/>
          </a:prstGeom>
        </p:spPr>
      </p:pic>
      <p:pic>
        <p:nvPicPr>
          <p:cNvPr id="7" name="Grafic 6" descr="Game controller with solid fill">
            <a:extLst>
              <a:ext uri="{FF2B5EF4-FFF2-40B4-BE49-F238E27FC236}">
                <a16:creationId xmlns="" xmlns:a16="http://schemas.microsoft.com/office/drawing/2014/main" id="{83217FE0-E870-85FB-F2C1-3C5A6307464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599583" y="1006061"/>
            <a:ext cx="759792" cy="759792"/>
          </a:xfrm>
          <a:prstGeom prst="rect">
            <a:avLst/>
          </a:prstGeom>
        </p:spPr>
      </p:pic>
      <p:sp>
        <p:nvSpPr>
          <p:cNvPr id="9" name="Sul: orizontal 8">
            <a:extLst>
              <a:ext uri="{FF2B5EF4-FFF2-40B4-BE49-F238E27FC236}">
                <a16:creationId xmlns="" xmlns:a16="http://schemas.microsoft.com/office/drawing/2014/main" id="{85CE84E1-8AAB-97B6-042A-E05F02D0DC45}"/>
              </a:ext>
            </a:extLst>
          </p:cNvPr>
          <p:cNvSpPr/>
          <p:nvPr/>
        </p:nvSpPr>
        <p:spPr>
          <a:xfrm>
            <a:off x="6734996" y="5396228"/>
            <a:ext cx="3646442" cy="1242159"/>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b="1" dirty="0"/>
              <a:t>BRAVO! FELICITARI! AI REZOLVAT  CORECT JOCULETELE!</a:t>
            </a:r>
          </a:p>
        </p:txBody>
      </p:sp>
      <p:pic>
        <p:nvPicPr>
          <p:cNvPr id="18" name="Substituent imagine 17" descr="O imagine care conține Color&#10;&#10;Conținutul generat de inteligența artificială poate fi incorect.">
            <a:extLst>
              <a:ext uri="{FF2B5EF4-FFF2-40B4-BE49-F238E27FC236}">
                <a16:creationId xmlns="" xmlns:a16="http://schemas.microsoft.com/office/drawing/2014/main" id="{DD58897B-2229-343C-0A21-1C214107ADEE}"/>
              </a:ext>
            </a:extLst>
          </p:cNvPr>
          <p:cNvPicPr>
            <a:picLocks noGrp="1" noChangeAspect="1"/>
          </p:cNvPicPr>
          <p:nvPr>
            <p:ph type="pic" idx="1"/>
          </p:nvPr>
        </p:nvPicPr>
        <p:blipFill>
          <a:blip r:embed="rId10"/>
          <a:srcRect l="26135" r="26135"/>
          <a:stretch/>
        </p:blipFill>
        <p:spPr>
          <a:xfrm>
            <a:off x="8231578" y="470848"/>
            <a:ext cx="3280974" cy="4572000"/>
          </a:xfrm>
          <a:prstGeom prst="roundRect">
            <a:avLst>
              <a:gd name="adj" fmla="val 4280"/>
            </a:avLst>
          </a:prstGeom>
          <a:ln w="38100">
            <a:gradFill flip="none" rotWithShape="1">
              <a:gsLst>
                <a:gs pos="0">
                  <a:srgbClr val="CDD0D1"/>
                </a:gs>
                <a:gs pos="100000">
                  <a:srgbClr val="CDD0D1">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 xmlns:p14="http://schemas.microsoft.com/office/powerpoint/2010/main" val="28079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0E16022-28B9-BE5A-F9A3-43EAB1AD6F8C}"/>
              </a:ext>
            </a:extLst>
          </p:cNvPr>
          <p:cNvSpPr>
            <a:spLocks noGrp="1"/>
          </p:cNvSpPr>
          <p:nvPr>
            <p:ph type="title"/>
          </p:nvPr>
        </p:nvSpPr>
        <p:spPr/>
        <p:txBody>
          <a:bodyPr>
            <a:normAutofit fontScale="90000"/>
          </a:bodyPr>
          <a:lstStyle/>
          <a:p>
            <a:r>
              <a:rPr lang="ro-RO" dirty="0" err="1"/>
              <a:t>Inainte</a:t>
            </a:r>
            <a:r>
              <a:rPr lang="ro-RO" dirty="0"/>
              <a:t> de a continua...am o surpriza pentru voi!</a:t>
            </a:r>
            <a:br>
              <a:rPr lang="ro-RO" dirty="0"/>
            </a:br>
            <a:r>
              <a:rPr lang="ro-RO" dirty="0" err="1"/>
              <a:t>Apasati</a:t>
            </a:r>
            <a:r>
              <a:rPr lang="ro-RO" dirty="0"/>
              <a:t> pe link-</a:t>
            </a:r>
            <a:r>
              <a:rPr lang="ro-RO" dirty="0" err="1"/>
              <a:t>ul</a:t>
            </a:r>
            <a:r>
              <a:rPr lang="ro-RO" dirty="0"/>
              <a:t> de mai jos!</a:t>
            </a:r>
          </a:p>
        </p:txBody>
      </p:sp>
      <p:sp>
        <p:nvSpPr>
          <p:cNvPr id="3" name="Substituent conținut 2">
            <a:extLst>
              <a:ext uri="{FF2B5EF4-FFF2-40B4-BE49-F238E27FC236}">
                <a16:creationId xmlns="" xmlns:a16="http://schemas.microsoft.com/office/drawing/2014/main" id="{0AFF2DE3-4AB9-E851-9159-15ABA07067A2}"/>
              </a:ext>
            </a:extLst>
          </p:cNvPr>
          <p:cNvSpPr>
            <a:spLocks noGrp="1"/>
          </p:cNvSpPr>
          <p:nvPr>
            <p:ph idx="1"/>
          </p:nvPr>
        </p:nvSpPr>
        <p:spPr>
          <a:xfrm>
            <a:off x="1024869" y="2666999"/>
            <a:ext cx="10478154" cy="3124201"/>
          </a:xfrm>
        </p:spPr>
        <p:txBody>
          <a:bodyPr/>
          <a:lstStyle/>
          <a:p>
            <a:r>
              <a:rPr lang="ro-RO" dirty="0">
                <a:ea typeface="+mn-lt"/>
                <a:cs typeface="+mn-lt"/>
                <a:hlinkClick r:id="rId2"/>
              </a:rPr>
              <a:t>https://app.animaker.com/animo/0HmHYYKakSdx5N0q/?paymentGate=free</a:t>
            </a:r>
            <a:endParaRPr lang="ro-RO">
              <a:ea typeface="+mn-lt"/>
              <a:cs typeface="+mn-lt"/>
            </a:endParaRPr>
          </a:p>
          <a:p>
            <a:pPr>
              <a:buClr>
                <a:srgbClr val="1287C3"/>
              </a:buClr>
            </a:pPr>
            <a:endParaRPr lang="ro-RO" dirty="0"/>
          </a:p>
        </p:txBody>
      </p:sp>
      <p:pic>
        <p:nvPicPr>
          <p:cNvPr id="4" name="Grafic 3" descr="Fireworks with solid fill">
            <a:extLst>
              <a:ext uri="{FF2B5EF4-FFF2-40B4-BE49-F238E27FC236}">
                <a16:creationId xmlns="" xmlns:a16="http://schemas.microsoft.com/office/drawing/2014/main" id="{60334A2B-BA32-B25F-C9E8-6A7E6B40943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38800" y="4451626"/>
            <a:ext cx="914400" cy="914400"/>
          </a:xfrm>
          <a:prstGeom prst="rect">
            <a:avLst/>
          </a:prstGeom>
        </p:spPr>
      </p:pic>
      <p:pic>
        <p:nvPicPr>
          <p:cNvPr id="5" name="Grafic 4" descr="Balloons with solid fill">
            <a:extLst>
              <a:ext uri="{FF2B5EF4-FFF2-40B4-BE49-F238E27FC236}">
                <a16:creationId xmlns="" xmlns:a16="http://schemas.microsoft.com/office/drawing/2014/main" id="{0E5EAA9C-5DCB-6DC1-A6FD-AC4BDDBCB3F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815496" y="2507974"/>
            <a:ext cx="914400" cy="914400"/>
          </a:xfrm>
          <a:prstGeom prst="rect">
            <a:avLst/>
          </a:prstGeom>
        </p:spPr>
      </p:pic>
    </p:spTree>
    <p:extLst>
      <p:ext uri="{BB962C8B-B14F-4D97-AF65-F5344CB8AC3E}">
        <p14:creationId xmlns="" xmlns:p14="http://schemas.microsoft.com/office/powerpoint/2010/main" val="29417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6</TotalTime>
  <Words>282</Words>
  <Application>Microsoft Office PowerPoint</Application>
  <PresentationFormat>Custom</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Parallax</vt:lpstr>
      <vt:lpstr>SFINTII IMPARATI  CONSTANTIN SI ELENA </vt:lpstr>
      <vt:lpstr>,,Iubirea lui Dumnezeu si raspunsul omului,, Continutul invatarii:  ,,Biserica in istorie,,</vt:lpstr>
      <vt:lpstr>Competente Generale 1.Utilizarea conceptelor specifice religiei proprii , in conexiune cu diferite manifestari ale credintei 2.Manifestarea unui comportament moral, in viata personala si in societate, in acord cu valorile religioase 3.Raportarea experientelor din viata de zi cu zi la principiile religioase, cu respectarea identitatii si diversitatii religioase</vt:lpstr>
      <vt:lpstr>Slide 4</vt:lpstr>
      <vt:lpstr>Voi stiti cine a fost Imparatul Constantin cel Mare? Urmariri link-ul urmator</vt:lpstr>
      <vt:lpstr>Ca o scurta recapitulare a principalelor evenimente din viata Imparatului Constantin cel Mare va propun sa calatorim in timp...</vt:lpstr>
      <vt:lpstr>      https://www.canva.com/design/DAG4C5Lhnko/mqxpGWuebAeWeOGSY_PciA/edit  </vt:lpstr>
      <vt:lpstr>Pentru a intelege mai bine va propun cateva joculete  Ce spuneti sunteti pregatiti?</vt:lpstr>
      <vt:lpstr>Inainte de a continua...am o surpriza pentru voi! Apasati pe link-ul de mai jos!</vt:lpstr>
      <vt:lpstr>                        Sa ne reamintim!  https://view.genially.com/690dfe64cc850187bd3bea9a/interactive-content-museum  </vt:lpstr>
      <vt:lpstr>Tema de reflectie!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SFINTII IMPARATI  CONSTANTIN SI ELENA</dc:title>
  <dc:creator>tomal</dc:creator>
  <cp:lastModifiedBy>LAURENTIU TOMA</cp:lastModifiedBy>
  <cp:revision>638</cp:revision>
  <dcterms:created xsi:type="dcterms:W3CDTF">2025-11-10T12:32:16Z</dcterms:created>
  <dcterms:modified xsi:type="dcterms:W3CDTF">2025-11-10T17:46:42Z</dcterms:modified>
</cp:coreProperties>
</file>