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8" r:id="rId8"/>
    <p:sldId id="281" r:id="rId9"/>
    <p:sldId id="280" r:id="rId10"/>
    <p:sldId id="27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877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025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34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798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738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265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292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15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759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6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188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B712F4-F40D-4553-B655-0A542EDE4AA6}" type="datetimeFigureOut">
              <a:rPr lang="ro-RO" smtClean="0"/>
              <a:pPr/>
              <a:t>31.03.2025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BED1D3-5135-4263-A919-7C72E7886B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30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h_o_FtuqQ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rVvAPTOzgI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pazieE46L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goPMUJwS9M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v065MsxqX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86918" y="2341688"/>
            <a:ext cx="6801440" cy="2590800"/>
          </a:xfrm>
        </p:spPr>
        <p:txBody>
          <a:bodyPr>
            <a:normAutofit fontScale="90000"/>
          </a:bodyPr>
          <a:lstStyle/>
          <a:p>
            <a:r>
              <a:rPr lang="ro-RO" sz="2700" b="1" dirty="0"/>
              <a:t>GRAFICUL ACTIVITĂȚII DE CERC PEDAGOGIC</a:t>
            </a:r>
            <a:br>
              <a:rPr lang="ro-RO" sz="2700" dirty="0"/>
            </a:br>
            <a:r>
              <a:rPr lang="ro-RO" sz="2700" b="1" dirty="0"/>
              <a:t>ÎNVĂȚĂMÂNT PRIMAR-</a:t>
            </a:r>
            <a:br>
              <a:rPr lang="ro-RO" sz="2700" dirty="0"/>
            </a:br>
            <a:r>
              <a:rPr lang="ro-RO" sz="2700" b="1" dirty="0"/>
              <a:t>AN ȘCOLAR 2024– 2025</a:t>
            </a:r>
            <a:br>
              <a:rPr lang="ro-RO" sz="2700" dirty="0"/>
            </a:br>
            <a:r>
              <a:rPr lang="ro-RO" sz="2700" b="1" dirty="0"/>
              <a:t> </a:t>
            </a:r>
            <a:br>
              <a:rPr lang="ro-RO" sz="2700" dirty="0"/>
            </a:br>
            <a:r>
              <a:rPr lang="ro-RO" sz="2700" b="1" dirty="0"/>
              <a:t>Coordonator: Inspector școlar  - Prof. dr. Mirela Mihăescu</a:t>
            </a:r>
            <a:br>
              <a:rPr lang="ro-RO" sz="2700" dirty="0"/>
            </a:br>
            <a:r>
              <a:rPr lang="ro-RO" sz="2700" b="1" dirty="0"/>
              <a:t> 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1600" b="1" dirty="0"/>
              <a:t>2 aprilie 2025</a:t>
            </a:r>
          </a:p>
          <a:p>
            <a:r>
              <a:rPr lang="ro-RO" sz="1600" b="1" dirty="0" err="1"/>
              <a:t>Prof.înv.primar</a:t>
            </a:r>
            <a:r>
              <a:rPr lang="ro-RO" sz="1600" b="1" dirty="0"/>
              <a:t> Pătulea Rodica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5C65F-CEC8-D94E-675B-A24C9E2CE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sApp Video 2025 03 31 at 18 47 42">
            <a:hlinkClick r:id="" action="ppaction://media"/>
            <a:extLst>
              <a:ext uri="{FF2B5EF4-FFF2-40B4-BE49-F238E27FC236}">
                <a16:creationId xmlns:a16="http://schemas.microsoft.com/office/drawing/2014/main" id="{D6F67D25-1D41-0BD6-829E-1E1F8EBE58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3023" y="1412776"/>
            <a:ext cx="713795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Roata întrebărilor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Formulați cu ajutorul cuvintelor întrebări referitoare la conținutul textului </a:t>
            </a:r>
            <a:r>
              <a:rPr lang="ro-RO" dirty="0" err="1"/>
              <a:t>citit.Numiți</a:t>
            </a:r>
            <a:r>
              <a:rPr lang="ro-RO" dirty="0"/>
              <a:t> un coleg care să formuleze răspunsuri la întrebări.</a:t>
            </a:r>
          </a:p>
        </p:txBody>
      </p:sp>
      <p:pic>
        <p:nvPicPr>
          <p:cNvPr id="4" name="Imagine 3" descr="DSC00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36" y="3764816"/>
            <a:ext cx="4000464" cy="2666976"/>
          </a:xfrm>
          <a:prstGeom prst="rect">
            <a:avLst/>
          </a:prstGeom>
        </p:spPr>
      </p:pic>
      <p:pic>
        <p:nvPicPr>
          <p:cNvPr id="5" name="Imagine 4" descr="DSC00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40" y="3764816"/>
            <a:ext cx="4000496" cy="2666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DSC00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790" y="274638"/>
            <a:ext cx="4524420" cy="3016280"/>
          </a:xfrm>
        </p:spPr>
      </p:pic>
      <p:pic>
        <p:nvPicPr>
          <p:cNvPr id="6" name="Imagine 5" descr="DSC00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0" y="3429001"/>
            <a:ext cx="4429092" cy="2952728"/>
          </a:xfrm>
          <a:prstGeom prst="rect">
            <a:avLst/>
          </a:prstGeom>
        </p:spPr>
      </p:pic>
      <p:pic>
        <p:nvPicPr>
          <p:cNvPr id="7" name="Imagine 6" descr="DSC008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3500" y="3429000"/>
            <a:ext cx="4429092" cy="29527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DSC00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200" y="1268760"/>
            <a:ext cx="8501599" cy="48965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Activitate individuală</a:t>
            </a:r>
          </a:p>
        </p:txBody>
      </p:sp>
      <p:pic>
        <p:nvPicPr>
          <p:cNvPr id="4" name="Substituent conținut 3" descr="DSC00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9724" y="4365105"/>
            <a:ext cx="3563888" cy="2375925"/>
          </a:xfrm>
        </p:spPr>
      </p:pic>
      <p:pic>
        <p:nvPicPr>
          <p:cNvPr id="5" name="Imagine 4" descr="DSC00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752" y="4365104"/>
            <a:ext cx="3563888" cy="2375926"/>
          </a:xfrm>
          <a:prstGeom prst="rect">
            <a:avLst/>
          </a:prstGeom>
        </p:spPr>
      </p:pic>
      <p:pic>
        <p:nvPicPr>
          <p:cNvPr id="6" name="Imagine 5" descr="DSC00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191" y="1869185"/>
            <a:ext cx="3563888" cy="2375926"/>
          </a:xfrm>
          <a:prstGeom prst="rect">
            <a:avLst/>
          </a:prstGeom>
        </p:spPr>
      </p:pic>
      <p:pic>
        <p:nvPicPr>
          <p:cNvPr id="9" name="Imagine 8" descr="DSC009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869186"/>
            <a:ext cx="3563888" cy="2375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DSC00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41" y="1268760"/>
            <a:ext cx="8832117" cy="48237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Activitate în perechi</a:t>
            </a:r>
          </a:p>
        </p:txBody>
      </p:sp>
      <p:pic>
        <p:nvPicPr>
          <p:cNvPr id="4" name="Substituent conținut 3" descr="DSC00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9590" y="1691222"/>
            <a:ext cx="3576768" cy="2384513"/>
          </a:xfrm>
        </p:spPr>
      </p:pic>
      <p:pic>
        <p:nvPicPr>
          <p:cNvPr id="5" name="Imagine 4" descr="DSC00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89" y="1691222"/>
            <a:ext cx="3535521" cy="2357014"/>
          </a:xfrm>
          <a:prstGeom prst="rect">
            <a:avLst/>
          </a:prstGeom>
        </p:spPr>
      </p:pic>
      <p:pic>
        <p:nvPicPr>
          <p:cNvPr id="6" name="Imagine 5" descr="DSC00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2677" y="4115977"/>
            <a:ext cx="3799468" cy="25329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1838" y="2169464"/>
            <a:ext cx="7680325" cy="38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Activitate pe grupe</a:t>
            </a:r>
          </a:p>
        </p:txBody>
      </p:sp>
      <p:pic>
        <p:nvPicPr>
          <p:cNvPr id="4" name="Substituent conținut 3" descr="DSC00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520280" cy="1680187"/>
          </a:xfrm>
        </p:spPr>
      </p:pic>
      <p:pic>
        <p:nvPicPr>
          <p:cNvPr id="5" name="Imagine 4" descr="DSC00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04864"/>
            <a:ext cx="6611403" cy="44076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DSC00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075" y="1052736"/>
            <a:ext cx="8415849" cy="47525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sz="2400" i="1" dirty="0"/>
            </a:br>
            <a:br>
              <a:rPr lang="ro-RO" sz="2400" i="1" dirty="0"/>
            </a:br>
            <a:r>
              <a:rPr lang="ro-RO" sz="2400" i="1" dirty="0"/>
              <a:t>Bună practică referitoare la strategiile didactice utilizate pentru formarea la elevii din ciclul primar a competențelor de </a:t>
            </a:r>
            <a:r>
              <a:rPr lang="ro-RO" sz="2400" i="1" dirty="0" err="1"/>
              <a:t>literație</a:t>
            </a:r>
            <a:r>
              <a:rPr lang="ro-RO" sz="2400" i="1" dirty="0"/>
              <a:t>, ca urmare a absolvirii cursului „Toți copiii citesc!”:</a:t>
            </a:r>
            <a:br>
              <a:rPr lang="ro-RO" sz="2400" dirty="0"/>
            </a:br>
            <a:br>
              <a:rPr lang="ro-RO" sz="2400" dirty="0"/>
            </a:br>
            <a:endParaRPr lang="ro-RO" sz="24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Ariile majore de dezvoltare a literației</a:t>
            </a:r>
            <a:r>
              <a:rPr lang="ro-RO" dirty="0"/>
              <a:t>:</a:t>
            </a:r>
          </a:p>
          <a:p>
            <a:pPr lvl="0">
              <a:buNone/>
            </a:pPr>
            <a:r>
              <a:rPr lang="ro-RO" dirty="0">
                <a:ea typeface="Calibri" panose="020F0502020204030204" pitchFamily="34" charset="0"/>
                <a:cs typeface="Calibri" panose="020F0502020204030204" pitchFamily="34" charset="0"/>
              </a:rPr>
              <a:t>Vocabular</a:t>
            </a:r>
          </a:p>
          <a:p>
            <a:pPr lvl="0">
              <a:buNone/>
            </a:pPr>
            <a:r>
              <a:rPr lang="ro-RO" dirty="0">
                <a:ea typeface="Calibri" panose="020F0502020204030204" pitchFamily="34" charset="0"/>
                <a:cs typeface="Calibri" panose="020F0502020204030204" pitchFamily="34" charset="0"/>
              </a:rPr>
              <a:t> Fluența citirii</a:t>
            </a:r>
          </a:p>
          <a:p>
            <a:pPr lvl="0">
              <a:buNone/>
            </a:pPr>
            <a:r>
              <a:rPr lang="ro-RO" dirty="0">
                <a:ea typeface="Calibri" panose="020F0502020204030204" pitchFamily="34" charset="0"/>
                <a:cs typeface="Calibri" panose="020F0502020204030204" pitchFamily="34" charset="0"/>
              </a:rPr>
              <a:t> Comprehensiune</a:t>
            </a:r>
          </a:p>
          <a:p>
            <a:pPr lvl="0">
              <a:buNone/>
            </a:pPr>
            <a:r>
              <a:rPr lang="ro-RO" dirty="0">
                <a:ea typeface="Calibri" panose="020F0502020204030204" pitchFamily="34" charset="0"/>
                <a:cs typeface="Calibri" panose="020F0502020204030204" pitchFamily="34" charset="0"/>
              </a:rPr>
              <a:t> Reflecție și evaluare</a:t>
            </a:r>
            <a:endParaRPr lang="ro-RO" dirty="0"/>
          </a:p>
          <a:p>
            <a:endParaRPr lang="ro-R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Activitate pe grupe</a:t>
            </a:r>
          </a:p>
        </p:txBody>
      </p:sp>
      <p:pic>
        <p:nvPicPr>
          <p:cNvPr id="4" name="Substituent conținut 3" descr="DSC00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6317" y="1700808"/>
            <a:ext cx="3371366" cy="2247577"/>
          </a:xfrm>
        </p:spPr>
      </p:pic>
      <p:pic>
        <p:nvPicPr>
          <p:cNvPr id="5" name="Imagine 4" descr="DSC00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712" y="4112646"/>
            <a:ext cx="3612224" cy="2408150"/>
          </a:xfrm>
          <a:prstGeom prst="rect">
            <a:avLst/>
          </a:prstGeom>
        </p:spPr>
      </p:pic>
      <p:pic>
        <p:nvPicPr>
          <p:cNvPr id="6" name="Imagine 5" descr="DSC00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261" y="4112646"/>
            <a:ext cx="3612224" cy="24081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1658" y="1448780"/>
            <a:ext cx="85406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Activitate individuală</a:t>
            </a:r>
          </a:p>
        </p:txBody>
      </p:sp>
      <p:pic>
        <p:nvPicPr>
          <p:cNvPr id="4" name="Substituent conținut 3" descr="DSC00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5839" y="1584463"/>
            <a:ext cx="3522158" cy="2348106"/>
          </a:xfrm>
        </p:spPr>
      </p:pic>
      <p:pic>
        <p:nvPicPr>
          <p:cNvPr id="6" name="Imagine 5" descr="DSC00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3643" y="1584463"/>
            <a:ext cx="3522158" cy="2348106"/>
          </a:xfrm>
          <a:prstGeom prst="rect">
            <a:avLst/>
          </a:prstGeom>
        </p:spPr>
      </p:pic>
      <p:pic>
        <p:nvPicPr>
          <p:cNvPr id="7" name="Imagine 6" descr="DSC00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44134"/>
            <a:ext cx="2952328" cy="2658806"/>
          </a:xfrm>
          <a:prstGeom prst="rect">
            <a:avLst/>
          </a:prstGeom>
        </p:spPr>
      </p:pic>
      <p:pic>
        <p:nvPicPr>
          <p:cNvPr id="8" name="Imagine 7" descr="DSC009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3643" y="4165499"/>
            <a:ext cx="3522159" cy="23481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DSC00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731" y="1423028"/>
            <a:ext cx="8678537" cy="478112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DSC00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206" y="636589"/>
            <a:ext cx="3864580" cy="2576387"/>
          </a:xfrm>
        </p:spPr>
      </p:pic>
      <p:pic>
        <p:nvPicPr>
          <p:cNvPr id="5" name="Imagine 4" descr="DSC0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588" y="615984"/>
            <a:ext cx="3895488" cy="2596992"/>
          </a:xfrm>
          <a:prstGeom prst="rect">
            <a:avLst/>
          </a:prstGeom>
        </p:spPr>
      </p:pic>
      <p:pic>
        <p:nvPicPr>
          <p:cNvPr id="6" name="Imagine 5" descr="DSC0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390" y="3429000"/>
            <a:ext cx="3837396" cy="2558264"/>
          </a:xfrm>
          <a:prstGeom prst="rect">
            <a:avLst/>
          </a:prstGeom>
        </p:spPr>
      </p:pic>
      <p:pic>
        <p:nvPicPr>
          <p:cNvPr id="7" name="Imagine 6" descr="DSC009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8588" y="3412721"/>
            <a:ext cx="3895488" cy="25969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Desene pe dos</a:t>
            </a:r>
          </a:p>
        </p:txBody>
      </p:sp>
      <p:pic>
        <p:nvPicPr>
          <p:cNvPr id="4" name="Substituent conținut 3" descr="DSC00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178" y="1417638"/>
            <a:ext cx="8543644" cy="482453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DSC00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03648" y="341475"/>
            <a:ext cx="6336705" cy="62030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Captarea atenției</a:t>
            </a:r>
          </a:p>
        </p:txBody>
      </p:sp>
      <p:pic>
        <p:nvPicPr>
          <p:cNvPr id="4" name="Substituent conținut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97554" y="1776264"/>
            <a:ext cx="7548892" cy="44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Ziua lucrurilor pe dos</a:t>
            </a:r>
            <a:br>
              <a:rPr lang="ro-RO" dirty="0"/>
            </a:br>
            <a:r>
              <a:rPr lang="ro-RO" sz="1600" dirty="0"/>
              <a:t>Bifează lucrurile pe care le-ai realizat</a:t>
            </a:r>
            <a:endParaRPr lang="ro-RO" dirty="0"/>
          </a:p>
        </p:txBody>
      </p:sp>
      <p:pic>
        <p:nvPicPr>
          <p:cNvPr id="4" name="Substituent conținut 3" descr="DSC00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6674" y="1916832"/>
            <a:ext cx="6910652" cy="46085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Citirea fluentă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sz="2800" dirty="0"/>
              <a:t>Învățătorul</a:t>
            </a:r>
            <a:r>
              <a:rPr lang="ro-RO" sz="2800" dirty="0"/>
              <a:t>/un elev</a:t>
            </a:r>
            <a:r>
              <a:rPr lang="vi-VN" sz="2800" dirty="0"/>
              <a:t> citește model poezia (cu intonație).</a:t>
            </a:r>
            <a:endParaRPr lang="ro-RO" sz="2800" dirty="0"/>
          </a:p>
          <a:p>
            <a:r>
              <a:rPr lang="vi-VN" sz="2800" dirty="0"/>
              <a:t> Învățătorul </a:t>
            </a:r>
            <a:r>
              <a:rPr lang="ro-RO" sz="2800" dirty="0"/>
              <a:t>/un elev </a:t>
            </a:r>
            <a:r>
              <a:rPr lang="vi-VN" sz="2800" dirty="0"/>
              <a:t>citește un vers, elevii repetă versul.</a:t>
            </a:r>
            <a:endParaRPr lang="ro-RO" sz="2800" dirty="0"/>
          </a:p>
          <a:p>
            <a:r>
              <a:rPr lang="vi-VN" sz="2800" dirty="0"/>
              <a:t> Învățătorul / un elev citește un vers, elevii citesc ultimul cuvânt de trei ori (</a:t>
            </a:r>
            <a:r>
              <a:rPr lang="vi-VN" sz="2800" b="1" dirty="0"/>
              <a:t>citirea în ecou</a:t>
            </a:r>
            <a:r>
              <a:rPr lang="vi-VN" sz="2800" dirty="0"/>
              <a:t>). </a:t>
            </a:r>
            <a:endParaRPr lang="ro-RO" sz="2800" dirty="0"/>
          </a:p>
          <a:p>
            <a:r>
              <a:rPr lang="vi-VN" sz="2800" dirty="0"/>
              <a:t>Învățătorul citește cu bătaia ritmulul folosind creioane (</a:t>
            </a:r>
            <a:r>
              <a:rPr lang="vi-VN" sz="2800" b="1" dirty="0"/>
              <a:t>citirea ritmată</a:t>
            </a:r>
            <a:r>
              <a:rPr lang="vi-VN" sz="2800" dirty="0"/>
              <a:t>). </a:t>
            </a:r>
            <a:endParaRPr lang="ro-R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video 1">
            <a:hlinkClick r:id="" action="ppaction://media"/>
            <a:extLst>
              <a:ext uri="{FF2B5EF4-FFF2-40B4-BE49-F238E27FC236}">
                <a16:creationId xmlns:a16="http://schemas.microsoft.com/office/drawing/2014/main" id="{54A294CD-3BE7-78B9-1D23-943E883B3C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5840" y="1323978"/>
            <a:ext cx="7452320" cy="421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sApp Video 2025 03 31 at 18 43 16">
            <a:hlinkClick r:id="" action="ppaction://media"/>
            <a:extLst>
              <a:ext uri="{FF2B5EF4-FFF2-40B4-BE49-F238E27FC236}">
                <a16:creationId xmlns:a16="http://schemas.microsoft.com/office/drawing/2014/main" id="{022A9236-FFCE-CB08-C882-164636D38D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2566" y="598376"/>
            <a:ext cx="319886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035C-62FA-CC5A-1A84-5C444E8F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sApp Video 2025 03 31 at 18 44 50">
            <a:hlinkClick r:id="" action="ppaction://media"/>
            <a:extLst>
              <a:ext uri="{FF2B5EF4-FFF2-40B4-BE49-F238E27FC236}">
                <a16:creationId xmlns:a16="http://schemas.microsoft.com/office/drawing/2014/main" id="{68C40328-0D9E-7458-F3D1-D77FD35B82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2706" y="1340768"/>
            <a:ext cx="7758587" cy="43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F8F11-DD8A-AE52-2CA3-974EE7C6D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sApp Video 2025 03 31 at 18 45 47">
            <a:hlinkClick r:id="" action="ppaction://media"/>
            <a:extLst>
              <a:ext uri="{FF2B5EF4-FFF2-40B4-BE49-F238E27FC236}">
                <a16:creationId xmlns:a16="http://schemas.microsoft.com/office/drawing/2014/main" id="{B430DAAD-5BB9-7AE6-67FB-4E4C070185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975" y="1201465"/>
            <a:ext cx="7886049" cy="44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82</TotalTime>
  <Words>201</Words>
  <Application>Microsoft Office PowerPoint</Application>
  <PresentationFormat>On-screen Show (4:3)</PresentationFormat>
  <Paragraphs>24</Paragraphs>
  <Slides>26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Garamond</vt:lpstr>
      <vt:lpstr>Savon</vt:lpstr>
      <vt:lpstr>GRAFICUL ACTIVITĂȚII DE CERC PEDAGOGIC ÎNVĂȚĂMÂNT PRIMAR- AN ȘCOLAR 2024– 2025   Coordonator: Inspector școlar  - Prof. dr. Mirela Mihăescu   </vt:lpstr>
      <vt:lpstr>  Bună practică referitoare la strategiile didactice utilizate pentru formarea la elevii din ciclul primar a competențelor de literație, ca urmare a absolvirii cursului „Toți copiii citesc!”:  </vt:lpstr>
      <vt:lpstr>Captarea atenției</vt:lpstr>
      <vt:lpstr>Ziua lucrurilor pe dos Bifează lucrurile pe care le-ai realizat</vt:lpstr>
      <vt:lpstr>Citirea fluentă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Roata întrebărilor</vt:lpstr>
      <vt:lpstr>PowerPoint Presentation</vt:lpstr>
      <vt:lpstr>PowerPoint Presentation</vt:lpstr>
      <vt:lpstr>Activitate individuală</vt:lpstr>
      <vt:lpstr>PowerPoint Presentation</vt:lpstr>
      <vt:lpstr>Activitate în perechi</vt:lpstr>
      <vt:lpstr>PowerPoint Presentation</vt:lpstr>
      <vt:lpstr>Activitate pe grupe</vt:lpstr>
      <vt:lpstr>PowerPoint Presentation</vt:lpstr>
      <vt:lpstr>Activitate pe grupe</vt:lpstr>
      <vt:lpstr>PowerPoint Presentation</vt:lpstr>
      <vt:lpstr>Activitate individuală</vt:lpstr>
      <vt:lpstr>PowerPoint Presentation</vt:lpstr>
      <vt:lpstr>PowerPoint Presentation</vt:lpstr>
      <vt:lpstr>Desene pe 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GRAFICUL ACTIVITĂȚII DE CERC PEDAGOGIC ÎNVĂȚĂMÂNT PRIMAR- AN ȘCOLAR 2024– 2025     Coordonator: Inspector școlar  - Prof. dr. Mirela Mihăescu   </dc:title>
  <dc:creator>PC LUCIENI</dc:creator>
  <cp:lastModifiedBy>Asus</cp:lastModifiedBy>
  <cp:revision>11</cp:revision>
  <dcterms:created xsi:type="dcterms:W3CDTF">2025-03-31T12:00:07Z</dcterms:created>
  <dcterms:modified xsi:type="dcterms:W3CDTF">2025-03-31T16:41:52Z</dcterms:modified>
</cp:coreProperties>
</file>