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3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86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6115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21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2296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783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021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61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93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65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79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0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89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65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74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72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6F7D7-029B-485A-B895-707C762C4A17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0FB3B60-FE32-4F0B-8A24-0361CB960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903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4CF05-59C0-4C7C-AA39-BB53136E73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5029" y="881224"/>
            <a:ext cx="8509518" cy="1735494"/>
          </a:xfrm>
        </p:spPr>
        <p:txBody>
          <a:bodyPr/>
          <a:lstStyle/>
          <a:p>
            <a:pPr algn="ctr"/>
            <a:r>
              <a:rPr lang="en-GB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Operații</a:t>
            </a:r>
            <a:r>
              <a:rPr lang="en-GB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cu </a:t>
            </a:r>
            <a:r>
              <a:rPr lang="en-GB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numere</a:t>
            </a:r>
            <a:r>
              <a:rPr lang="en-GB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en-GB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naturale</a:t>
            </a:r>
            <a:r>
              <a:rPr lang="en-GB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0-1000</a:t>
            </a:r>
            <a:br>
              <a:rPr lang="en-GB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en-GB" sz="36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Exerciții</a:t>
            </a:r>
            <a:r>
              <a:rPr lang="en-GB" sz="36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en-GB" sz="36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și</a:t>
            </a:r>
            <a:r>
              <a:rPr lang="en-GB" sz="36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en-GB" sz="36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probleme</a:t>
            </a:r>
            <a:r>
              <a:rPr lang="en-GB" sz="36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-</a:t>
            </a:r>
            <a:r>
              <a:rPr lang="en-GB" sz="36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clasa</a:t>
            </a:r>
            <a:r>
              <a:rPr lang="en-GB" sz="36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a III-a </a:t>
            </a:r>
          </a:p>
        </p:txBody>
      </p:sp>
      <p:pic>
        <p:nvPicPr>
          <p:cNvPr id="4" name="Picture 3" descr="Numerele naturale 0 - 1000 | Digitaliada">
            <a:extLst>
              <a:ext uri="{FF2B5EF4-FFF2-40B4-BE49-F238E27FC236}">
                <a16:creationId xmlns:a16="http://schemas.microsoft.com/office/drawing/2014/main" id="{923C8FF3-6A82-4506-9171-06FAEBA0B635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3" r="2677" b="5635"/>
          <a:stretch/>
        </p:blipFill>
        <p:spPr bwMode="auto">
          <a:xfrm>
            <a:off x="3433665" y="2687217"/>
            <a:ext cx="3872205" cy="27822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BB469A5-5738-4A9B-96B0-8E6EB9CB4E17}"/>
              </a:ext>
            </a:extLst>
          </p:cNvPr>
          <p:cNvSpPr/>
          <p:nvPr/>
        </p:nvSpPr>
        <p:spPr>
          <a:xfrm>
            <a:off x="1290805" y="5741776"/>
            <a:ext cx="3701847" cy="470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en-GB" sz="2400" b="1" i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înv</a:t>
            </a:r>
            <a:r>
              <a:rPr lang="en-GB" sz="24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2400" b="1" i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Oltean</a:t>
            </a:r>
            <a:r>
              <a:rPr lang="en-GB" sz="2400" b="1" i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Ligia Adela</a:t>
            </a:r>
          </a:p>
        </p:txBody>
      </p:sp>
    </p:spTree>
    <p:extLst>
      <p:ext uri="{BB962C8B-B14F-4D97-AF65-F5344CB8AC3E}">
        <p14:creationId xmlns:p14="http://schemas.microsoft.com/office/powerpoint/2010/main" val="2369663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84E33-B5C0-4940-AEDE-F020B9AA2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494524"/>
            <a:ext cx="9405257" cy="4917232"/>
          </a:xfrm>
        </p:spPr>
        <p:txBody>
          <a:bodyPr/>
          <a:lstStyle/>
          <a:p>
            <a:pPr>
              <a:buAutoNum type="arabicParenR"/>
            </a:pPr>
            <a:endParaRPr lang="en-GB" dirty="0"/>
          </a:p>
          <a:p>
            <a:pPr marL="0" indent="0">
              <a:buNone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1) ”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</a:rPr>
              <a:t>Roata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</a:rPr>
              <a:t>exercițiilor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” </a:t>
            </a:r>
          </a:p>
          <a:p>
            <a:pPr marL="0" indent="0">
              <a:buNone/>
            </a:pP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</a:rPr>
              <a:t>Rezolvă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</a:rPr>
              <a:t>după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 model,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</a:rPr>
              <a:t>împreună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 cu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</a:rPr>
              <a:t>Știetot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>
              <a:buAutoNum type="arabicParenR"/>
            </a:pPr>
            <a:endParaRPr lang="en-GB" dirty="0"/>
          </a:p>
        </p:txBody>
      </p:sp>
      <p:pic>
        <p:nvPicPr>
          <p:cNvPr id="4" name="Picture 3" descr="https://manuale.edu.ro/manuale/Clasa%20a%20III-a/Matematica/Uy5DLiBDRCBQUkVTUyBT/content/interactive/12082/hQoTtAyX6ezLs45h7A1V.jpg">
            <a:extLst>
              <a:ext uri="{FF2B5EF4-FFF2-40B4-BE49-F238E27FC236}">
                <a16:creationId xmlns:a16="http://schemas.microsoft.com/office/drawing/2014/main" id="{696F75CF-C12A-42D3-B786-46D9CC4C378B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7" t="48598" r="5319" b="31659"/>
          <a:stretch/>
        </p:blipFill>
        <p:spPr bwMode="auto">
          <a:xfrm>
            <a:off x="2460172" y="1763486"/>
            <a:ext cx="6889396" cy="28458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C:\Users\sg2za\AppData\Local\Microsoft\Windows\INetCache\Content.MSO\5CE102B0.tmp">
            <a:extLst>
              <a:ext uri="{FF2B5EF4-FFF2-40B4-BE49-F238E27FC236}">
                <a16:creationId xmlns:a16="http://schemas.microsoft.com/office/drawing/2014/main" id="{27C45367-09CA-4478-885A-E4713533928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32" y="2593832"/>
            <a:ext cx="2225040" cy="26593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2667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4095E-22DE-4E8F-97DF-BE573029D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415" y="289249"/>
            <a:ext cx="9950233" cy="613954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  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2) 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</a:rPr>
              <a:t>În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</a:rPr>
              <a:t>livadă</a:t>
            </a: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/>
              <a:t>Ana a </a:t>
            </a:r>
            <a:r>
              <a:rPr lang="en-GB" dirty="0" err="1"/>
              <a:t>cules</a:t>
            </a:r>
            <a:r>
              <a:rPr lang="en-GB" dirty="0"/>
              <a:t> </a:t>
            </a:r>
            <a:r>
              <a:rPr lang="en-GB" dirty="0" err="1"/>
              <a:t>aproximativ</a:t>
            </a:r>
            <a:r>
              <a:rPr lang="en-GB" dirty="0"/>
              <a:t> 20 kg de mere din </a:t>
            </a:r>
            <a:r>
              <a:rPr lang="en-GB" dirty="0" err="1"/>
              <a:t>livada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. Care </a:t>
            </a:r>
            <a:r>
              <a:rPr lang="en-GB" dirty="0" err="1"/>
              <a:t>este</a:t>
            </a:r>
            <a:r>
              <a:rPr lang="en-GB" dirty="0"/>
              <a:t> </a:t>
            </a:r>
            <a:r>
              <a:rPr lang="en-GB" dirty="0" err="1"/>
              <a:t>numărul</a:t>
            </a:r>
            <a:r>
              <a:rPr lang="en-GB" dirty="0"/>
              <a:t> maxim de </a:t>
            </a:r>
            <a:r>
              <a:rPr lang="en-GB" dirty="0" err="1"/>
              <a:t>kilograme</a:t>
            </a:r>
            <a:r>
              <a:rPr lang="en-GB" dirty="0"/>
              <a:t> de mere </a:t>
            </a:r>
            <a:r>
              <a:rPr lang="en-GB" dirty="0" err="1"/>
              <a:t>culese</a:t>
            </a:r>
            <a:r>
              <a:rPr lang="en-GB" dirty="0"/>
              <a:t>, </a:t>
            </a:r>
            <a:r>
              <a:rPr lang="en-GB" dirty="0" err="1"/>
              <a:t>astfel</a:t>
            </a:r>
            <a:r>
              <a:rPr lang="en-GB" dirty="0"/>
              <a:t> </a:t>
            </a:r>
            <a:r>
              <a:rPr lang="en-GB" dirty="0" err="1"/>
              <a:t>încât</a:t>
            </a:r>
            <a:r>
              <a:rPr lang="en-GB" dirty="0"/>
              <a:t> </a:t>
            </a:r>
            <a:r>
              <a:rPr lang="en-GB" dirty="0" err="1"/>
              <a:t>să</a:t>
            </a:r>
            <a:r>
              <a:rPr lang="en-GB" dirty="0"/>
              <a:t> </a:t>
            </a:r>
            <a:r>
              <a:rPr lang="en-GB" dirty="0" err="1"/>
              <a:t>poată</a:t>
            </a:r>
            <a:r>
              <a:rPr lang="en-GB" dirty="0"/>
              <a:t> fi </a:t>
            </a:r>
            <a:r>
              <a:rPr lang="en-GB" dirty="0" err="1"/>
              <a:t>rotunjit</a:t>
            </a:r>
            <a:r>
              <a:rPr lang="en-GB" dirty="0"/>
              <a:t> la 20? Dar </a:t>
            </a:r>
            <a:r>
              <a:rPr lang="en-GB" dirty="0" err="1"/>
              <a:t>cel</a:t>
            </a:r>
            <a:r>
              <a:rPr lang="en-GB" dirty="0"/>
              <a:t> minim?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3) </a:t>
            </a:r>
            <a:r>
              <a:rPr lang="en-GB" dirty="0" err="1"/>
              <a:t>Observă</a:t>
            </a:r>
            <a:r>
              <a:rPr lang="en-GB" dirty="0"/>
              <a:t> </a:t>
            </a:r>
            <a:r>
              <a:rPr lang="en-GB" dirty="0" err="1"/>
              <a:t>graficul</a:t>
            </a:r>
            <a:r>
              <a:rPr lang="en-GB" dirty="0"/>
              <a:t>:                          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</a:t>
            </a:r>
          </a:p>
          <a:p>
            <a:pPr marL="0" indent="0">
              <a:buNone/>
            </a:pPr>
            <a:r>
              <a:rPr lang="en-GB" dirty="0"/>
              <a:t>                                                 </a:t>
            </a:r>
            <a:r>
              <a:rPr lang="en-GB" dirty="0" err="1"/>
              <a:t>Află</a:t>
            </a:r>
            <a:r>
              <a:rPr lang="en-GB" dirty="0"/>
              <a:t> </a:t>
            </a:r>
            <a:r>
              <a:rPr lang="en-GB" dirty="0" err="1"/>
              <a:t>câte</a:t>
            </a:r>
            <a:r>
              <a:rPr lang="en-GB" dirty="0"/>
              <a:t> kg de </a:t>
            </a:r>
            <a:r>
              <a:rPr lang="en-GB" dirty="0" err="1"/>
              <a:t>fructe</a:t>
            </a:r>
            <a:r>
              <a:rPr lang="en-GB" dirty="0"/>
              <a:t> au </a:t>
            </a:r>
            <a:r>
              <a:rPr lang="en-GB" dirty="0" err="1"/>
              <a:t>fost</a:t>
            </a:r>
            <a:r>
              <a:rPr lang="en-GB" dirty="0"/>
              <a:t> </a:t>
            </a:r>
            <a:r>
              <a:rPr lang="en-GB" dirty="0" err="1"/>
              <a:t>culese</a:t>
            </a:r>
            <a:r>
              <a:rPr lang="en-GB" dirty="0"/>
              <a:t> din </a:t>
            </a:r>
            <a:r>
              <a:rPr lang="en-GB" dirty="0" err="1"/>
              <a:t>fiecare</a:t>
            </a:r>
            <a:r>
              <a:rPr lang="en-GB" dirty="0"/>
              <a:t>, </a:t>
            </a:r>
            <a:r>
              <a:rPr lang="en-GB" dirty="0" err="1"/>
              <a:t>știind</a:t>
            </a:r>
            <a:r>
              <a:rPr lang="en-GB" dirty="0"/>
              <a:t>  </a:t>
            </a:r>
            <a:r>
              <a:rPr lang="en-GB" dirty="0" err="1"/>
              <a:t>că</a:t>
            </a:r>
            <a:r>
              <a:rPr lang="en-GB" dirty="0"/>
              <a:t>:              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a) </a:t>
            </a:r>
            <a:r>
              <a:rPr lang="en-GB" dirty="0" err="1"/>
              <a:t>perele</a:t>
            </a:r>
            <a:r>
              <a:rPr lang="en-GB" dirty="0"/>
              <a:t> </a:t>
            </a:r>
            <a:r>
              <a:rPr lang="en-GB" dirty="0" err="1"/>
              <a:t>reprezintă</a:t>
            </a:r>
            <a:r>
              <a:rPr lang="en-GB" dirty="0"/>
              <a:t> </a:t>
            </a:r>
            <a:r>
              <a:rPr lang="en-GB" dirty="0" err="1"/>
              <a:t>jumătate</a:t>
            </a:r>
            <a:r>
              <a:rPr lang="en-GB" dirty="0"/>
              <a:t> din </a:t>
            </a:r>
            <a:r>
              <a:rPr lang="en-GB" dirty="0" err="1"/>
              <a:t>cantitatea</a:t>
            </a:r>
            <a:r>
              <a:rPr lang="en-GB" dirty="0"/>
              <a:t> de prune.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b) </a:t>
            </a:r>
            <a:r>
              <a:rPr lang="en-GB" dirty="0" err="1"/>
              <a:t>caisele</a:t>
            </a:r>
            <a:r>
              <a:rPr lang="en-GB" dirty="0"/>
              <a:t> </a:t>
            </a:r>
            <a:r>
              <a:rPr lang="en-GB" dirty="0" err="1"/>
              <a:t>reprezintă</a:t>
            </a:r>
            <a:r>
              <a:rPr lang="en-GB" dirty="0"/>
              <a:t> </a:t>
            </a:r>
            <a:r>
              <a:rPr lang="en-GB" dirty="0" err="1"/>
              <a:t>jumătate</a:t>
            </a:r>
            <a:r>
              <a:rPr lang="en-GB" dirty="0"/>
              <a:t> din </a:t>
            </a:r>
            <a:r>
              <a:rPr lang="en-GB" dirty="0" err="1"/>
              <a:t>cantitatea</a:t>
            </a:r>
            <a:r>
              <a:rPr lang="en-GB" dirty="0"/>
              <a:t> de </a:t>
            </a:r>
            <a:r>
              <a:rPr lang="en-GB" dirty="0" err="1"/>
              <a:t>pere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c) </a:t>
            </a:r>
            <a:r>
              <a:rPr lang="en-GB" dirty="0" err="1"/>
              <a:t>gutuile</a:t>
            </a:r>
            <a:r>
              <a:rPr lang="en-GB" dirty="0"/>
              <a:t>  au </a:t>
            </a:r>
            <a:r>
              <a:rPr lang="en-GB" dirty="0" err="1"/>
              <a:t>fost</a:t>
            </a:r>
            <a:r>
              <a:rPr lang="en-GB" dirty="0"/>
              <a:t> </a:t>
            </a:r>
            <a:r>
              <a:rPr lang="en-GB" dirty="0" err="1"/>
              <a:t>așezate</a:t>
            </a:r>
            <a:r>
              <a:rPr lang="en-GB" dirty="0"/>
              <a:t> </a:t>
            </a:r>
            <a:r>
              <a:rPr lang="en-GB" dirty="0" err="1"/>
              <a:t>în</a:t>
            </a:r>
            <a:r>
              <a:rPr lang="en-GB" dirty="0"/>
              <a:t> 8 </a:t>
            </a:r>
            <a:r>
              <a:rPr lang="en-GB" dirty="0" err="1"/>
              <a:t>lădițe</a:t>
            </a:r>
            <a:r>
              <a:rPr lang="en-GB" dirty="0"/>
              <a:t> de </a:t>
            </a:r>
            <a:r>
              <a:rPr lang="en-GB" dirty="0" err="1"/>
              <a:t>câte</a:t>
            </a:r>
            <a:r>
              <a:rPr lang="en-GB" dirty="0"/>
              <a:t> 4 kg.</a:t>
            </a:r>
          </a:p>
        </p:txBody>
      </p:sp>
      <p:pic>
        <p:nvPicPr>
          <p:cNvPr id="1026" name="Picture 2" descr="Vector drăguț fetiță cu coș de mere Vector de stoc de ©marlenes9 173086224">
            <a:extLst>
              <a:ext uri="{FF2B5EF4-FFF2-40B4-BE49-F238E27FC236}">
                <a16:creationId xmlns:a16="http://schemas.microsoft.com/office/drawing/2014/main" id="{521FA810-F35E-473C-9122-C62BCE2D3C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9"/>
          <a:stretch/>
        </p:blipFill>
        <p:spPr bwMode="auto">
          <a:xfrm>
            <a:off x="2316507" y="1635192"/>
            <a:ext cx="1290641" cy="1608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https://manuale.edu.ro/manuale/Clasa%20a%20III-a/Matematica/Uy5DLiBDRCBQUkVTUyBT/content/interactive/12082/hQoTtAyX6ezLs45h7A1V.jpg">
            <a:extLst>
              <a:ext uri="{FF2B5EF4-FFF2-40B4-BE49-F238E27FC236}">
                <a16:creationId xmlns:a16="http://schemas.microsoft.com/office/drawing/2014/main" id="{11DDDF12-9214-46BB-B36A-8CBF96AFFB09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83" t="22373" r="62948" b="57126"/>
          <a:stretch/>
        </p:blipFill>
        <p:spPr bwMode="auto">
          <a:xfrm>
            <a:off x="537376" y="3909527"/>
            <a:ext cx="3069772" cy="265922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Toamna in livada puzzle online">
            <a:extLst>
              <a:ext uri="{FF2B5EF4-FFF2-40B4-BE49-F238E27FC236}">
                <a16:creationId xmlns:a16="http://schemas.microsoft.com/office/drawing/2014/main" id="{C58F9A18-9C1A-49E9-B725-D711E0B31D7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606" y="1504562"/>
            <a:ext cx="3334043" cy="21530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1116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1203C-C0C2-445D-B46B-8C627000B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620" y="429208"/>
            <a:ext cx="9834466" cy="6120881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4) </a:t>
            </a:r>
            <a:r>
              <a:rPr lang="en-GB" sz="2400" dirty="0" err="1">
                <a:solidFill>
                  <a:schemeClr val="accent2">
                    <a:lumMod val="75000"/>
                  </a:schemeClr>
                </a:solidFill>
              </a:rPr>
              <a:t>Careul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 magic!</a:t>
            </a:r>
          </a:p>
          <a:p>
            <a:pPr marL="0" indent="0">
              <a:buNone/>
            </a:pPr>
            <a:r>
              <a:rPr lang="en-GB" dirty="0" err="1"/>
              <a:t>Completează</a:t>
            </a:r>
            <a:r>
              <a:rPr lang="en-GB" dirty="0"/>
              <a:t> </a:t>
            </a:r>
            <a:r>
              <a:rPr lang="en-GB" dirty="0" err="1"/>
              <a:t>careul</a:t>
            </a:r>
            <a:r>
              <a:rPr lang="en-GB" dirty="0"/>
              <a:t> </a:t>
            </a:r>
            <a:r>
              <a:rPr lang="en-GB" dirty="0" err="1"/>
              <a:t>matematic</a:t>
            </a:r>
            <a:r>
              <a:rPr lang="en-GB" dirty="0"/>
              <a:t> de </a:t>
            </a:r>
            <a:r>
              <a:rPr lang="en-GB" dirty="0" err="1"/>
              <a:t>mai</a:t>
            </a:r>
            <a:r>
              <a:rPr lang="en-GB" dirty="0"/>
              <a:t> </a:t>
            </a:r>
            <a:r>
              <a:rPr lang="en-GB" dirty="0" err="1"/>
              <a:t>jos</a:t>
            </a:r>
            <a:r>
              <a:rPr lang="en-GB" dirty="0"/>
              <a:t>, </a:t>
            </a:r>
            <a:r>
              <a:rPr lang="en-GB" dirty="0" err="1"/>
              <a:t>respectând</a:t>
            </a:r>
            <a:r>
              <a:rPr lang="en-GB" dirty="0"/>
              <a:t> </a:t>
            </a:r>
            <a:r>
              <a:rPr lang="en-GB" dirty="0" err="1"/>
              <a:t>cerințele</a:t>
            </a:r>
            <a:r>
              <a:rPr lang="en-GB" dirty="0"/>
              <a:t> date:</a:t>
            </a:r>
          </a:p>
          <a:p>
            <a:pPr marL="0" indent="0">
              <a:buNone/>
            </a:pPr>
            <a:r>
              <a:rPr lang="en-GB" dirty="0"/>
              <a:t>                                                 </a:t>
            </a:r>
            <a:r>
              <a:rPr lang="en-GB" i="1" dirty="0" err="1">
                <a:solidFill>
                  <a:srgbClr val="0070C0"/>
                </a:solidFill>
              </a:rPr>
              <a:t>Orizontal</a:t>
            </a:r>
            <a:r>
              <a:rPr lang="en-GB" i="1" dirty="0">
                <a:solidFill>
                  <a:srgbClr val="0070C0"/>
                </a:solidFill>
              </a:rPr>
              <a:t>:</a:t>
            </a:r>
          </a:p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                                            </a:t>
            </a:r>
            <a:r>
              <a:rPr lang="en-GB" i="1" dirty="0">
                <a:solidFill>
                  <a:srgbClr val="C00000"/>
                </a:solidFill>
              </a:rPr>
              <a:t>A.</a:t>
            </a:r>
            <a:r>
              <a:rPr lang="en-GB" i="1" dirty="0">
                <a:solidFill>
                  <a:srgbClr val="0070C0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Diferența</a:t>
            </a:r>
            <a:r>
              <a:rPr lang="en-GB" i="1" dirty="0">
                <a:solidFill>
                  <a:schemeClr val="tx1"/>
                </a:solidFill>
              </a:rPr>
              <a:t> nr. 700 </a:t>
            </a:r>
            <a:r>
              <a:rPr lang="en-GB" i="1" dirty="0" err="1">
                <a:solidFill>
                  <a:schemeClr val="tx1"/>
                </a:solidFill>
              </a:rPr>
              <a:t>și</a:t>
            </a:r>
            <a:r>
              <a:rPr lang="en-GB" i="1" dirty="0">
                <a:solidFill>
                  <a:schemeClr val="tx1"/>
                </a:solidFill>
              </a:rPr>
              <a:t> 189; </a:t>
            </a:r>
            <a:r>
              <a:rPr lang="en-GB" i="1" dirty="0" err="1">
                <a:solidFill>
                  <a:schemeClr val="tx1"/>
                </a:solidFill>
              </a:rPr>
              <a:t>cel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mai</a:t>
            </a:r>
            <a:r>
              <a:rPr lang="en-GB" i="1" dirty="0">
                <a:solidFill>
                  <a:schemeClr val="tx1"/>
                </a:solidFill>
              </a:rPr>
              <a:t> mare </a:t>
            </a:r>
            <a:r>
              <a:rPr lang="en-GB" i="1" dirty="0" err="1">
                <a:solidFill>
                  <a:schemeClr val="tx1"/>
                </a:solidFill>
              </a:rPr>
              <a:t>nr.natural</a:t>
            </a:r>
            <a:r>
              <a:rPr lang="en-GB" i="1" dirty="0">
                <a:solidFill>
                  <a:schemeClr val="tx1"/>
                </a:solidFill>
              </a:rPr>
              <a:t> de o </a:t>
            </a:r>
            <a:r>
              <a:rPr lang="en-GB" i="1" dirty="0" err="1">
                <a:solidFill>
                  <a:schemeClr val="tx1"/>
                </a:solidFill>
              </a:rPr>
              <a:t>cifră</a:t>
            </a:r>
            <a:r>
              <a:rPr lang="en-GB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                                            </a:t>
            </a:r>
            <a:r>
              <a:rPr lang="en-GB" i="1" dirty="0">
                <a:solidFill>
                  <a:srgbClr val="C00000"/>
                </a:solidFill>
              </a:rPr>
              <a:t>B. 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Cel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mai</a:t>
            </a:r>
            <a:r>
              <a:rPr lang="en-GB" i="1" dirty="0">
                <a:solidFill>
                  <a:schemeClr val="tx1"/>
                </a:solidFill>
              </a:rPr>
              <a:t> mic </a:t>
            </a:r>
            <a:r>
              <a:rPr lang="en-GB" i="1" dirty="0" err="1">
                <a:solidFill>
                  <a:schemeClr val="tx1"/>
                </a:solidFill>
              </a:rPr>
              <a:t>nr.natural</a:t>
            </a:r>
            <a:r>
              <a:rPr lang="en-GB" i="1" dirty="0">
                <a:solidFill>
                  <a:schemeClr val="tx1"/>
                </a:solidFill>
              </a:rPr>
              <a:t>, par; 30x30+9x5.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                                            </a:t>
            </a:r>
            <a:r>
              <a:rPr lang="en-GB" i="1" dirty="0">
                <a:solidFill>
                  <a:srgbClr val="C00000"/>
                </a:solidFill>
              </a:rPr>
              <a:t>C.</a:t>
            </a:r>
            <a:r>
              <a:rPr lang="en-GB" i="1" dirty="0">
                <a:solidFill>
                  <a:schemeClr val="tx1"/>
                </a:solidFill>
              </a:rPr>
              <a:t> 6x2; 9x1.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                                           </a:t>
            </a:r>
            <a:r>
              <a:rPr lang="en-GB" i="1" dirty="0">
                <a:solidFill>
                  <a:srgbClr val="C00000"/>
                </a:solidFill>
              </a:rPr>
              <a:t> D. </a:t>
            </a:r>
            <a:r>
              <a:rPr lang="en-GB" i="1" dirty="0">
                <a:solidFill>
                  <a:schemeClr val="tx1"/>
                </a:solidFill>
              </a:rPr>
              <a:t>12x4; 1+2x3.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                                            </a:t>
            </a:r>
            <a:r>
              <a:rPr lang="en-GB" i="1" dirty="0">
                <a:solidFill>
                  <a:srgbClr val="C00000"/>
                </a:solidFill>
              </a:rPr>
              <a:t>E.</a:t>
            </a:r>
            <a:r>
              <a:rPr lang="en-GB" i="1" dirty="0">
                <a:solidFill>
                  <a:schemeClr val="tx1"/>
                </a:solidFill>
              </a:rPr>
              <a:t> 9x7; 9x8. 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                                                </a:t>
            </a:r>
            <a:r>
              <a:rPr lang="en-GB" i="1" dirty="0">
                <a:solidFill>
                  <a:srgbClr val="0070C0"/>
                </a:solidFill>
              </a:rPr>
              <a:t>Vertical:</a:t>
            </a:r>
          </a:p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                                           </a:t>
            </a:r>
            <a:r>
              <a:rPr lang="en-GB" i="1" dirty="0">
                <a:solidFill>
                  <a:srgbClr val="C00000"/>
                </a:solidFill>
              </a:rPr>
              <a:t>1. </a:t>
            </a:r>
            <a:r>
              <a:rPr lang="en-GB" i="1" dirty="0" err="1">
                <a:solidFill>
                  <a:schemeClr val="tx1"/>
                </a:solidFill>
              </a:rPr>
              <a:t>Succesorul</a:t>
            </a:r>
            <a:r>
              <a:rPr lang="en-GB" i="1" dirty="0">
                <a:solidFill>
                  <a:schemeClr val="tx1"/>
                </a:solidFill>
              </a:rPr>
              <a:t> nr.500; </a:t>
            </a:r>
            <a:r>
              <a:rPr lang="en-GB" i="1" dirty="0" err="1">
                <a:solidFill>
                  <a:schemeClr val="tx1"/>
                </a:solidFill>
              </a:rPr>
              <a:t>sfertul</a:t>
            </a:r>
            <a:r>
              <a:rPr lang="en-GB" i="1" dirty="0">
                <a:solidFill>
                  <a:schemeClr val="tx1"/>
                </a:solidFill>
              </a:rPr>
              <a:t> nr. 24.</a:t>
            </a:r>
          </a:p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                                          </a:t>
            </a:r>
            <a:r>
              <a:rPr lang="en-GB" i="1" dirty="0">
                <a:solidFill>
                  <a:srgbClr val="C00000"/>
                </a:solidFill>
              </a:rPr>
              <a:t> 2. </a:t>
            </a:r>
            <a:r>
              <a:rPr lang="en-GB" i="1" dirty="0" err="1">
                <a:solidFill>
                  <a:schemeClr val="tx1"/>
                </a:solidFill>
              </a:rPr>
              <a:t>Cel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mai</a:t>
            </a:r>
            <a:r>
              <a:rPr lang="en-GB" i="1" dirty="0">
                <a:solidFill>
                  <a:schemeClr val="tx1"/>
                </a:solidFill>
              </a:rPr>
              <a:t> mic nr. impar; </a:t>
            </a:r>
            <a:r>
              <a:rPr lang="en-GB" i="1" dirty="0" err="1">
                <a:solidFill>
                  <a:schemeClr val="tx1"/>
                </a:solidFill>
              </a:rPr>
              <a:t>jumătatea</a:t>
            </a:r>
            <a:r>
              <a:rPr lang="en-GB" i="1" dirty="0">
                <a:solidFill>
                  <a:schemeClr val="tx1"/>
                </a:solidFill>
              </a:rPr>
              <a:t> nr. 486.</a:t>
            </a:r>
          </a:p>
          <a:p>
            <a:pPr marL="0" indent="0">
              <a:buNone/>
            </a:pPr>
            <a:r>
              <a:rPr lang="en-GB" i="1" dirty="0">
                <a:solidFill>
                  <a:srgbClr val="C00000"/>
                </a:solidFill>
              </a:rPr>
              <a:t>                                           3. </a:t>
            </a:r>
            <a:r>
              <a:rPr lang="en-GB" i="1" dirty="0" err="1">
                <a:solidFill>
                  <a:schemeClr val="tx1"/>
                </a:solidFill>
              </a:rPr>
              <a:t>Cel</a:t>
            </a:r>
            <a:r>
              <a:rPr lang="en-GB" i="1" dirty="0">
                <a:solidFill>
                  <a:schemeClr val="tx1"/>
                </a:solidFill>
              </a:rPr>
              <a:t> </a:t>
            </a:r>
            <a:r>
              <a:rPr lang="en-GB" i="1" dirty="0" err="1">
                <a:solidFill>
                  <a:schemeClr val="tx1"/>
                </a:solidFill>
              </a:rPr>
              <a:t>mai</a:t>
            </a:r>
            <a:r>
              <a:rPr lang="en-GB" i="1" dirty="0">
                <a:solidFill>
                  <a:schemeClr val="tx1"/>
                </a:solidFill>
              </a:rPr>
              <a:t> mic nr. natural impar, </a:t>
            </a:r>
            <a:r>
              <a:rPr lang="en-GB" i="1" dirty="0" err="1">
                <a:solidFill>
                  <a:schemeClr val="tx1"/>
                </a:solidFill>
              </a:rPr>
              <a:t>mai</a:t>
            </a:r>
            <a:r>
              <a:rPr lang="en-GB" i="1" dirty="0">
                <a:solidFill>
                  <a:schemeClr val="tx1"/>
                </a:solidFill>
              </a:rPr>
              <a:t> mare </a:t>
            </a:r>
            <a:r>
              <a:rPr lang="en-GB" i="1" dirty="0" err="1">
                <a:solidFill>
                  <a:schemeClr val="tx1"/>
                </a:solidFill>
              </a:rPr>
              <a:t>decât</a:t>
            </a:r>
            <a:r>
              <a:rPr lang="en-GB" i="1" dirty="0">
                <a:solidFill>
                  <a:schemeClr val="tx1"/>
                </a:solidFill>
              </a:rPr>
              <a:t> 9x2; 4x2.</a:t>
            </a:r>
          </a:p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                                           </a:t>
            </a:r>
            <a:r>
              <a:rPr lang="en-GB" i="1" dirty="0">
                <a:solidFill>
                  <a:srgbClr val="C00000"/>
                </a:solidFill>
              </a:rPr>
              <a:t>4. </a:t>
            </a:r>
            <a:r>
              <a:rPr lang="en-GB" i="1" dirty="0">
                <a:solidFill>
                  <a:schemeClr val="tx1"/>
                </a:solidFill>
              </a:rPr>
              <a:t>7x7; nr. </a:t>
            </a:r>
            <a:r>
              <a:rPr lang="en-GB" i="1" dirty="0" err="1">
                <a:solidFill>
                  <a:schemeClr val="tx1"/>
                </a:solidFill>
              </a:rPr>
              <a:t>piticilor</a:t>
            </a:r>
            <a:r>
              <a:rPr lang="en-GB" i="1" dirty="0">
                <a:solidFill>
                  <a:schemeClr val="tx1"/>
                </a:solidFill>
              </a:rPr>
              <a:t> din ”</a:t>
            </a:r>
            <a:r>
              <a:rPr lang="en-GB" i="1" dirty="0" err="1">
                <a:solidFill>
                  <a:schemeClr val="tx1"/>
                </a:solidFill>
              </a:rPr>
              <a:t>Albă</a:t>
            </a:r>
            <a:r>
              <a:rPr lang="en-GB" i="1" dirty="0">
                <a:solidFill>
                  <a:schemeClr val="tx1"/>
                </a:solidFill>
              </a:rPr>
              <a:t> ca </a:t>
            </a:r>
            <a:r>
              <a:rPr lang="en-GB" i="1" dirty="0" err="1">
                <a:solidFill>
                  <a:schemeClr val="tx1"/>
                </a:solidFill>
              </a:rPr>
              <a:t>zăpada</a:t>
            </a:r>
            <a:r>
              <a:rPr lang="en-GB" i="1" dirty="0">
                <a:solidFill>
                  <a:schemeClr val="tx1"/>
                </a:solidFill>
              </a:rPr>
              <a:t>”.</a:t>
            </a:r>
          </a:p>
          <a:p>
            <a:pPr marL="0" indent="0">
              <a:buNone/>
            </a:pPr>
            <a:r>
              <a:rPr lang="en-GB" i="1" dirty="0">
                <a:solidFill>
                  <a:srgbClr val="0070C0"/>
                </a:solidFill>
              </a:rPr>
              <a:t>                                           </a:t>
            </a:r>
            <a:r>
              <a:rPr lang="en-GB" i="1" dirty="0">
                <a:solidFill>
                  <a:srgbClr val="C00000"/>
                </a:solidFill>
              </a:rPr>
              <a:t>5. </a:t>
            </a:r>
            <a:r>
              <a:rPr lang="en-GB" i="1" dirty="0">
                <a:solidFill>
                  <a:schemeClr val="tx1"/>
                </a:solidFill>
              </a:rPr>
              <a:t>50x2-25:5; </a:t>
            </a:r>
            <a:r>
              <a:rPr lang="en-GB" i="1" dirty="0" err="1">
                <a:solidFill>
                  <a:schemeClr val="tx1"/>
                </a:solidFill>
              </a:rPr>
              <a:t>numărul</a:t>
            </a:r>
            <a:r>
              <a:rPr lang="en-GB" i="1" dirty="0">
                <a:solidFill>
                  <a:schemeClr val="tx1"/>
                </a:solidFill>
              </a:rPr>
              <a:t> de ore din 3 </a:t>
            </a:r>
            <a:r>
              <a:rPr lang="en-GB" i="1" dirty="0" err="1">
                <a:solidFill>
                  <a:schemeClr val="tx1"/>
                </a:solidFill>
              </a:rPr>
              <a:t>zile</a:t>
            </a:r>
            <a:r>
              <a:rPr lang="en-GB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GB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i="1" dirty="0">
              <a:solidFill>
                <a:srgbClr val="0070C0"/>
              </a:solidFill>
            </a:endParaRPr>
          </a:p>
        </p:txBody>
      </p:sp>
      <p:pic>
        <p:nvPicPr>
          <p:cNvPr id="4" name="Picture 3" descr="https://manuale.edu.ro/manuale/Clasa%20a%20III-a/Matematica/Uy5DLiBDRCBQUkVTUyBT/content/interactive/12082/hQoTtAyX6ezLs45h7A1V.jpg">
            <a:extLst>
              <a:ext uri="{FF2B5EF4-FFF2-40B4-BE49-F238E27FC236}">
                <a16:creationId xmlns:a16="http://schemas.microsoft.com/office/drawing/2014/main" id="{AABAC415-AC61-4FEF-8AF0-D76EC6356100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25" t="75717" r="72275" b="9142"/>
          <a:stretch/>
        </p:blipFill>
        <p:spPr bwMode="auto">
          <a:xfrm>
            <a:off x="0" y="1292289"/>
            <a:ext cx="3088433" cy="27478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606954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117</TotalTime>
  <Words>281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Bookman Old Style</vt:lpstr>
      <vt:lpstr>Calibri</vt:lpstr>
      <vt:lpstr>Times New Roman</vt:lpstr>
      <vt:lpstr>Trebuchet MS</vt:lpstr>
      <vt:lpstr>Wingdings 3</vt:lpstr>
      <vt:lpstr>Facet</vt:lpstr>
      <vt:lpstr>Operații cu numere naturale 0-1000 Exerciții și probleme -clasa a III-a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Operații cu numere naturale 0-1000</dc:title>
  <dc:creator>Oratie Ramona</dc:creator>
  <cp:lastModifiedBy>Oratie Ramona</cp:lastModifiedBy>
  <cp:revision>13</cp:revision>
  <dcterms:created xsi:type="dcterms:W3CDTF">2025-08-06T08:56:49Z</dcterms:created>
  <dcterms:modified xsi:type="dcterms:W3CDTF">2025-08-06T10:54:10Z</dcterms:modified>
</cp:coreProperties>
</file>