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4" r:id="rId3"/>
    <p:sldId id="257" r:id="rId4"/>
    <p:sldId id="258" r:id="rId5"/>
    <p:sldId id="260" r:id="rId6"/>
    <p:sldId id="265" r:id="rId7"/>
    <p:sldId id="261" r:id="rId8"/>
    <p:sldId id="262" r:id="rId9"/>
    <p:sldId id="263" r:id="rId10"/>
    <p:sldId id="25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4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629E8-759E-42CB-BEE4-2F7E68B8C0B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C5E3-DAF7-4826-AD1C-06B3A963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44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629E8-759E-42CB-BEE4-2F7E68B8C0B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C5E3-DAF7-4826-AD1C-06B3A963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006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629E8-759E-42CB-BEE4-2F7E68B8C0B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C5E3-DAF7-4826-AD1C-06B3A963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111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629E8-759E-42CB-BEE4-2F7E68B8C0B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C5E3-DAF7-4826-AD1C-06B3A9631D90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6052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629E8-759E-42CB-BEE4-2F7E68B8C0B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C5E3-DAF7-4826-AD1C-06B3A963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14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629E8-759E-42CB-BEE4-2F7E68B8C0B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C5E3-DAF7-4826-AD1C-06B3A963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538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629E8-759E-42CB-BEE4-2F7E68B8C0B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C5E3-DAF7-4826-AD1C-06B3A963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780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629E8-759E-42CB-BEE4-2F7E68B8C0B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C5E3-DAF7-4826-AD1C-06B3A963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3180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629E8-759E-42CB-BEE4-2F7E68B8C0B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C5E3-DAF7-4826-AD1C-06B3A963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0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629E8-759E-42CB-BEE4-2F7E68B8C0B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C5E3-DAF7-4826-AD1C-06B3A963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140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629E8-759E-42CB-BEE4-2F7E68B8C0B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C5E3-DAF7-4826-AD1C-06B3A963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023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629E8-759E-42CB-BEE4-2F7E68B8C0B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C5E3-DAF7-4826-AD1C-06B3A963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261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629E8-759E-42CB-BEE4-2F7E68B8C0B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C5E3-DAF7-4826-AD1C-06B3A963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371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629E8-759E-42CB-BEE4-2F7E68B8C0B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C5E3-DAF7-4826-AD1C-06B3A963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918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629E8-759E-42CB-BEE4-2F7E68B8C0B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C5E3-DAF7-4826-AD1C-06B3A963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472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629E8-759E-42CB-BEE4-2F7E68B8C0B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C5E3-DAF7-4826-AD1C-06B3A963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18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629E8-759E-42CB-BEE4-2F7E68B8C0B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FC5E3-DAF7-4826-AD1C-06B3A963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387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CF629E8-759E-42CB-BEE4-2F7E68B8C0B7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10FC5E3-DAF7-4826-AD1C-06B3A9631D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916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9.xml"/><Relationship Id="rId6" Type="http://schemas.openxmlformats.org/officeDocument/2006/relationships/image" Target="../media/image4.png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7" Type="http://schemas.openxmlformats.org/officeDocument/2006/relationships/image" Target="../media/image4.pn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hyperlink" Target="https://play.kahoot.it/v2/lobby?quizId=e3d7d80c-5e02-491b-a38c-68b66564a867" TargetMode="External"/><Relationship Id="rId5" Type="http://schemas.openxmlformats.org/officeDocument/2006/relationships/image" Target="../media/image5.jp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3.m4a"/><Relationship Id="rId7" Type="http://schemas.openxmlformats.org/officeDocument/2006/relationships/image" Target="../media/image7.jpe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audio" Target="../media/media4.m4a"/><Relationship Id="rId7" Type="http://schemas.openxmlformats.org/officeDocument/2006/relationships/hyperlink" Target="https://ro.wikipedia.org/wiki/Mas%C4%83" TargetMode="External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hyperlink" Target="https://ro.wikipedia.org/wiki/Legea_atrac%C8%9Biei_universale" TargetMode="External"/><Relationship Id="rId5" Type="http://schemas.openxmlformats.org/officeDocument/2006/relationships/hyperlink" Target="https://ro.wikipedia.org/wiki/Legile_lui_Newton" TargetMode="Externa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9.jpe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7" Type="http://schemas.openxmlformats.org/officeDocument/2006/relationships/image" Target="../media/image4.png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10.png"/><Relationship Id="rId5" Type="http://schemas.openxmlformats.org/officeDocument/2006/relationships/hyperlink" Target="https://phet.colorado.edu/en/simulations/my-solar-system" TargetMode="Externa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7.m4a"/><Relationship Id="rId7" Type="http://schemas.openxmlformats.org/officeDocument/2006/relationships/image" Target="../media/image12.jpg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openxmlformats.org/officeDocument/2006/relationships/image" Target="../media/image100.png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4.png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4.png"/><Relationship Id="rId2" Type="http://schemas.microsoft.com/office/2007/relationships/media" Target="../media/media9.m4a"/><Relationship Id="rId1" Type="http://schemas.openxmlformats.org/officeDocument/2006/relationships/tags" Target="../tags/tag8.xml"/><Relationship Id="rId6" Type="http://schemas.openxmlformats.org/officeDocument/2006/relationships/image" Target="../media/image15.jpg"/><Relationship Id="rId5" Type="http://schemas.openxmlformats.org/officeDocument/2006/relationships/hyperlink" Target="https://play.kahoot.it/v2/?quizId=56920859-17c1-403d-a7e8-e9cd1d9cc16c&amp;hostId=7fe54891-40de-4aac-ae3b-6f02a5a63a50" TargetMode="Externa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3793F74-AF5C-19DB-2FBF-6FA054A223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4124" y="3685032"/>
            <a:ext cx="8689976" cy="1371599"/>
          </a:xfrm>
        </p:spPr>
        <p:txBody>
          <a:bodyPr>
            <a:normAutofit fontScale="92500" lnSpcReduction="1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o-RO" sz="3600" b="1" cap="none" dirty="0">
                <a:ln/>
                <a:solidFill>
                  <a:schemeClr val="accent3"/>
                </a:solidFill>
                <a:latin typeface="Arial Black" panose="020B0A04020102020204" pitchFamily="34" charset="0"/>
              </a:rPr>
              <a:t>Clasa a VI – a</a:t>
            </a:r>
          </a:p>
          <a:p>
            <a:r>
              <a:rPr lang="ro-RO" sz="3600" b="1" cap="none" dirty="0">
                <a:ln/>
                <a:solidFill>
                  <a:schemeClr val="accent3"/>
                </a:solidFill>
                <a:latin typeface="Arial Black" panose="020B0A04020102020204" pitchFamily="34" charset="0"/>
              </a:rPr>
              <a:t>  </a:t>
            </a:r>
            <a:endParaRPr lang="en-US" sz="3600" b="1" cap="none" dirty="0">
              <a:ln/>
              <a:solidFill>
                <a:schemeClr val="accent3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3CD6F5B-331E-0816-5FA5-BB7BA6DAD9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6237" y="338760"/>
            <a:ext cx="8689976" cy="2509213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6600" b="1" cap="none" dirty="0">
                <a:ln/>
                <a:solidFill>
                  <a:schemeClr val="accent3"/>
                </a:solidFill>
              </a:rPr>
              <a:t>F</a:t>
            </a:r>
            <a:r>
              <a:rPr lang="ro-RO" sz="6600" b="1" cap="none" dirty="0">
                <a:ln/>
                <a:solidFill>
                  <a:schemeClr val="accent3"/>
                </a:solidFill>
              </a:rPr>
              <a:t>ORȚA DE GREUTATE</a:t>
            </a:r>
            <a:endParaRPr lang="en-US" sz="6600" b="1" cap="none" dirty="0">
              <a:ln/>
              <a:solidFill>
                <a:schemeClr val="accent3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630AB36-2AE8-C9FD-A205-D48A3D08D1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259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96"/>
    </mc:Choice>
    <mc:Fallback>
      <p:transition spd="slow" advTm="65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8FA2759-742B-DCA4-3C99-57CECD97E61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5"/>
          <a:stretch>
            <a:fillRect/>
          </a:stretch>
        </p:blipFill>
        <p:spPr>
          <a:xfrm>
            <a:off x="2181225" y="296127"/>
            <a:ext cx="7970840" cy="6285648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0C0CB9E-8971-8C52-154D-E34D50E4D2D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4156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346"/>
    </mc:Choice>
    <mc:Fallback>
      <p:transition spd="slow" advTm="333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C3C42-C8D3-D667-E6A7-F61A0C225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899" y="2380772"/>
            <a:ext cx="10364451" cy="1596177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o-RO" sz="7300" b="1" cap="none" dirty="0">
                <a:ln/>
                <a:solidFill>
                  <a:schemeClr val="accent3"/>
                </a:solidFill>
              </a:rPr>
              <a:t>R</a:t>
            </a:r>
            <a:r>
              <a:rPr lang="en-US" sz="7300" b="1" cap="none" dirty="0" err="1">
                <a:ln/>
                <a:solidFill>
                  <a:schemeClr val="accent3"/>
                </a:solidFill>
              </a:rPr>
              <a:t>ecapitulare</a:t>
            </a:r>
            <a:r>
              <a:rPr lang="ro-RO" sz="7300" b="1" cap="none" dirty="0">
                <a:ln/>
                <a:solidFill>
                  <a:schemeClr val="accent3"/>
                </a:solidFill>
              </a:rPr>
              <a:t>: </a:t>
            </a:r>
            <a:br>
              <a:rPr lang="ro-RO" b="1" cap="none" dirty="0">
                <a:ln/>
                <a:solidFill>
                  <a:schemeClr val="accent3"/>
                </a:solidFill>
              </a:rPr>
            </a:br>
            <a:r>
              <a:rPr lang="ro-RO" sz="4400" b="1" cap="none" dirty="0">
                <a:ln/>
                <a:solidFill>
                  <a:schemeClr val="accent3"/>
                </a:solidFill>
              </a:rPr>
              <a:t>- inerția</a:t>
            </a:r>
            <a:br>
              <a:rPr lang="ro-RO" sz="4400" b="1" cap="none" dirty="0">
                <a:ln/>
                <a:solidFill>
                  <a:schemeClr val="accent3"/>
                </a:solidFill>
              </a:rPr>
            </a:br>
            <a:r>
              <a:rPr lang="ro-RO" sz="4400" b="1" cap="none" dirty="0">
                <a:ln/>
                <a:solidFill>
                  <a:schemeClr val="accent3"/>
                </a:solidFill>
              </a:rPr>
              <a:t>- masa</a:t>
            </a:r>
            <a:br>
              <a:rPr lang="ro-RO" sz="4400" b="1" cap="none" dirty="0">
                <a:ln/>
                <a:solidFill>
                  <a:schemeClr val="accent3"/>
                </a:solidFill>
              </a:rPr>
            </a:br>
            <a:r>
              <a:rPr lang="ro-RO" sz="4400" b="1" cap="none" dirty="0">
                <a:ln/>
                <a:solidFill>
                  <a:schemeClr val="accent3"/>
                </a:solidFill>
              </a:rPr>
              <a:t>- interacțiunea</a:t>
            </a:r>
            <a:br>
              <a:rPr lang="ro-RO" sz="4400" b="1" cap="none" dirty="0">
                <a:ln/>
                <a:solidFill>
                  <a:schemeClr val="accent3"/>
                </a:solidFill>
              </a:rPr>
            </a:br>
            <a:r>
              <a:rPr lang="ro-RO" sz="4400" b="1" cap="none" dirty="0">
                <a:ln/>
                <a:solidFill>
                  <a:schemeClr val="accent3"/>
                </a:solidFill>
              </a:rPr>
              <a:t>- forța</a:t>
            </a:r>
            <a:br>
              <a:rPr lang="ro-RO" sz="4400" b="1" cap="none" dirty="0">
                <a:ln/>
                <a:solidFill>
                  <a:schemeClr val="accent3"/>
                </a:solidFill>
              </a:rPr>
            </a:br>
            <a:br>
              <a:rPr lang="ro-RO" sz="4400" b="1" cap="none" dirty="0">
                <a:ln/>
                <a:solidFill>
                  <a:schemeClr val="accent3"/>
                </a:solidFill>
              </a:rPr>
            </a:br>
            <a:br>
              <a:rPr lang="ro-RO" sz="3100" b="1" cap="none" dirty="0">
                <a:ln/>
                <a:solidFill>
                  <a:schemeClr val="accent3"/>
                </a:solidFill>
              </a:rPr>
            </a:br>
            <a:br>
              <a:rPr lang="ro-RO" sz="2700" b="1" cap="none" dirty="0">
                <a:ln/>
                <a:solidFill>
                  <a:schemeClr val="accent3"/>
                </a:solidFill>
              </a:rPr>
            </a:br>
            <a:endParaRPr lang="en-US" sz="2700" b="1" cap="none" dirty="0">
              <a:ln/>
              <a:solidFill>
                <a:schemeClr val="accent3"/>
              </a:solidFill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2F738CD-F62A-54AA-077F-5B8FA284A98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850" y="492680"/>
            <a:ext cx="1066800" cy="1533525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0DEF32-166C-3E71-2102-A02BA95ACC0C}"/>
              </a:ext>
            </a:extLst>
          </p:cNvPr>
          <p:cNvSpPr txBox="1"/>
          <p:nvPr/>
        </p:nvSpPr>
        <p:spPr>
          <a:xfrm>
            <a:off x="770899" y="4086225"/>
            <a:ext cx="10640051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o-RO" sz="3600" b="1" dirty="0">
                <a:ln/>
                <a:solidFill>
                  <a:schemeClr val="accent3"/>
                </a:solidFill>
              </a:rPr>
              <a:t>Link kahoot</a:t>
            </a:r>
            <a:r>
              <a:rPr lang="ro-RO" sz="2800" b="1" dirty="0">
                <a:ln/>
                <a:solidFill>
                  <a:schemeClr val="accent3"/>
                </a:solidFill>
              </a:rPr>
              <a:t>: </a:t>
            </a:r>
            <a:r>
              <a:rPr lang="ro-RO" sz="1800" u="sng" kern="10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https://play.kahoot.it/v2/lobby?quizId=e3d7d80c-5e02-491b-a38c-68b66564a867</a:t>
            </a:r>
            <a:r>
              <a:rPr lang="ro-RO" sz="1800" u="sng" kern="10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8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5AE71E3-E0D2-278B-2F3A-CFC8F705742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3675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519"/>
    </mc:Choice>
    <mc:Fallback>
      <p:transition spd="slow" advTm="20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79C1F-E75A-D4A6-DFF0-69C7A9821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024" y="314051"/>
            <a:ext cx="10364451" cy="1596177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o-RO" sz="6600" b="1" cap="none" dirty="0">
                <a:ln/>
                <a:solidFill>
                  <a:schemeClr val="accent3"/>
                </a:solidFill>
              </a:rPr>
              <a:t>FORȚA</a:t>
            </a:r>
            <a:br>
              <a:rPr lang="ro-RO" sz="6600" b="1" cap="none" dirty="0">
                <a:ln/>
                <a:solidFill>
                  <a:schemeClr val="accent3"/>
                </a:solidFill>
              </a:rPr>
            </a:br>
            <a:r>
              <a:rPr lang="ro-RO" sz="6600" b="1" cap="none" dirty="0">
                <a:ln/>
                <a:solidFill>
                  <a:schemeClr val="accent3"/>
                </a:solidFill>
              </a:rPr>
              <a:t> Recapitulare</a:t>
            </a:r>
            <a:r>
              <a:rPr lang="ro-RO" b="1" cap="none" dirty="0">
                <a:ln/>
                <a:solidFill>
                  <a:schemeClr val="accent3"/>
                </a:solidFill>
              </a:rPr>
              <a:t> </a:t>
            </a:r>
            <a:endParaRPr lang="en-US" b="1" cap="none" dirty="0">
              <a:ln/>
              <a:solidFill>
                <a:schemeClr val="accent3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8AA9542-9E80-0F10-6FAA-872DAD0590DE}"/>
                  </a:ext>
                </a:extLst>
              </p:cNvPr>
              <p:cNvSpPr txBox="1"/>
              <p:nvPr/>
            </p:nvSpPr>
            <p:spPr>
              <a:xfrm>
                <a:off x="495300" y="2250043"/>
                <a:ext cx="11591925" cy="37015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angle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o-RO" sz="3600" b="1" i="1" dirty="0" smtClean="0">
                              <a:ln/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o-RO" sz="3600" b="1" i="1" dirty="0" smtClean="0">
                              <a:ln/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</m:acc>
                      <m:r>
                        <a:rPr lang="ro-RO" sz="3600" b="1" i="1" dirty="0" smtClean="0">
                          <a:ln/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ro-RO" sz="3600" b="1" i="1" smtClean="0">
                          <a:ln/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ro-RO" sz="3600" b="1" i="1" smtClean="0">
                          <a:ln/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ro-RO" sz="3600" b="1" i="1" smtClean="0">
                              <a:ln/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o-RO" sz="3600" b="1" i="1" smtClean="0">
                              <a:ln/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o-RO" sz="3600" b="1" dirty="0">
                  <a:ln/>
                  <a:solidFill>
                    <a:schemeClr val="accent3"/>
                  </a:solidFill>
                </a:endParaRPr>
              </a:p>
              <a:p>
                <a:endParaRPr lang="ro-RO" b="1" dirty="0">
                  <a:ln/>
                  <a:solidFill>
                    <a:schemeClr val="accent3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ro-RO" sz="2800" b="1" i="1" smtClean="0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ro-RO" sz="2800" b="1" dirty="0">
                    <a:ln/>
                    <a:solidFill>
                      <a:schemeClr val="accent3"/>
                    </a:solidFill>
                  </a:rPr>
                  <a:t> – forța;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o-RO" sz="2800" b="1" i="1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ro-RO" sz="2800" b="1" i="1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ro-RO" sz="2800" b="1" i="1" smtClean="0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</m:d>
                      </m:e>
                      <m:sub>
                        <m:r>
                          <a:rPr lang="ro-RO" sz="2800" b="1" i="1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ro-RO" sz="2800" b="1" i="1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ro-RO" sz="2800" b="1" i="1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r>
                      <a:rPr lang="ro-RO" sz="2800" b="1" i="1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 </m:t>
                    </m:r>
                    <m:r>
                      <a:rPr lang="ro-RO" sz="2800" b="1" i="1" smtClean="0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ro-RO" sz="2800" b="1" dirty="0">
                    <a:ln/>
                    <a:solidFill>
                      <a:schemeClr val="accent3"/>
                    </a:solidFill>
                  </a:rPr>
                  <a:t>;	 instrumentul de măsură: dinamometrul </a:t>
                </a:r>
              </a:p>
              <a:p>
                <a:endParaRPr lang="ro-RO" b="1" dirty="0">
                  <a:ln/>
                  <a:solidFill>
                    <a:schemeClr val="accent3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ro-RO" sz="2800" b="1" i="1" smtClean="0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ro-RO" sz="2800" b="1" dirty="0">
                    <a:ln/>
                    <a:solidFill>
                      <a:schemeClr val="accent3"/>
                    </a:solidFill>
                  </a:rPr>
                  <a:t> – masa </a:t>
                </a:r>
                <a:r>
                  <a:rPr lang="ro-RO" sz="2800" b="1" dirty="0">
                    <a:ln/>
                    <a:solidFill>
                      <a:schemeClr val="accent3"/>
                    </a:solidFill>
                    <a:latin typeface="+mj-lt"/>
                  </a:rPr>
                  <a:t>corpului</a:t>
                </a:r>
                <a:r>
                  <a:rPr lang="ro-RO" sz="2800" b="1" dirty="0">
                    <a:ln/>
                    <a:solidFill>
                      <a:schemeClr val="accent3"/>
                    </a:solidFill>
                  </a:rPr>
                  <a:t>;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o-RO" sz="2800" b="1" i="1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ro-RO" sz="2800" b="1" i="1" smtClean="0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ro-RO" sz="2800" b="1" i="1" smtClean="0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  <m:sub>
                        <m:r>
                          <a:rPr lang="ro-RO" sz="2800" b="1" i="1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ro-RO" sz="2800" b="1" i="1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ro-RO" sz="2800" b="1" i="1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r>
                      <a:rPr lang="ro-RO" sz="2800" b="1" i="1" smtClean="0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 </m:t>
                    </m:r>
                    <m:r>
                      <a:rPr lang="ro-RO" sz="2800" b="1" i="1" smtClean="0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𝑘𝑔</m:t>
                    </m:r>
                  </m:oMath>
                </a14:m>
                <a:r>
                  <a:rPr lang="ro-RO" sz="2800" b="1" dirty="0">
                    <a:ln/>
                    <a:solidFill>
                      <a:schemeClr val="accent3"/>
                    </a:solidFill>
                  </a:rPr>
                  <a:t>;		instrumentul de măsură: cântarul</a:t>
                </a:r>
                <a:endParaRPr lang="ro-RO" b="1" dirty="0">
                  <a:ln/>
                  <a:solidFill>
                    <a:schemeClr val="accent3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ro-RO" sz="2800" b="1" i="1" smtClean="0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ro-RO" sz="2800" b="1" dirty="0">
                    <a:ln/>
                    <a:solidFill>
                      <a:schemeClr val="accent3"/>
                    </a:solidFill>
                  </a:rPr>
                  <a:t> – accelerația imprimată corpului;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o-RO" sz="3200" b="1" i="1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ro-RO" sz="3200" b="1" i="1" smtClean="0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ro-RO" sz="3200" b="1" i="1" smtClean="0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e>
                      <m:sub>
                        <m:r>
                          <a:rPr lang="ro-RO" sz="3200" b="1" i="1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ro-RO" sz="3200" b="1" i="1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ro-RO" sz="3200" b="1" i="1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r>
                      <a:rPr lang="ro-RO" sz="3200" b="1" i="1" smtClean="0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=1 </m:t>
                    </m:r>
                    <m:f>
                      <m:fPr>
                        <m:ctrlPr>
                          <a:rPr lang="ro-RO" sz="3200" b="1" i="1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o-RO" sz="3200" b="1" i="1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ro-RO" sz="3200" b="1" i="1" smtClean="0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o-RO" sz="3200" b="1" i="1" smtClean="0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ro-RO" sz="3200" b="1" i="1" smtClean="0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o-RO" sz="3200" b="1" dirty="0">
                  <a:ln/>
                  <a:solidFill>
                    <a:schemeClr val="accent3"/>
                  </a:solidFill>
                </a:endParaRPr>
              </a:p>
              <a:p>
                <a:endParaRPr lang="en-US" sz="2800" b="1" dirty="0">
                  <a:ln/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8AA9542-9E80-0F10-6FAA-872DAD0590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" y="2250043"/>
                <a:ext cx="11591925" cy="370152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D6BF99A0-2BE4-5EBD-7369-18348A880F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875" y="501716"/>
            <a:ext cx="1865376" cy="18653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296113-F6D3-8586-B2E1-AFB5733D85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3751" y="251336"/>
            <a:ext cx="1943100" cy="18288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8549FC-2A64-AE85-A1D8-1FC781F0EE5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78B8595-6B82-1DA6-FF3F-C484B264FC4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1869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135"/>
    </mc:Choice>
    <mc:Fallback>
      <p:transition spd="slow" advTm="461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EB8AF-28B2-B902-191D-556346B83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0651" y="561367"/>
            <a:ext cx="10364451" cy="1596177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o-RO" sz="6600" b="1" cap="none" dirty="0">
                <a:ln/>
                <a:solidFill>
                  <a:schemeClr val="accent3"/>
                </a:solidFill>
              </a:rPr>
              <a:t>FORȚA DE GREUTATE</a:t>
            </a:r>
            <a:endParaRPr lang="en-US" sz="6600" b="1" cap="none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545BA-6B84-D8A0-3E2B-22D037A18F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6250" y="2242903"/>
            <a:ext cx="11572875" cy="3424107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o-RO" b="1" cap="none" dirty="0">
                <a:ln/>
                <a:solidFill>
                  <a:schemeClr val="accent3"/>
                </a:solidFill>
                <a:latin typeface="+mj-lt"/>
              </a:rPr>
              <a:t>Scurt istoric</a:t>
            </a:r>
          </a:p>
          <a:p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Potrivit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lui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Aristotel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greutatea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fost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cauza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directă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mișcării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cădere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unui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obiect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viteza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obiectului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în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cădere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presupunea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că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direct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proporțională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cu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greutatea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obiectului</a:t>
            </a:r>
            <a:endParaRPr lang="ro-RO" b="1" cap="none" dirty="0">
              <a:ln/>
              <a:solidFill>
                <a:schemeClr val="accent3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o-RO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Legenda spune că Newton se afla în grădină, sub un măr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a</a:t>
            </a:r>
            <a:r>
              <a:rPr lang="ro-RO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ro-RO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ă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zut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cum cad merele 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din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copac</a:t>
            </a:r>
            <a:r>
              <a:rPr lang="ro-RO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Introducerea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 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hlinkClick r:id="rId5" tooltip="Legile lui Newton"/>
              </a:rPr>
              <a:t>legilor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hlinkClick r:id="rId5" tooltip="Legile lui Newton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hlinkClick r:id="rId5" tooltip="Legile lui Newton"/>
              </a:rPr>
              <a:t>mișcării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hlinkClick r:id="rId5" tooltip="Legile lui Newton"/>
              </a:rPr>
              <a:t> ale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hlinkClick r:id="rId5" tooltip="Legile lui Newton"/>
              </a:rPr>
              <a:t>lui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hlinkClick r:id="rId5" tooltip="Legile lui Newton"/>
              </a:rPr>
              <a:t> Newton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 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și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dezvoltarea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 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hlinkClick r:id="rId6" tooltip="Legea atracției universale"/>
              </a:rPr>
              <a:t>legii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hlinkClick r:id="rId6" tooltip="Legea atracției universale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hlinkClick r:id="rId6" tooltip="Legea atracției universale"/>
              </a:rPr>
              <a:t>gravitației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  <a:hlinkClick r:id="rId6" tooltip="Legea atracției universale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hlinkClick r:id="rId6" tooltip="Legea atracției universale"/>
              </a:rPr>
              <a:t>universale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 a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lui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Newton au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dus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la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dezvoltarea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considerabilă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a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conceptului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de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greutate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.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Greutatea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a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devenit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fundamental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separată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de 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  <a:hlinkClick r:id="rId7" tooltip="Masă"/>
              </a:rPr>
              <a:t>masă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. Masa a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fost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identificată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ca o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proprietate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fundamentală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a </a:t>
            </a:r>
            <a:r>
              <a:rPr lang="ro-RO" b="1" cap="none" dirty="0">
                <a:ln/>
                <a:solidFill>
                  <a:schemeClr val="accent3"/>
                </a:solidFill>
                <a:latin typeface="+mj-lt"/>
              </a:rPr>
              <a:t>corpurilor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conectate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la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inerția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lor,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în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timp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ce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greutatea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a </a:t>
            </a:r>
            <a:r>
              <a:rPr lang="ro-RO" b="1" cap="none" dirty="0">
                <a:ln/>
                <a:solidFill>
                  <a:schemeClr val="accent3"/>
                </a:solidFill>
                <a:latin typeface="+mj-lt"/>
              </a:rPr>
              <a:t>fost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identificată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cu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forța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gravitați</a:t>
            </a:r>
            <a:r>
              <a:rPr lang="ro-RO" b="1" cap="none" dirty="0">
                <a:ln/>
                <a:solidFill>
                  <a:schemeClr val="accent3"/>
                </a:solidFill>
                <a:latin typeface="+mj-lt"/>
              </a:rPr>
              <a:t>onală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care ac</a:t>
            </a:r>
            <a:r>
              <a:rPr lang="ro-RO" b="1" cap="none" dirty="0">
                <a:ln/>
                <a:solidFill>
                  <a:schemeClr val="accent3"/>
                </a:solidFill>
                <a:latin typeface="+mj-lt"/>
              </a:rPr>
              <a:t>ț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ioneaz</a:t>
            </a:r>
            <a:r>
              <a:rPr lang="ro-RO" b="1" cap="none" dirty="0">
                <a:ln/>
                <a:solidFill>
                  <a:schemeClr val="accent3"/>
                </a:solidFill>
                <a:latin typeface="+mj-lt"/>
              </a:rPr>
              <a:t>ă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asupra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unui</a:t>
            </a:r>
            <a:r>
              <a:rPr lang="en-US" b="1" cap="none" dirty="0">
                <a:ln/>
                <a:solidFill>
                  <a:schemeClr val="accent3"/>
                </a:solidFill>
                <a:latin typeface="+mj-lt"/>
              </a:rPr>
              <a:t> </a:t>
            </a:r>
            <a:r>
              <a:rPr lang="en-US" b="1" cap="none" dirty="0" err="1">
                <a:ln/>
                <a:solidFill>
                  <a:schemeClr val="accent3"/>
                </a:solidFill>
                <a:latin typeface="+mj-lt"/>
              </a:rPr>
              <a:t>obiect</a:t>
            </a:r>
            <a:r>
              <a:rPr lang="ro-RO" b="1" cap="none" dirty="0">
                <a:ln/>
                <a:solidFill>
                  <a:schemeClr val="accent3"/>
                </a:solidFill>
                <a:latin typeface="+mj-lt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849622-AB64-D1A0-6CAD-2C43D178FE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750" y="80970"/>
            <a:ext cx="2162561" cy="2754306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E8A68937-E7C5-3930-96C8-77E96AEC628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2283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689"/>
    </mc:Choice>
    <mc:Fallback>
      <p:transition spd="slow" advTm="646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09A36-3DCA-BBA9-7C57-8047BEC7A84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087" y="814516"/>
            <a:ext cx="10363826" cy="5271959"/>
          </a:xfrm>
        </p:spPr>
        <p:txBody>
          <a:bodyPr>
            <a:normAutofit fontScale="25000" lnSpcReduction="2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o-RO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ând</a:t>
            </a:r>
            <a:r>
              <a:rPr lang="en-US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lași</a:t>
            </a:r>
            <a:r>
              <a:rPr lang="en-US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liber un 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corp</a:t>
            </a:r>
            <a:r>
              <a:rPr lang="en-US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nu 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mai</a:t>
            </a:r>
            <a:r>
              <a:rPr lang="en-US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este</a:t>
            </a:r>
            <a:r>
              <a:rPr lang="en-US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susținut</a:t>
            </a:r>
            <a:r>
              <a:rPr lang="en-US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mâna</a:t>
            </a:r>
            <a:r>
              <a:rPr lang="en-US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ta, de o 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masă</a:t>
            </a:r>
            <a:r>
              <a:rPr lang="en-US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de un 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suport</a:t>
            </a:r>
            <a:r>
              <a:rPr lang="en-US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n-US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cade pe 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Pământ</a:t>
            </a:r>
            <a:r>
              <a:rPr lang="ro-RO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Înseamnă</a:t>
            </a:r>
            <a:r>
              <a:rPr lang="en-US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că</a:t>
            </a:r>
            <a:r>
              <a:rPr lang="en-US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între</a:t>
            </a:r>
            <a:r>
              <a:rPr lang="en-US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corp</a:t>
            </a:r>
            <a:r>
              <a:rPr lang="en-US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și</a:t>
            </a:r>
            <a:r>
              <a:rPr lang="en-US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Pământ</a:t>
            </a:r>
            <a:r>
              <a:rPr lang="en-US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există</a:t>
            </a:r>
            <a:r>
              <a:rPr lang="en-US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forță</a:t>
            </a:r>
            <a:r>
              <a:rPr lang="en-US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8000" b="1" kern="100" cap="none" dirty="0" err="1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atracție</a:t>
            </a:r>
            <a:r>
              <a:rPr lang="ro-RO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o-RO" sz="8000" b="1" cap="none" dirty="0">
              <a:ln/>
              <a:solidFill>
                <a:schemeClr val="accent3"/>
              </a:solidFill>
              <a:latin typeface="+mj-lt"/>
            </a:endParaRPr>
          </a:p>
          <a:p>
            <a:r>
              <a:rPr lang="ro-RO" sz="8000" b="1" cap="none" dirty="0">
                <a:ln/>
                <a:solidFill>
                  <a:schemeClr val="accent3"/>
                </a:solidFill>
                <a:latin typeface="+mj-lt"/>
              </a:rPr>
              <a:t>Pămâtul acționează asupra noastră de la distanță, prin câmpul său gravitațional </a:t>
            </a:r>
          </a:p>
          <a:p>
            <a:pPr marL="0" indent="0">
              <a:buNone/>
            </a:pPr>
            <a:r>
              <a:rPr lang="ro-RO" sz="8000" b="1" i="0" cap="none" dirty="0">
                <a:ln/>
                <a:solidFill>
                  <a:schemeClr val="accent3"/>
                </a:solidFill>
                <a:latin typeface="+mj-lt"/>
              </a:rPr>
              <a:t>	</a:t>
            </a:r>
          </a:p>
          <a:p>
            <a:pPr marL="0" indent="0">
              <a:buNone/>
            </a:pPr>
            <a:r>
              <a:rPr lang="en-US" sz="8000" b="1" i="0" cap="none" dirty="0" err="1">
                <a:ln/>
                <a:solidFill>
                  <a:schemeClr val="accent3"/>
                </a:solidFill>
                <a:latin typeface="+mj-lt"/>
              </a:rPr>
              <a:t>I</a:t>
            </a:r>
            <a:r>
              <a:rPr lang="en-US" sz="9600" b="1" i="0" cap="none" dirty="0" err="1">
                <a:ln/>
                <a:solidFill>
                  <a:schemeClr val="accent3"/>
                </a:solidFill>
                <a:latin typeface="+mj-lt"/>
              </a:rPr>
              <a:t>mportanța</a:t>
            </a:r>
            <a:r>
              <a:rPr lang="en-US" sz="9600" b="1" i="0" cap="none" dirty="0">
                <a:ln/>
                <a:solidFill>
                  <a:schemeClr val="accent3"/>
                </a:solidFill>
                <a:latin typeface="+mj-lt"/>
              </a:rPr>
              <a:t> </a:t>
            </a:r>
            <a:r>
              <a:rPr lang="en-US" sz="9600" b="1" i="0" cap="none" dirty="0" err="1">
                <a:ln/>
                <a:solidFill>
                  <a:schemeClr val="accent3"/>
                </a:solidFill>
                <a:latin typeface="+mj-lt"/>
              </a:rPr>
              <a:t>forței</a:t>
            </a:r>
            <a:r>
              <a:rPr lang="en-US" sz="9600" b="1" i="0" cap="none" dirty="0">
                <a:ln/>
                <a:solidFill>
                  <a:schemeClr val="accent3"/>
                </a:solidFill>
                <a:latin typeface="+mj-lt"/>
              </a:rPr>
              <a:t> de </a:t>
            </a:r>
            <a:r>
              <a:rPr lang="en-US" sz="9600" b="1" i="0" cap="none" dirty="0" err="1">
                <a:ln/>
                <a:solidFill>
                  <a:schemeClr val="accent3"/>
                </a:solidFill>
                <a:latin typeface="+mj-lt"/>
              </a:rPr>
              <a:t>greutate</a:t>
            </a:r>
            <a:r>
              <a:rPr lang="ro-RO" sz="9600" b="1" i="0" cap="none" dirty="0">
                <a:ln/>
                <a:solidFill>
                  <a:schemeClr val="accent3"/>
                </a:solidFill>
                <a:latin typeface="+mj-lt"/>
              </a:rPr>
              <a:t>: </a:t>
            </a:r>
          </a:p>
          <a:p>
            <a:pPr marR="0" lvl="0">
              <a:lnSpc>
                <a:spcPct val="115000"/>
              </a:lnSpc>
              <a:spcAft>
                <a:spcPts val="800"/>
              </a:spcAft>
              <a:buFontTx/>
              <a:buChar char="-"/>
              <a:tabLst>
                <a:tab pos="457200" algn="l"/>
              </a:tabLst>
            </a:pPr>
            <a:r>
              <a:rPr lang="ro-RO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Ţine corpurile pe Pământ; </a:t>
            </a:r>
            <a:endParaRPr lang="en-US" sz="8000" b="1" kern="100" cap="none" dirty="0">
              <a:ln/>
              <a:solidFill>
                <a:schemeClr val="accent3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Aft>
                <a:spcPts val="800"/>
              </a:spcAft>
              <a:buFontTx/>
              <a:buChar char="-"/>
              <a:tabLst>
                <a:tab pos="457200" algn="l"/>
              </a:tabLst>
            </a:pPr>
            <a:r>
              <a:rPr lang="ro-RO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Ţine atmosfera în jurul Pământului; </a:t>
            </a:r>
            <a:endParaRPr lang="en-US" sz="8000" b="1" kern="100" cap="none" dirty="0">
              <a:ln/>
              <a:solidFill>
                <a:schemeClr val="accent3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Aft>
                <a:spcPts val="800"/>
              </a:spcAft>
              <a:buFontTx/>
              <a:buChar char="-"/>
              <a:tabLst>
                <a:tab pos="457200" algn="l"/>
              </a:tabLst>
            </a:pPr>
            <a:r>
              <a:rPr lang="ro-RO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Căderea corpurilor pe Pământ;</a:t>
            </a:r>
            <a:endParaRPr lang="en-US" sz="8000" b="1" kern="100" cap="none" dirty="0">
              <a:ln/>
              <a:solidFill>
                <a:schemeClr val="accent3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Aft>
                <a:spcPts val="800"/>
              </a:spcAft>
              <a:buFontTx/>
              <a:buChar char="-"/>
              <a:tabLst>
                <a:tab pos="457200" algn="l"/>
              </a:tabLst>
            </a:pPr>
            <a:r>
              <a:rPr lang="ro-RO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Curgerea apelor la vale; </a:t>
            </a:r>
            <a:endParaRPr lang="en-US" sz="8000" b="1" kern="100" cap="none" dirty="0">
              <a:ln/>
              <a:solidFill>
                <a:schemeClr val="accent3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Aft>
                <a:spcPts val="800"/>
              </a:spcAft>
              <a:buFontTx/>
              <a:buChar char="-"/>
              <a:tabLst>
                <a:tab pos="457200" algn="l"/>
              </a:tabLst>
            </a:pPr>
            <a:r>
              <a:rPr lang="ro-RO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Când urcăm o pantă greutatea ne frânează; </a:t>
            </a:r>
            <a:endParaRPr lang="en-US" sz="8000" b="1" kern="100" cap="none" dirty="0">
              <a:ln/>
              <a:solidFill>
                <a:schemeClr val="accent3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Aft>
                <a:spcPts val="800"/>
              </a:spcAft>
              <a:buFontTx/>
              <a:buChar char="-"/>
              <a:tabLst>
                <a:tab pos="457200" algn="l"/>
              </a:tabLst>
            </a:pPr>
            <a:r>
              <a:rPr lang="ro-RO" sz="80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Când coborâm o pantă greutatea ne accelerează;</a:t>
            </a:r>
            <a:endParaRPr lang="en-US" sz="8000" b="1" kern="100" cap="none" dirty="0">
              <a:ln/>
              <a:solidFill>
                <a:schemeClr val="accent3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15000"/>
              </a:lnSpc>
              <a:spcAft>
                <a:spcPts val="800"/>
              </a:spcAft>
              <a:buFontTx/>
              <a:buChar char="-"/>
              <a:tabLst>
                <a:tab pos="457200" algn="l"/>
              </a:tabLst>
            </a:pPr>
            <a:endParaRPr lang="ro-RO" sz="8000" b="1" kern="100" cap="none" dirty="0">
              <a:ln/>
              <a:solidFill>
                <a:schemeClr val="accent3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o-RO" b="1" i="0" cap="none" dirty="0">
              <a:ln/>
              <a:solidFill>
                <a:schemeClr val="accent3"/>
              </a:solidFill>
              <a:latin typeface="system-ui"/>
            </a:endParaRPr>
          </a:p>
          <a:p>
            <a:endParaRPr lang="en-US" b="1" i="0" cap="none" dirty="0">
              <a:ln/>
              <a:solidFill>
                <a:schemeClr val="accent3"/>
              </a:solidFill>
              <a:latin typeface="system-ui"/>
            </a:endParaRPr>
          </a:p>
          <a:p>
            <a:endParaRPr lang="en-US" b="1" cap="none" dirty="0">
              <a:ln/>
              <a:solidFill>
                <a:schemeClr val="accent3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917BEB-81B7-938A-B498-8F09A36E50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562" y="2609897"/>
            <a:ext cx="1300163" cy="1638205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8ACFA77D-02D7-66CA-2531-9E5E9F2A84C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2683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300"/>
    </mc:Choice>
    <mc:Fallback>
      <p:transition spd="slow" advTm="453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E8FE2-8657-3419-0404-294A6FDFC3E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56649" y="933452"/>
            <a:ext cx="10363826" cy="3419473"/>
          </a:xfrm>
        </p:spPr>
        <p:txBody>
          <a:bodyPr>
            <a:normAutofit/>
          </a:bodyPr>
          <a:lstStyle/>
          <a:p>
            <a:r>
              <a:rPr lang="ro-RO" sz="22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Rotirea planetelor în jurul Soarelui; </a:t>
            </a:r>
            <a:endParaRPr lang="en-US" sz="2200" b="1" kern="100" cap="none" dirty="0">
              <a:ln/>
              <a:solidFill>
                <a:schemeClr val="accent3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o-RO" sz="22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Rotirea Lunii în jurul Pământului; </a:t>
            </a:r>
            <a:endParaRPr lang="en-US" sz="2200" b="1" kern="100" cap="none" dirty="0">
              <a:ln/>
              <a:solidFill>
                <a:schemeClr val="accent3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o-RO" sz="2200" b="1" kern="100" cap="none" dirty="0">
                <a:ln/>
                <a:solidFill>
                  <a:schemeClr val="accent3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Rotirea sateliților artificiali în jurul Pământului (există peste 4000 de sateliți ce orbitează în jurul Pământului, având ca scop comunicațiile la distanță-telefonie, emisiuni radio-TV, prognoza meteo etc.) </a:t>
            </a:r>
            <a:endParaRPr lang="en-US" sz="2200" b="1" kern="100" cap="none" dirty="0">
              <a:ln/>
              <a:solidFill>
                <a:schemeClr val="accent3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200" b="1" cap="none" dirty="0">
                <a:ln/>
                <a:solidFill>
                  <a:schemeClr val="accent3"/>
                </a:solidFill>
                <a:latin typeface="+mj-lt"/>
                <a:hlinkClick r:id="rId5"/>
              </a:rPr>
              <a:t>https://phet.colorado.edu/en/simulations/my-solar-system</a:t>
            </a:r>
            <a:r>
              <a:rPr lang="ro-RO" sz="2200" b="1" cap="none" dirty="0">
                <a:ln/>
                <a:solidFill>
                  <a:schemeClr val="accent3"/>
                </a:solidFill>
                <a:latin typeface="+mj-lt"/>
              </a:rPr>
              <a:t>  </a:t>
            </a:r>
            <a:endParaRPr lang="en-US" sz="2200" b="1" cap="none" dirty="0">
              <a:ln/>
              <a:solidFill>
                <a:schemeClr val="accent3"/>
              </a:solidFill>
              <a:latin typeface="+mj-lt"/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2BDF20-A2D5-0C2D-A35D-398D56DBB8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612" y="4648199"/>
            <a:ext cx="3640019" cy="2057402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4F95C06A-0DE6-DA8F-2367-47CB297F6E5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7745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109"/>
    </mc:Choice>
    <mc:Fallback>
      <p:transition spd="slow" advTm="331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132CBF2-72A5-B889-4362-1A2DD61CC4F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347662" y="419101"/>
                <a:ext cx="11496674" cy="2457449"/>
              </a:xfrm>
            </p:spPr>
            <p:txBody>
              <a:bodyPr>
                <a:normAutofit fontScale="90000"/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angle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o-RO" sz="4000" b="1" i="1" cap="none" smtClean="0">
                              <a:ln/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o-RO" sz="4000" b="1" i="1" cap="none" smtClean="0">
                              <a:ln/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𝑮</m:t>
                          </m:r>
                        </m:e>
                      </m:acc>
                      <m:r>
                        <a:rPr lang="ro-RO" sz="4000" b="1" i="0" cap="none" smtClean="0">
                          <a:ln/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o-RO" sz="4000" b="1" i="0" cap="none" smtClean="0">
                          <a:ln/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𝐦</m:t>
                      </m:r>
                      <m:r>
                        <a:rPr lang="ro-RO" sz="4000" b="1" i="0" cap="none" smtClean="0">
                          <a:ln/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ro-RO" sz="4000" b="1" i="1" cap="none" smtClean="0">
                              <a:ln/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o-RO" sz="4000" b="1" i="1" cap="none" smtClean="0">
                              <a:ln/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𝒈</m:t>
                          </m:r>
                        </m:e>
                      </m:acc>
                    </m:oMath>
                  </m:oMathPara>
                </a14:m>
                <a:br>
                  <a:rPr lang="ro-RO" b="1" cap="none" dirty="0">
                    <a:ln/>
                    <a:solidFill>
                      <a:schemeClr val="accent3"/>
                    </a:solidFill>
                  </a:rPr>
                </a:br>
                <a:br>
                  <a:rPr lang="ro-RO" b="1" cap="none" dirty="0">
                    <a:ln/>
                    <a:solidFill>
                      <a:schemeClr val="accent3"/>
                    </a:solidFill>
                  </a:rPr>
                </a:br>
                <a14:m>
                  <m:oMath xmlns:m="http://schemas.openxmlformats.org/officeDocument/2006/math">
                    <m:r>
                      <a:rPr lang="ro-RO" b="1" i="1" cap="none" smtClean="0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ro-RO" b="1" cap="none" dirty="0">
                    <a:ln/>
                    <a:solidFill>
                      <a:schemeClr val="accent3"/>
                    </a:solidFill>
                  </a:rPr>
                  <a:t> – forța de greutate (gravitațională) </a:t>
                </a:r>
                <a:br>
                  <a:rPr lang="ro-RO" b="1" cap="none" dirty="0">
                    <a:ln/>
                    <a:solidFill>
                      <a:schemeClr val="accent3"/>
                    </a:solidFill>
                  </a:rPr>
                </a:br>
                <a:br>
                  <a:rPr lang="ro-RO" b="1" cap="none" dirty="0">
                    <a:ln/>
                    <a:solidFill>
                      <a:schemeClr val="accent3"/>
                    </a:solidFill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ro-RO" b="1" i="1" cap="none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ro-RO" b="1" i="1" cap="none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ro-RO" b="1" i="1" cap="none" smtClean="0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</m:e>
                      <m:sub>
                        <m:r>
                          <a:rPr lang="ro-RO" b="1" i="1" cap="none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ro-RO" b="1" i="1" cap="none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ro-RO" b="1" i="1" cap="none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r>
                      <a:rPr lang="ro-RO" b="1" i="1" cap="none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 </m:t>
                    </m:r>
                    <m:r>
                      <a:rPr lang="ro-RO" b="1" i="1" cap="none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ro-RO" b="1" cap="none" dirty="0">
                    <a:ln/>
                    <a:solidFill>
                      <a:schemeClr val="accent3"/>
                    </a:solidFill>
                  </a:rPr>
                  <a:t>;	 instrumentul de măsură: dinamometrul</a:t>
                </a:r>
                <a:endParaRPr lang="en-US" b="1" cap="none" dirty="0">
                  <a:ln/>
                  <a:solidFill>
                    <a:schemeClr val="accent3"/>
                  </a:solidFill>
                </a:endParaRP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132CBF2-72A5-B889-4362-1A2DD61CC4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47662" y="419101"/>
                <a:ext cx="11496674" cy="2457449"/>
              </a:xfr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43A605A-04C7-B241-C3C3-FCC82F701765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580867" y="3014792"/>
                <a:ext cx="11030263" cy="3424107"/>
              </a:xfrm>
            </p:spPr>
            <p:txBody>
              <a:bodyPr>
                <a:normAutofit fontScale="92500" lnSpcReduction="10000"/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angle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14:m>
                  <m:oMath xmlns:m="http://schemas.openxmlformats.org/officeDocument/2006/math">
                    <m:r>
                      <a:rPr lang="ro-RO" sz="2400" b="1" i="1" cap="none" smtClean="0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ro-RO" sz="2400" b="1" cap="none" dirty="0">
                    <a:ln/>
                    <a:solidFill>
                      <a:schemeClr val="accent3"/>
                    </a:solidFill>
                    <a:latin typeface="+mj-lt"/>
                  </a:rPr>
                  <a:t> – masa corpului;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o-RO" sz="2400" b="1" i="1" cap="none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ro-RO" sz="2400" b="1" i="1" cap="none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ro-RO" sz="2400" b="1" i="1" cap="none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  <m:sub>
                        <m:r>
                          <a:rPr lang="ro-RO" sz="2400" b="1" i="1" cap="none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a:rPr lang="ro-RO" sz="2400" b="1" i="1" cap="none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ro-RO" sz="2400" b="1" i="1" cap="none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r>
                      <a:rPr lang="ro-RO" sz="2400" b="1" i="1" cap="none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 </m:t>
                    </m:r>
                    <m:r>
                      <a:rPr lang="ro-RO" sz="2400" b="1" i="1" cap="none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𝑘𝑔</m:t>
                    </m:r>
                  </m:oMath>
                </a14:m>
                <a:r>
                  <a:rPr lang="ro-RO" sz="2400" b="1" cap="none" dirty="0">
                    <a:ln/>
                    <a:solidFill>
                      <a:schemeClr val="accent3"/>
                    </a:solidFill>
                    <a:latin typeface="+mj-lt"/>
                  </a:rPr>
                  <a:t>;		instrumentul de măsură: cântarul</a:t>
                </a:r>
              </a:p>
              <a:p>
                <a14:m>
                  <m:oMath xmlns:m="http://schemas.openxmlformats.org/officeDocument/2006/math">
                    <m:r>
                      <a:rPr lang="ro-RO" sz="2400" b="1" i="1" cap="none" smtClean="0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𝒈</m:t>
                    </m:r>
                  </m:oMath>
                </a14:m>
                <a:r>
                  <a:rPr lang="ro-RO" sz="2400" b="1" cap="none" dirty="0">
                    <a:ln/>
                    <a:solidFill>
                      <a:schemeClr val="accent3"/>
                    </a:solidFill>
                    <a:latin typeface="+mj-lt"/>
                  </a:rPr>
                  <a:t> – accelerația gravitațională; 	</a:t>
                </a:r>
                <a14:m>
                  <m:oMath xmlns:m="http://schemas.openxmlformats.org/officeDocument/2006/math">
                    <m:r>
                      <a:rPr lang="ro-RO" sz="3200" b="1" i="1" cap="none" smtClean="0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𝒈</m:t>
                    </m:r>
                    <m:r>
                      <a:rPr lang="ro-RO" sz="3200" b="1" i="1" cap="none" smtClean="0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ro-RO" sz="3200" b="1" i="1" cap="none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o-RO" sz="3200" b="1" i="1" cap="none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𝑮</m:t>
                        </m:r>
                      </m:num>
                      <m:den>
                        <m:r>
                          <a:rPr lang="ro-RO" sz="3200" b="1" i="1" cap="none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den>
                    </m:f>
                    <m:r>
                      <a:rPr lang="ro-RO" sz="3200" b="1" i="1" cap="none" smtClean="0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 ⇒</m:t>
                    </m:r>
                  </m:oMath>
                </a14:m>
                <a:r>
                  <a:rPr lang="ro-RO" sz="3200" b="1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o-RO" sz="3200" b="1" i="1" cap="none" dirty="0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ro-RO" sz="3200" b="1" i="1" cap="none" dirty="0" smtClean="0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ro-RO" sz="3200" b="1" i="1" cap="none" dirty="0" smtClean="0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𝒈</m:t>
                            </m:r>
                          </m:e>
                        </m:d>
                      </m:e>
                      <m:sub>
                        <m:r>
                          <a:rPr lang="ro-RO" sz="3200" b="1" i="1" cap="none" dirty="0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  <m:r>
                          <a:rPr lang="ro-RO" sz="3200" b="1" i="1" cap="none" dirty="0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ro-RO" sz="3200" b="1" i="1" cap="none" dirty="0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</m:sub>
                    </m:sSub>
                    <m:r>
                      <a:rPr lang="ro-RO" sz="3200" b="1" i="1" cap="none" dirty="0" smtClean="0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o-RO" sz="3200" b="1" i="1" cap="none" dirty="0" smtClean="0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ro-RO" sz="3200" b="1" i="1" cap="none" dirty="0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o-RO" sz="3200" b="1" i="1" cap="none" dirty="0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num>
                      <m:den>
                        <m:r>
                          <a:rPr lang="ro-RO" sz="3200" b="1" i="1" cap="none" dirty="0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𝒌𝒈</m:t>
                        </m:r>
                      </m:den>
                    </m:f>
                    <m:r>
                      <a:rPr lang="ro-RO" sz="3200" b="1" i="0" cap="none" dirty="0" smtClean="0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o-RO" sz="3200" b="1" i="0" cap="none" dirty="0" smtClean="0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ro-RO" sz="3200" b="1" i="1" cap="none" dirty="0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o-RO" sz="3200" b="1" i="1" cap="none" dirty="0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sSup>
                          <m:sSupPr>
                            <m:ctrlPr>
                              <a:rPr lang="ro-RO" sz="3200" b="1" i="1" cap="none" dirty="0" smtClean="0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o-RO" sz="3200" b="1" i="1" cap="none" dirty="0" smtClean="0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ro-RO" sz="3200" b="1" i="1" cap="none" dirty="0" smtClean="0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en-US" sz="3200" b="1" cap="none" dirty="0">
                  <a:ln/>
                  <a:solidFill>
                    <a:schemeClr val="accent3"/>
                  </a:solidFill>
                  <a:latin typeface="+mj-lt"/>
                </a:endParaRPr>
              </a:p>
              <a:p>
                <a:pPr marL="0" indent="0">
                  <a:buNone/>
                </a:pPr>
                <a:r>
                  <a:rPr lang="en-US" sz="3200" b="1" cap="none" dirty="0">
                    <a:ln/>
                    <a:solidFill>
                      <a:schemeClr val="accent3"/>
                    </a:solidFill>
                    <a:latin typeface="+mj-lt"/>
                  </a:rPr>
                  <a:t> 				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b="1" i="1" cap="none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cap="none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𝑮</m:t>
                        </m:r>
                      </m:e>
                    </m:acc>
                  </m:oMath>
                </a14:m>
                <a:r>
                  <a:rPr lang="en-US" sz="3200" b="1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ro-RO" sz="2600" b="1" cap="none" dirty="0">
                    <a:ln/>
                    <a:solidFill>
                      <a:schemeClr val="accent3"/>
                    </a:solidFill>
                    <a:latin typeface="+mj-lt"/>
                  </a:rPr>
                  <a:t>are punctul de aplicație pe corp și </a:t>
                </a:r>
                <a:r>
                  <a:rPr lang="en-US" sz="2600" b="1" cap="none" dirty="0" err="1">
                    <a:ln/>
                    <a:solidFill>
                      <a:schemeClr val="accent3"/>
                    </a:solidFill>
                    <a:latin typeface="+mj-lt"/>
                  </a:rPr>
                  <a:t>este</a:t>
                </a:r>
                <a:r>
                  <a:rPr lang="en-US" sz="2600" b="1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en-US" sz="2600" b="1" cap="none" dirty="0" err="1">
                    <a:ln/>
                    <a:solidFill>
                      <a:schemeClr val="accent3"/>
                    </a:solidFill>
                    <a:latin typeface="+mj-lt"/>
                  </a:rPr>
                  <a:t>orientat</a:t>
                </a:r>
                <a:r>
                  <a:rPr lang="ro-RO" sz="2600" b="1" cap="none" dirty="0">
                    <a:ln/>
                    <a:solidFill>
                      <a:schemeClr val="accent3"/>
                    </a:solidFill>
                    <a:latin typeface="+mj-lt"/>
                  </a:rPr>
                  <a:t>ă pe 					verticală în jos, spre centrul Pământului</a:t>
                </a:r>
              </a:p>
              <a:p>
                <a:pPr marL="0" indent="0">
                  <a:buNone/>
                </a:pPr>
                <a:endParaRPr lang="en-US" b="1" cap="none" dirty="0">
                  <a:ln/>
                  <a:solidFill>
                    <a:schemeClr val="accent3"/>
                  </a:solidFill>
                </a:endParaRPr>
              </a:p>
              <a:p>
                <a:pPr marL="0" indent="0">
                  <a:buNone/>
                </a:pPr>
                <a:r>
                  <a:rPr lang="en-US" b="1" cap="none" dirty="0">
                    <a:ln/>
                    <a:solidFill>
                      <a:schemeClr val="accent3"/>
                    </a:solidFill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cap="none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cap="none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𝑮</m:t>
                        </m:r>
                      </m:e>
                    </m:acc>
                  </m:oMath>
                </a14:m>
                <a:endParaRPr lang="en-US" b="1" cap="none" dirty="0">
                  <a:ln/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43A605A-04C7-B241-C3C3-FCC82F7017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580867" y="3014792"/>
                <a:ext cx="11030263" cy="3424107"/>
              </a:xfr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93B960C-BAFE-A5EA-0C27-286BE7FE5193}"/>
              </a:ext>
            </a:extLst>
          </p:cNvPr>
          <p:cNvCxnSpPr/>
          <p:nvPr/>
        </p:nvCxnSpPr>
        <p:spPr>
          <a:xfrm>
            <a:off x="919162" y="5210175"/>
            <a:ext cx="20859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0004F759-8CF7-7491-CA8C-29C99905F276}"/>
              </a:ext>
            </a:extLst>
          </p:cNvPr>
          <p:cNvSpPr/>
          <p:nvPr/>
        </p:nvSpPr>
        <p:spPr>
          <a:xfrm>
            <a:off x="1171575" y="4857750"/>
            <a:ext cx="1581150" cy="3524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A65E95F-492A-5A26-E0F8-AE7B4230F0CC}"/>
              </a:ext>
            </a:extLst>
          </p:cNvPr>
          <p:cNvCxnSpPr/>
          <p:nvPr/>
        </p:nvCxnSpPr>
        <p:spPr>
          <a:xfrm>
            <a:off x="1962149" y="5033962"/>
            <a:ext cx="0" cy="10001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EE78CF14-5D01-43B9-4E04-E8F957CD4C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574" y="280859"/>
            <a:ext cx="1713509" cy="1647825"/>
          </a:xfrm>
          <a:prstGeom prst="rect">
            <a:avLst/>
          </a:prstGeom>
        </p:spPr>
      </p:pic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2A9950F6-5AAB-D343-E47D-E58B6024B7C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8155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913"/>
    </mc:Choice>
    <mc:Fallback>
      <p:transition spd="slow" advTm="60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91D65-BF6A-77BD-099F-5032E5CD3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950" y="299699"/>
            <a:ext cx="10364451" cy="1596177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o-RO" sz="3200" b="1" cap="none" dirty="0">
                <a:ln/>
                <a:solidFill>
                  <a:schemeClr val="accent3"/>
                </a:solidFill>
              </a:rPr>
              <a:t>Accelerația gravitațională </a:t>
            </a:r>
            <a:endParaRPr lang="en-US" sz="3200" b="1" cap="none" dirty="0">
              <a:ln/>
              <a:solidFill>
                <a:schemeClr val="accent3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7E113F2-52E8-10CB-7AE0-F6393669D59E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614050" y="2233742"/>
                <a:ext cx="11349350" cy="3767008"/>
              </a:xfrm>
            </p:spPr>
            <p:txBody>
              <a:bodyPr>
                <a:normAutofit fontScale="55000" lnSpcReduction="20000"/>
                <a:scene3d>
                  <a:camera prst="orthographicFront"/>
                  <a:lightRig rig="harsh" dir="t"/>
                </a:scene3d>
                <a:sp3d extrusionH="57150" prstMaterial="matte">
                  <a:bevelT w="63500" h="12700" prst="angle"/>
                  <a:contourClr>
                    <a:schemeClr val="bg1">
                      <a:lumMod val="65000"/>
                    </a:schemeClr>
                  </a:contourClr>
                </a:sp3d>
              </a:bodyPr>
              <a:lstStyle/>
              <a:p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În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fizică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, 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accelerația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gravita</a:t>
                </a:r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ț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ională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 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este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 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accelera</a:t>
                </a:r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ț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ia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 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imprimată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unui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corp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de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către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gravitația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unui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alt </a:t>
                </a:r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corp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. Un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corp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este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accelerat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,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într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-un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punct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al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câmpului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gravitațional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al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altui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corp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,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spre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centrul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câmpului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, cu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aceeași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accelerație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,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indiferent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de masa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și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natura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sa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.</a:t>
                </a:r>
                <a:endParaRPr lang="ro-RO" sz="3200" b="1" i="0" cap="none" dirty="0">
                  <a:ln/>
                  <a:solidFill>
                    <a:schemeClr val="accent3"/>
                  </a:solidFill>
                  <a:latin typeface="+mj-lt"/>
                </a:endParaRPr>
              </a:p>
              <a:p>
                <a:r>
                  <a:rPr lang="pt-BR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 </a:t>
                </a:r>
                <a:r>
                  <a:rPr lang="ro-RO" sz="3200" b="1" cap="none" dirty="0">
                    <a:ln/>
                    <a:solidFill>
                      <a:schemeClr val="accent3"/>
                    </a:solidFill>
                    <a:latin typeface="+mj-lt"/>
                  </a:rPr>
                  <a:t>A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ccelera</a:t>
                </a:r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ț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ia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gravita</a:t>
                </a:r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ț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ionala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-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notata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cu „</a:t>
                </a:r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g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"  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este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acceleratia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pe care o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primeste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un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corp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sub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efectul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for</a:t>
                </a:r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ț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ei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gravita</a:t>
                </a:r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ț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ionale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;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ea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depinde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de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locul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unde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se face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determinarea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. </a:t>
                </a:r>
                <a:endParaRPr lang="ro-RO" sz="3200" b="1" i="0" cap="none" dirty="0">
                  <a:ln/>
                  <a:solidFill>
                    <a:schemeClr val="accent3"/>
                  </a:solidFill>
                  <a:latin typeface="+mj-lt"/>
                </a:endParaRPr>
              </a:p>
              <a:p>
                <a:r>
                  <a:rPr lang="pt-BR" sz="3200" b="1" cap="none" dirty="0">
                    <a:ln/>
                    <a:solidFill>
                      <a:schemeClr val="accent3"/>
                    </a:solidFill>
                  </a:rPr>
                  <a:t> </a:t>
                </a:r>
                <a:r>
                  <a:rPr lang="ro-RO" sz="3200" b="1" cap="none" dirty="0">
                    <a:ln/>
                    <a:solidFill>
                      <a:schemeClr val="accent3"/>
                    </a:solidFill>
                  </a:rPr>
                  <a:t>A</a:t>
                </a:r>
                <a:r>
                  <a:rPr lang="en-US" sz="3200" b="1" cap="none" dirty="0" err="1">
                    <a:ln/>
                    <a:solidFill>
                      <a:schemeClr val="accent3"/>
                    </a:solidFill>
                  </a:rPr>
                  <a:t>ccelera</a:t>
                </a:r>
                <a:r>
                  <a:rPr lang="ro-RO" sz="3200" b="1" cap="none" dirty="0">
                    <a:ln/>
                    <a:solidFill>
                      <a:schemeClr val="accent3"/>
                    </a:solidFill>
                  </a:rPr>
                  <a:t>ț</a:t>
                </a:r>
                <a:r>
                  <a:rPr lang="en-US" sz="3200" b="1" cap="none" dirty="0" err="1">
                    <a:ln/>
                    <a:solidFill>
                      <a:schemeClr val="accent3"/>
                    </a:solidFill>
                  </a:rPr>
                  <a:t>ia</a:t>
                </a:r>
                <a:r>
                  <a:rPr lang="en-US" sz="3200" b="1" cap="none" dirty="0">
                    <a:ln/>
                    <a:solidFill>
                      <a:schemeClr val="accent3"/>
                    </a:solidFill>
                  </a:rPr>
                  <a:t> </a:t>
                </a:r>
                <a:r>
                  <a:rPr lang="en-US" sz="3200" b="1" cap="none" dirty="0" err="1">
                    <a:ln/>
                    <a:solidFill>
                      <a:schemeClr val="accent3"/>
                    </a:solidFill>
                  </a:rPr>
                  <a:t>gravita</a:t>
                </a:r>
                <a:r>
                  <a:rPr lang="ro-RO" sz="3200" b="1" cap="none" dirty="0">
                    <a:ln/>
                    <a:solidFill>
                      <a:schemeClr val="accent3"/>
                    </a:solidFill>
                  </a:rPr>
                  <a:t>ț</a:t>
                </a:r>
                <a:r>
                  <a:rPr lang="en-US" sz="3200" b="1" cap="none" dirty="0" err="1">
                    <a:ln/>
                    <a:solidFill>
                      <a:schemeClr val="accent3"/>
                    </a:solidFill>
                  </a:rPr>
                  <a:t>ionala</a:t>
                </a:r>
                <a:r>
                  <a:rPr lang="en-US" sz="3200" b="1" cap="none" dirty="0">
                    <a:ln/>
                    <a:solidFill>
                      <a:schemeClr val="accent3"/>
                    </a:solidFill>
                  </a:rPr>
                  <a:t> </a:t>
                </a:r>
                <a:r>
                  <a:rPr lang="ro-RO" sz="3200" b="1" cap="none" dirty="0">
                    <a:ln/>
                    <a:solidFill>
                      <a:schemeClr val="accent3"/>
                    </a:solidFill>
                    <a:latin typeface="+mj-lt"/>
                  </a:rPr>
                  <a:t> s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cade cu</a:t>
                </a:r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creșterea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altitudin</a:t>
                </a:r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ii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ro-RO" sz="3200" b="1" cap="none" dirty="0">
                    <a:ln/>
                    <a:solidFill>
                      <a:schemeClr val="accent3"/>
                    </a:solidFill>
                    <a:latin typeface="+mj-lt"/>
                  </a:rPr>
                  <a:t>ș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i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este mai mare la Poli, decât la Ecuator</a:t>
                </a:r>
                <a:r>
                  <a:rPr lang="ro-RO" sz="3200" b="1" cap="none" dirty="0">
                    <a:ln/>
                    <a:solidFill>
                      <a:schemeClr val="accent3"/>
                    </a:solidFill>
                    <a:latin typeface="+mj-lt"/>
                  </a:rPr>
                  <a:t>.</a:t>
                </a:r>
                <a:endParaRPr lang="en-US" sz="3200" b="1" i="0" cap="none" dirty="0">
                  <a:ln/>
                  <a:solidFill>
                    <a:schemeClr val="accent3"/>
                  </a:solidFill>
                  <a:latin typeface="+mj-lt"/>
                </a:endParaRPr>
              </a:p>
              <a:p>
                <a:pPr algn="l">
                  <a:lnSpc>
                    <a:spcPts val="1800"/>
                  </a:lnSpc>
                  <a:spcAft>
                    <a:spcPts val="600"/>
                  </a:spcAft>
                </a:pP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Pentru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planeta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P</a:t>
                </a:r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ă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m</a:t>
                </a:r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â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nt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se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considera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o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valoare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medie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m</a:t>
                </a:r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ă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surata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la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paralela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45° </a:t>
                </a:r>
                <a:r>
                  <a:rPr lang="ro-RO" sz="3200" b="1" cap="none" dirty="0">
                    <a:ln/>
                    <a:solidFill>
                      <a:schemeClr val="accent3"/>
                    </a:solidFill>
                    <a:latin typeface="+mj-lt"/>
                  </a:rPr>
                  <a:t>ș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i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la 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nivelul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m</a:t>
                </a:r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ă</a:t>
                </a:r>
                <a:r>
                  <a:rPr lang="en-US" sz="3200" b="1" i="0" cap="none" dirty="0" err="1">
                    <a:ln/>
                    <a:solidFill>
                      <a:schemeClr val="accent3"/>
                    </a:solidFill>
                    <a:latin typeface="+mj-lt"/>
                  </a:rPr>
                  <a:t>rii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de</a:t>
                </a:r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g =</a:t>
                </a:r>
                <a:r>
                  <a:rPr lang="en-US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9,8 m /s² </a:t>
                </a:r>
                <a:endParaRPr lang="ro-RO" sz="3200" b="1" i="0" cap="none" dirty="0">
                  <a:ln/>
                  <a:solidFill>
                    <a:schemeClr val="accent3"/>
                  </a:solidFill>
                  <a:latin typeface="+mj-lt"/>
                </a:endParaRPr>
              </a:p>
              <a:p>
                <a:pPr>
                  <a:lnSpc>
                    <a:spcPts val="1800"/>
                  </a:lnSpc>
                  <a:spcAft>
                    <a:spcPts val="600"/>
                  </a:spcAft>
                </a:pPr>
                <a:r>
                  <a:rPr lang="pt-BR" sz="3200" b="1" cap="none" dirty="0">
                    <a:ln/>
                    <a:solidFill>
                      <a:schemeClr val="accent3"/>
                    </a:solidFill>
                  </a:rPr>
                  <a:t> </a:t>
                </a:r>
                <a:r>
                  <a:rPr lang="ro-RO" sz="3200" b="1" cap="none" dirty="0">
                    <a:ln/>
                    <a:solidFill>
                      <a:schemeClr val="accent3"/>
                    </a:solidFill>
                  </a:rPr>
                  <a:t>A</a:t>
                </a:r>
                <a:r>
                  <a:rPr lang="en-US" sz="3200" b="1" cap="none" dirty="0" err="1">
                    <a:ln/>
                    <a:solidFill>
                      <a:schemeClr val="accent3"/>
                    </a:solidFill>
                  </a:rPr>
                  <a:t>ccelera</a:t>
                </a:r>
                <a:r>
                  <a:rPr lang="ro-RO" sz="3200" b="1" cap="none" dirty="0">
                    <a:ln/>
                    <a:solidFill>
                      <a:schemeClr val="accent3"/>
                    </a:solidFill>
                  </a:rPr>
                  <a:t>ț</a:t>
                </a:r>
                <a:r>
                  <a:rPr lang="en-US" sz="3200" b="1" cap="none" dirty="0" err="1">
                    <a:ln/>
                    <a:solidFill>
                      <a:schemeClr val="accent3"/>
                    </a:solidFill>
                  </a:rPr>
                  <a:t>ia</a:t>
                </a:r>
                <a:r>
                  <a:rPr lang="en-US" sz="3200" b="1" cap="none" dirty="0">
                    <a:ln/>
                    <a:solidFill>
                      <a:schemeClr val="accent3"/>
                    </a:solidFill>
                  </a:rPr>
                  <a:t> </a:t>
                </a:r>
                <a:r>
                  <a:rPr lang="en-US" sz="3200" b="1" cap="none" dirty="0" err="1">
                    <a:ln/>
                    <a:solidFill>
                      <a:schemeClr val="accent3"/>
                    </a:solidFill>
                  </a:rPr>
                  <a:t>gravita</a:t>
                </a:r>
                <a:r>
                  <a:rPr lang="ro-RO" sz="3200" b="1" cap="none" dirty="0">
                    <a:ln/>
                    <a:solidFill>
                      <a:schemeClr val="accent3"/>
                    </a:solidFill>
                  </a:rPr>
                  <a:t>ț</a:t>
                </a:r>
                <a:r>
                  <a:rPr lang="en-US" sz="3200" b="1" cap="none" dirty="0" err="1">
                    <a:ln/>
                    <a:solidFill>
                      <a:schemeClr val="accent3"/>
                    </a:solidFill>
                  </a:rPr>
                  <a:t>ionala</a:t>
                </a:r>
                <a:r>
                  <a:rPr lang="en-US" sz="3200" b="1" cap="none" dirty="0">
                    <a:ln/>
                    <a:solidFill>
                      <a:schemeClr val="accent3"/>
                    </a:solidFill>
                  </a:rPr>
                  <a:t> </a:t>
                </a:r>
                <a:r>
                  <a:rPr lang="ro-RO" sz="3200" b="1" cap="none" dirty="0">
                    <a:ln/>
                    <a:solidFill>
                      <a:schemeClr val="accent3"/>
                    </a:solidFill>
                  </a:rPr>
                  <a:t>a</a:t>
                </a:r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Lunii este de aproximativ 6 ori mai mică decât cea a Pământului: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o-RO" sz="3200" b="1" i="1" cap="none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sz="3200" b="1" i="1" cap="none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</m:e>
                      <m:sub>
                        <m:r>
                          <a:rPr lang="ro-RO" sz="3200" b="1" i="1" cap="none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sub>
                    </m:sSub>
                    <m:r>
                      <a:rPr lang="ro-RO" sz="3200" b="1" i="1" cap="none" smtClean="0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ProximaNova"/>
                  </a:rPr>
                  <a:t>1,6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o-RO" sz="3200" b="1" i="1" cap="none" dirty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o-RO" sz="3200" b="1" i="1" cap="none" dirty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sSup>
                          <m:sSupPr>
                            <m:ctrlPr>
                              <a:rPr lang="ro-RO" sz="3200" b="1" i="1" cap="none" dirty="0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o-RO" sz="3200" b="1" i="1" cap="none" dirty="0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ro-RO" sz="3200" b="1" i="1" cap="none" dirty="0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o-RO" sz="3200" b="1" i="0" cap="none" dirty="0">
                  <a:ln/>
                  <a:solidFill>
                    <a:schemeClr val="accent3"/>
                  </a:solidFill>
                  <a:latin typeface="ProximaNova"/>
                </a:endParaRPr>
              </a:p>
              <a:p>
                <a:pPr>
                  <a:lnSpc>
                    <a:spcPts val="1800"/>
                  </a:lnSpc>
                  <a:spcAft>
                    <a:spcPts val="600"/>
                  </a:spcAft>
                </a:pPr>
                <a:r>
                  <a:rPr lang="pt-BR" sz="3200" b="1" cap="none" dirty="0">
                    <a:ln/>
                    <a:solidFill>
                      <a:schemeClr val="accent3"/>
                    </a:solidFill>
                  </a:rPr>
                  <a:t> </a:t>
                </a:r>
                <a:r>
                  <a:rPr lang="ro-RO" sz="3200" b="1" cap="none" dirty="0">
                    <a:ln/>
                    <a:solidFill>
                      <a:schemeClr val="accent3"/>
                    </a:solidFill>
                  </a:rPr>
                  <a:t>A</a:t>
                </a:r>
                <a:r>
                  <a:rPr lang="en-US" sz="3200" b="1" cap="none" dirty="0" err="1">
                    <a:ln/>
                    <a:solidFill>
                      <a:schemeClr val="accent3"/>
                    </a:solidFill>
                  </a:rPr>
                  <a:t>ccelera</a:t>
                </a:r>
                <a:r>
                  <a:rPr lang="ro-RO" sz="3200" b="1" cap="none" dirty="0">
                    <a:ln/>
                    <a:solidFill>
                      <a:schemeClr val="accent3"/>
                    </a:solidFill>
                  </a:rPr>
                  <a:t>ț</a:t>
                </a:r>
                <a:r>
                  <a:rPr lang="en-US" sz="3200" b="1" cap="none" dirty="0" err="1">
                    <a:ln/>
                    <a:solidFill>
                      <a:schemeClr val="accent3"/>
                    </a:solidFill>
                  </a:rPr>
                  <a:t>ia</a:t>
                </a:r>
                <a:r>
                  <a:rPr lang="en-US" sz="3200" b="1" cap="none" dirty="0">
                    <a:ln/>
                    <a:solidFill>
                      <a:schemeClr val="accent3"/>
                    </a:solidFill>
                  </a:rPr>
                  <a:t> </a:t>
                </a:r>
                <a:r>
                  <a:rPr lang="en-US" sz="3200" b="1" cap="none" dirty="0" err="1">
                    <a:ln/>
                    <a:solidFill>
                      <a:schemeClr val="accent3"/>
                    </a:solidFill>
                  </a:rPr>
                  <a:t>gravita</a:t>
                </a:r>
                <a:r>
                  <a:rPr lang="ro-RO" sz="3200" b="1" cap="none" dirty="0">
                    <a:ln/>
                    <a:solidFill>
                      <a:schemeClr val="accent3"/>
                    </a:solidFill>
                  </a:rPr>
                  <a:t>ț</a:t>
                </a:r>
                <a:r>
                  <a:rPr lang="en-US" sz="3200" b="1" cap="none" dirty="0" err="1">
                    <a:ln/>
                    <a:solidFill>
                      <a:schemeClr val="accent3"/>
                    </a:solidFill>
                  </a:rPr>
                  <a:t>ionala</a:t>
                </a:r>
                <a:r>
                  <a:rPr lang="en-US" sz="3200" b="1" cap="none" dirty="0">
                    <a:ln/>
                    <a:solidFill>
                      <a:schemeClr val="accent3"/>
                    </a:solidFill>
                  </a:rPr>
                  <a:t> </a:t>
                </a:r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+mj-lt"/>
                  </a:rPr>
                  <a:t> pe suprafața Soarelui este: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o-RO" sz="3200" b="1" i="1" cap="none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o-RO" sz="3200" b="1" i="1" cap="none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𝒈</m:t>
                        </m:r>
                      </m:e>
                      <m:sub>
                        <m:r>
                          <a:rPr lang="ro-RO" sz="3200" b="1" i="1" cap="none" smtClean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</m:sSub>
                    <m:r>
                      <a:rPr lang="ro-RO" sz="3200" b="1" i="1" cap="none" smtClean="0">
                        <a:ln/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3200" b="1" cap="none">
                        <a:ln/>
                        <a:solidFill>
                          <a:schemeClr val="accent3"/>
                        </a:solidFill>
                      </a:rPr>
                      <m:t>274</m:t>
                    </m:r>
                    <m:f>
                      <m:fPr>
                        <m:ctrlPr>
                          <a:rPr lang="ro-RO" sz="3200" b="1" i="1" cap="none" dirty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o-RO" sz="3200" b="1" i="1" cap="none" dirty="0">
                            <a:ln/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sSup>
                          <m:sSupPr>
                            <m:ctrlPr>
                              <a:rPr lang="ro-RO" sz="3200" b="1" i="1" cap="none" dirty="0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o-RO" sz="3200" b="1" i="1" cap="none" dirty="0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ro-RO" sz="3200" b="1" i="1" cap="none" dirty="0">
                                <a:ln/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ro-RO" sz="3200" b="1" i="0" cap="none" dirty="0">
                    <a:ln/>
                    <a:solidFill>
                      <a:schemeClr val="accent3"/>
                    </a:solidFill>
                    <a:latin typeface="ProximaNova"/>
                  </a:rPr>
                  <a:t> </a:t>
                </a:r>
              </a:p>
              <a:p>
                <a:pPr algn="l">
                  <a:lnSpc>
                    <a:spcPts val="1800"/>
                  </a:lnSpc>
                  <a:spcAft>
                    <a:spcPts val="600"/>
                  </a:spcAft>
                </a:pPr>
                <a:endParaRPr lang="en-US" b="1" i="0" cap="none" dirty="0">
                  <a:ln/>
                  <a:solidFill>
                    <a:schemeClr val="accent3"/>
                  </a:solidFill>
                  <a:latin typeface="ProximaNova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7E113F2-52E8-10CB-7AE0-F6393669D5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614050" y="2233742"/>
                <a:ext cx="11349350" cy="3767008"/>
              </a:xfr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01A93BDD-C959-DF54-AA90-0127F95CA4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815" y="21603"/>
            <a:ext cx="1718310" cy="2152371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CD72799-5039-02CF-DEFD-3EC68CB5EA4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5155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368"/>
    </mc:Choice>
    <mc:Fallback>
      <p:transition spd="slow" advTm="873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5D867-6981-6B26-24B9-542109A9B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o-RO" b="1" cap="none" dirty="0">
                <a:ln/>
                <a:solidFill>
                  <a:schemeClr val="accent3"/>
                </a:solidFill>
              </a:rPr>
              <a:t>Vă propun să rezolvați câteva exerciții pentru fixarea cunoștințelor: </a:t>
            </a:r>
            <a:endParaRPr lang="en-US" b="1" cap="none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0C3D9-4EC6-427B-B65E-1E1EB0BBCD9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57567"/>
            <a:ext cx="10125075" cy="3424107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o-RO" sz="3200" b="1" cap="none" dirty="0">
                <a:ln/>
                <a:solidFill>
                  <a:schemeClr val="accent3"/>
                </a:solidFill>
              </a:rPr>
              <a:t>Link: </a:t>
            </a:r>
            <a:r>
              <a:rPr lang="ro-RO" sz="1800" u="sng" kern="10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https://play.kahoot.it/v2/?quizId=56920859-17c1-403d-a7e8-e9cd1d9cc16c&amp;hostId=7fe54891-40de-4aac-ae3b-6f02a5a63a50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3200" b="1" cap="none" dirty="0">
              <a:ln/>
              <a:solidFill>
                <a:schemeClr val="accent3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66E6D4-2DF9-2759-59E0-B4F8EDC1DA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4" y="3886809"/>
            <a:ext cx="1980167" cy="2352674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E2DA27C3-30D6-CF83-DFEB-CE6F81C0A84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80676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74"/>
    </mc:Choice>
    <mc:Fallback>
      <p:transition spd="slow" advTm="108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2.8|5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4|1|1.8|12.5|8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1|13.5|1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4|1.8|2.8|17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7.5|7|32.9|0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.1|17.4|10.8|8.1|17.9|5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heme/theme1.xml><?xml version="1.0" encoding="utf-8"?>
<a:theme xmlns:a="http://schemas.openxmlformats.org/drawingml/2006/main" name="Droplet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340</TotalTime>
  <Words>703</Words>
  <Application>Microsoft Office PowerPoint</Application>
  <PresentationFormat>Widescreen</PresentationFormat>
  <Paragraphs>48</Paragraphs>
  <Slides>10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Arial Black</vt:lpstr>
      <vt:lpstr>Calibri</vt:lpstr>
      <vt:lpstr>Cambria Math</vt:lpstr>
      <vt:lpstr>ProximaNova</vt:lpstr>
      <vt:lpstr>system-ui</vt:lpstr>
      <vt:lpstr>Times New Roman</vt:lpstr>
      <vt:lpstr>Tw Cen MT</vt:lpstr>
      <vt:lpstr>Droplet</vt:lpstr>
      <vt:lpstr>FORȚA DE GREUTATE</vt:lpstr>
      <vt:lpstr>Recapitulare:  - inerția - masa - interacțiunea - forța    </vt:lpstr>
      <vt:lpstr>FORȚA  Recapitulare </vt:lpstr>
      <vt:lpstr>FORȚA DE GREUTATE</vt:lpstr>
      <vt:lpstr>PowerPoint Presentation</vt:lpstr>
      <vt:lpstr>PowerPoint Presentation</vt:lpstr>
      <vt:lpstr>G ⃗=m∙g ⃗  G – forța de greutate (gravitațională)   [G]_(S.I)=1 N;  instrumentul de măsură: dinamometrul</vt:lpstr>
      <vt:lpstr>Accelerația gravitațională </vt:lpstr>
      <vt:lpstr>Vă propun să rezolvați câteva exerciții pentru fixarea cunoștințelor: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Daniela</dc:creator>
  <cp:lastModifiedBy>Daniela</cp:lastModifiedBy>
  <cp:revision>26</cp:revision>
  <dcterms:created xsi:type="dcterms:W3CDTF">2025-05-21T07:31:46Z</dcterms:created>
  <dcterms:modified xsi:type="dcterms:W3CDTF">2025-05-28T06:22:34Z</dcterms:modified>
</cp:coreProperties>
</file>