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8" r:id="rId6"/>
    <p:sldId id="269" r:id="rId7"/>
    <p:sldId id="260" r:id="rId8"/>
    <p:sldId id="261" r:id="rId9"/>
    <p:sldId id="262" r:id="rId1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5" roundtripDataSignature="AMtx7mggrvtC5zlHCH6fhJg/ejTsF2qT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8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5" Type="http://customschemas.google.com/relationships/presentationmetadata" Target="metadata"/><Relationship Id="rId2" Type="http://schemas.openxmlformats.org/officeDocument/2006/relationships/slide" Target="slides/slide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8" name="Google Shape;28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4" name="Google Shape;34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audio" Target="../media/media1.mp3"/><Relationship Id="rId7" Type="http://schemas.openxmlformats.org/officeDocument/2006/relationships/notesSlide" Target="../notesSlides/notesSlide1.xml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3.png"/><Relationship Id="rId5" Type="http://schemas.openxmlformats.org/officeDocument/2006/relationships/audio" Target="../media/media2.m4a"/><Relationship Id="rId10" Type="http://schemas.openxmlformats.org/officeDocument/2006/relationships/image" Target="../media/image2.png"/><Relationship Id="rId4" Type="http://schemas.microsoft.com/office/2007/relationships/media" Target="../media/media2.m4a"/><Relationship Id="rId9" Type="http://schemas.openxmlformats.org/officeDocument/2006/relationships/hyperlink" Target="https://pixabay.com/ro/fundal-pastel-album-h%C3%A2rtie-nuan%C8%9Be-1808903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audio" Target="../media/media4.m4a"/><Relationship Id="rId7" Type="http://schemas.openxmlformats.org/officeDocument/2006/relationships/hyperlink" Target="https://badan.wordpress.com/2013/11/03/cum-arata-120000-oameni-sau-etalonul-in-calcularea-numarului-de-oameni-iesiti-in-strada/" TargetMode="Externa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4.jp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audio" Target="../media/media5.m4a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10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media7.m4a"/><Relationship Id="rId7" Type="http://schemas.openxmlformats.org/officeDocument/2006/relationships/image" Target="../media/image16.png"/><Relationship Id="rId12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21.jpe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ine 3" descr="O imagine care conține Color, tablou, Liliac, artă&#10;&#10;Conținutul generat de inteligența artificială poate fi incorect.">
            <a:extLst>
              <a:ext uri="{FF2B5EF4-FFF2-40B4-BE49-F238E27FC236}">
                <a16:creationId xmlns:a16="http://schemas.microsoft.com/office/drawing/2014/main" id="{98D17459-F6F4-07B2-E503-CE7A4087327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755059" y="1132449"/>
            <a:ext cx="9055509" cy="4593102"/>
          </a:xfrm>
          <a:prstGeom prst="rect">
            <a:avLst/>
          </a:prstGeom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23888" y="560439"/>
            <a:ext cx="9444125" cy="5165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br>
              <a:rPr lang="ro-RO" b="1" dirty="0"/>
            </a:br>
            <a:br>
              <a:rPr lang="ro-RO" b="1" dirty="0"/>
            </a:br>
            <a:br>
              <a:rPr lang="ro-RO" b="1" dirty="0"/>
            </a:br>
            <a:br>
              <a:rPr lang="ro-RO" b="1" dirty="0"/>
            </a:br>
            <a:br>
              <a:rPr lang="ro-RO" b="1" dirty="0"/>
            </a:br>
            <a:br>
              <a:rPr lang="ro-RO" b="1" dirty="0"/>
            </a:br>
            <a:br>
              <a:rPr lang="ro-RO" b="1" dirty="0"/>
            </a:br>
            <a:br>
              <a:rPr lang="ro-RO" b="1" dirty="0"/>
            </a:br>
            <a:r>
              <a:rPr lang="ro-RO" b="1" dirty="0"/>
              <a:t>Corpul Uman</a:t>
            </a:r>
            <a:br>
              <a:rPr lang="en-US" sz="36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ro-RO" sz="3600" dirty="0">
                <a:solidFill>
                  <a:srgbClr val="222222"/>
                </a:solidFill>
              </a:rPr>
              <a:t>Disciplina: </a:t>
            </a:r>
            <a:r>
              <a:rPr lang="ro-RO" sz="2200" b="1" dirty="0">
                <a:solidFill>
                  <a:srgbClr val="222222"/>
                </a:solidFill>
              </a:rPr>
              <a:t>Terapii și programe de intervenție- Terapia tulburărilor de limbaj (Învățământ special, Dizabilități intelectuale grave, severe și/ sau asociate);</a:t>
            </a:r>
            <a:br>
              <a:rPr lang="ro-RO" sz="2200" b="1" dirty="0">
                <a:solidFill>
                  <a:srgbClr val="222222"/>
                </a:solidFill>
              </a:rPr>
            </a:br>
            <a:r>
              <a:rPr lang="ro-RO" sz="3600" dirty="0">
                <a:solidFill>
                  <a:srgbClr val="222222"/>
                </a:solidFill>
              </a:rPr>
              <a:t>Clasa:</a:t>
            </a:r>
            <a:r>
              <a:rPr lang="ro-RO" sz="3600" b="1" dirty="0">
                <a:solidFill>
                  <a:srgbClr val="222222"/>
                </a:solidFill>
              </a:rPr>
              <a:t> I</a:t>
            </a:r>
            <a:br>
              <a:rPr lang="ro-RO" sz="3600" b="1" dirty="0">
                <a:solidFill>
                  <a:srgbClr val="222222"/>
                </a:solidFill>
              </a:rPr>
            </a:br>
            <a:r>
              <a:rPr lang="ro-RO" sz="2200" b="1" dirty="0">
                <a:solidFill>
                  <a:srgbClr val="222222"/>
                </a:solidFill>
              </a:rPr>
              <a:t>Profesor psihopedagog Gheorghe Irina</a:t>
            </a:r>
            <a:br>
              <a:rPr lang="ro-RO" sz="3600" b="1" dirty="0">
                <a:solidFill>
                  <a:srgbClr val="222222"/>
                </a:solidFill>
              </a:rPr>
            </a:br>
            <a:br>
              <a:rPr lang="en-US" sz="36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en-US" sz="36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700" b="1" dirty="0">
                <a:solidFill>
                  <a:srgbClr val="0000FF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endParaRPr sz="2700" b="1" dirty="0">
              <a:solidFill>
                <a:srgbClr val="0000FF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3" name="inspiring-cinematic-ambient-116199">
            <a:hlinkClick r:id="" action="ppaction://media"/>
            <a:extLst>
              <a:ext uri="{FF2B5EF4-FFF2-40B4-BE49-F238E27FC236}">
                <a16:creationId xmlns:a16="http://schemas.microsoft.com/office/drawing/2014/main" id="{1D93C09A-1785-0AB0-72CA-48D406CD01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215900"/>
            <a:ext cx="609600" cy="6096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FCEFCB5E-72C2-E667-FA46-3E25490D848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pic>
        <p:nvPicPr>
          <p:cNvPr id="5" name="Imagine 4">
            <a:extLst>
              <a:ext uri="{FF2B5EF4-FFF2-40B4-BE49-F238E27FC236}">
                <a16:creationId xmlns:a16="http://schemas.microsoft.com/office/drawing/2014/main" id="{B58BE110-F8A0-E000-2DA2-B21C2BB1CC3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23688" y="215900"/>
            <a:ext cx="1239326" cy="227538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51"/>
    </mc:Choice>
    <mc:Fallback xmlns="">
      <p:transition spd="slow" advTm="16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76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 isNarration="1">
              <p:cMediaNode vol="10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89" grpId="0"/>
    </p:bldLst>
  </p:timing>
  <p:extLst>
    <p:ext uri="{E180D4A7-C9FB-4DFB-919C-405C955672EB}">
      <p14:showEvtLst xmlns:p14="http://schemas.microsoft.com/office/powerpoint/2010/main">
        <p14:playEvt time="208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/>
        </p:nvSpPr>
        <p:spPr>
          <a:xfrm>
            <a:off x="1334085" y="1342386"/>
            <a:ext cx="9523829" cy="510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o-RO" sz="2800" b="1" i="0" u="none" strike="noStrike" cap="none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Date generale: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1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Disciplina: 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Terapii și programe de intervenție- Terapia tulburărilor de limbaj (Învățământ special, Dizabilități intelectuale grave, severe și/ sau asociate);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</a:rPr>
              <a:t>Clasa:</a:t>
            </a:r>
            <a:r>
              <a:rPr lang="ro-RO" sz="1800" b="1" dirty="0">
                <a:solidFill>
                  <a:srgbClr val="222222"/>
                </a:solidFill>
              </a:rPr>
              <a:t> I</a:t>
            </a:r>
            <a:endParaRPr lang="ro-RO" sz="1800" b="1" dirty="0">
              <a:solidFill>
                <a:srgbClr val="222222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Tipul lecției: 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Terapie educațională </a:t>
            </a:r>
            <a:r>
              <a:rPr lang="ro-RO" sz="18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recuperatorie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 (Stimularea dezvoltării limbajului);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Etapa lecției: 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Fixarea cunoștințelor asimilate și obținerea performanței;</a:t>
            </a:r>
          </a:p>
          <a:p>
            <a:pPr marL="285750" indent="-285750" algn="just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Competența generală: 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Explorarea proprietăților obiectelor și fenomenelor din mediul familiar prin intermediul experiențelor senzoriale;</a:t>
            </a:r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Competență specifică: 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Identificarea elementelor schemei corporale;</a:t>
            </a:r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Sursa imaginilor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ro-RO" sz="18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Pixabay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-Google</a:t>
            </a:r>
          </a:p>
          <a:p>
            <a:pPr marL="285750" marR="0" lvl="0" indent="-28575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o-RO" sz="1800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Bibliografie: 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Corpul Omenesc, Prima Mea Enciclopedie Larousse, Editura </a:t>
            </a:r>
            <a:r>
              <a:rPr lang="ro-RO" sz="1800" b="1" dirty="0" err="1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Rao</a:t>
            </a:r>
            <a:r>
              <a:rPr lang="ro-RO" sz="1800" b="1" dirty="0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, București, 2005;                 Programa școlară pentru disciplina Terapii și programe de intervenție, Învățământ               special, Clasele pregătitoare- a IV-a,  Dizabilități intelectuale grave, severe și/ sau asociate.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600075" marR="0" lvl="1" indent="-142875" algn="l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 b="1" dirty="0">
              <a:solidFill>
                <a:srgbClr val="0070C0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1E2A7B0-1FD1-3AA1-F31F-2579068F43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82"/>
    </mc:Choice>
    <mc:Fallback xmlns="">
      <p:transition spd="slow" advTm="179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9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"/>
          <p:cNvSpPr/>
          <p:nvPr/>
        </p:nvSpPr>
        <p:spPr>
          <a:xfrm>
            <a:off x="-3048" y="-27644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o-RO"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100;p3"/>
          <p:cNvSpPr txBox="1"/>
          <p:nvPr/>
        </p:nvSpPr>
        <p:spPr>
          <a:xfrm>
            <a:off x="838200" y="95693"/>
            <a:ext cx="10509504" cy="1076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o-RO" sz="4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Corpul și oamenii</a:t>
            </a:r>
            <a:endParaRPr dirty="0"/>
          </a:p>
        </p:txBody>
      </p:sp>
      <p:sp>
        <p:nvSpPr>
          <p:cNvPr id="101" name="Google Shape;101;p3"/>
          <p:cNvSpPr/>
          <p:nvPr/>
        </p:nvSpPr>
        <p:spPr>
          <a:xfrm>
            <a:off x="842772" y="0"/>
            <a:ext cx="10506456" cy="19138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3"/>
          <p:cNvSpPr/>
          <p:nvPr/>
        </p:nvSpPr>
        <p:spPr>
          <a:xfrm>
            <a:off x="841248" y="1512994"/>
            <a:ext cx="10506456" cy="18288"/>
          </a:xfrm>
          <a:prstGeom prst="rect">
            <a:avLst/>
          </a:prstGeom>
          <a:solidFill>
            <a:srgbClr val="D5D5D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Imagine 3" descr="O imagine care conține persoană, exterior, mulțime&#10;&#10;Descriere generată automat">
            <a:extLst>
              <a:ext uri="{FF2B5EF4-FFF2-40B4-BE49-F238E27FC236}">
                <a16:creationId xmlns:a16="http://schemas.microsoft.com/office/drawing/2014/main" id="{C4C6D76C-A9A7-5748-8F0A-1E8B8CFCF1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116564" y="864305"/>
            <a:ext cx="10161744" cy="553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CasetăText 4">
            <a:extLst>
              <a:ext uri="{FF2B5EF4-FFF2-40B4-BE49-F238E27FC236}">
                <a16:creationId xmlns:a16="http://schemas.microsoft.com/office/drawing/2014/main" id="{0FF88A4D-DFE2-0731-4874-A02DE3FBCBFF}"/>
              </a:ext>
            </a:extLst>
          </p:cNvPr>
          <p:cNvSpPr txBox="1"/>
          <p:nvPr/>
        </p:nvSpPr>
        <p:spPr>
          <a:xfrm>
            <a:off x="841248" y="8076402"/>
            <a:ext cx="9753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900">
                <a:hlinkClick r:id="rId7" tooltip="https://badan.wordpress.com/2013/11/03/cum-arata-120000-oameni-sau-etalonul-in-calcularea-numarului-de-oameni-iesiti-in-strada/"/>
              </a:rPr>
              <a:t>Această fotografie</a:t>
            </a:r>
            <a:r>
              <a:rPr lang="ro-RO" sz="900"/>
              <a:t> de Autor necunoscut este licențiată în condițiile </a:t>
            </a:r>
            <a:r>
              <a:rPr lang="ro-RO" sz="900">
                <a:hlinkClick r:id="rId8" tooltip="https://creativecommons.org/licenses/by-sa/3.0/"/>
              </a:rPr>
              <a:t>CC BY-SA</a:t>
            </a:r>
            <a:endParaRPr lang="ro-RO" sz="900"/>
          </a:p>
        </p:txBody>
      </p:sp>
      <p:cxnSp>
        <p:nvCxnSpPr>
          <p:cNvPr id="10" name="Conector drept cu săgeată 9">
            <a:extLst>
              <a:ext uri="{FF2B5EF4-FFF2-40B4-BE49-F238E27FC236}">
                <a16:creationId xmlns:a16="http://schemas.microsoft.com/office/drawing/2014/main" id="{5EE9DA0F-5A9B-5644-9831-19C793FA0F60}"/>
              </a:ext>
            </a:extLst>
          </p:cNvPr>
          <p:cNvCxnSpPr/>
          <p:nvPr/>
        </p:nvCxnSpPr>
        <p:spPr>
          <a:xfrm>
            <a:off x="4065563" y="2259102"/>
            <a:ext cx="998806" cy="437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reptunghi: colțuri rotunjite 10">
            <a:extLst>
              <a:ext uri="{FF2B5EF4-FFF2-40B4-BE49-F238E27FC236}">
                <a16:creationId xmlns:a16="http://schemas.microsoft.com/office/drawing/2014/main" id="{5FB9BBBE-7587-FBA3-BE4D-EBDB0B18EAC6}"/>
              </a:ext>
            </a:extLst>
          </p:cNvPr>
          <p:cNvSpPr/>
          <p:nvPr/>
        </p:nvSpPr>
        <p:spPr>
          <a:xfrm>
            <a:off x="5064369" y="2648248"/>
            <a:ext cx="1237957" cy="780752"/>
          </a:xfrm>
          <a:prstGeom prst="round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Aici sunt eu</a:t>
            </a:r>
            <a:r>
              <a:rPr lang="ro-RO" dirty="0"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12" name="Dreptunghi 11">
            <a:extLst>
              <a:ext uri="{FF2B5EF4-FFF2-40B4-BE49-F238E27FC236}">
                <a16:creationId xmlns:a16="http://schemas.microsoft.com/office/drawing/2014/main" id="{7BFA8DF7-C99D-1EE8-884A-3690ABDDB543}"/>
              </a:ext>
            </a:extLst>
          </p:cNvPr>
          <p:cNvSpPr/>
          <p:nvPr/>
        </p:nvSpPr>
        <p:spPr>
          <a:xfrm>
            <a:off x="6780628" y="2285843"/>
            <a:ext cx="4294808" cy="3022050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o-RO" sz="2000" b="1" dirty="0">
                <a:solidFill>
                  <a:schemeClr val="tx1"/>
                </a:solidFill>
              </a:rPr>
              <a:t>LA FEL...</a:t>
            </a:r>
          </a:p>
          <a:p>
            <a:r>
              <a:rPr lang="ro-RO" sz="2000" b="1" dirty="0">
                <a:solidFill>
                  <a:schemeClr val="tx1"/>
                </a:solidFill>
              </a:rPr>
              <a:t>Pământul cuprinde miliarde de oameni. Fiecare om are un corp alcătuit după același model. Acest corp ne ajută să stăm în picioare, să mergem . De aceea suntem diferiți de plante, de animale și de obiecte. Deși toți oamenii seamănă între ei, fiecare individ este unic!</a:t>
            </a:r>
          </a:p>
        </p:txBody>
      </p:sp>
      <p:pic>
        <p:nvPicPr>
          <p:cNvPr id="2" name="Imagine 1" descr="Să învățăm despre corpul omenesc_lectură după imagini - LIVRESQ">
            <a:extLst>
              <a:ext uri="{FF2B5EF4-FFF2-40B4-BE49-F238E27FC236}">
                <a16:creationId xmlns:a16="http://schemas.microsoft.com/office/drawing/2014/main" id="{BA41072D-10C0-AB64-AC1E-B9C27B5EE0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3917" y="1566910"/>
            <a:ext cx="1611941" cy="21861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83EE8AB-547B-4035-3273-D64CBEF6ED1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Tm="39646"/>
    </mc:Choice>
    <mc:Fallback xmlns="">
      <p:transition spd="slow" advTm="3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0" grpId="0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B5181485-DA3F-B510-57A5-38561ACC465B}"/>
              </a:ext>
            </a:extLst>
          </p:cNvPr>
          <p:cNvSpPr/>
          <p:nvPr/>
        </p:nvSpPr>
        <p:spPr>
          <a:xfrm>
            <a:off x="0" y="28135"/>
            <a:ext cx="12192000" cy="1325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3600" b="1" dirty="0">
                <a:solidFill>
                  <a:schemeClr val="tx1"/>
                </a:solidFill>
              </a:rPr>
              <a:t>DAR DIFERIȚI!</a:t>
            </a:r>
          </a:p>
          <a:p>
            <a:pPr algn="ctr"/>
            <a:r>
              <a:rPr lang="ro-RO" sz="3600" b="1" dirty="0">
                <a:solidFill>
                  <a:schemeClr val="tx1"/>
                </a:solidFill>
              </a:rPr>
              <a:t>Ce ne face să fim diferiți? </a:t>
            </a:r>
          </a:p>
        </p:txBody>
      </p:sp>
      <p:pic>
        <p:nvPicPr>
          <p:cNvPr id="3" name="Imagine 2" descr="Înălțimea oamenilor a început să scadă. Explicații ...">
            <a:extLst>
              <a:ext uri="{FF2B5EF4-FFF2-40B4-BE49-F238E27FC236}">
                <a16:creationId xmlns:a16="http://schemas.microsoft.com/office/drawing/2014/main" id="{A1853217-3D21-64F4-8AA7-8087266655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8" t="7128" r="13846" b="13861"/>
          <a:stretch/>
        </p:blipFill>
        <p:spPr bwMode="auto">
          <a:xfrm>
            <a:off x="847513" y="1353464"/>
            <a:ext cx="3060973" cy="18228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ine 5">
            <a:extLst>
              <a:ext uri="{FF2B5EF4-FFF2-40B4-BE49-F238E27FC236}">
                <a16:creationId xmlns:a16="http://schemas.microsoft.com/office/drawing/2014/main" id="{D358765D-E090-55CD-3208-E633285AF0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46" y="1439995"/>
            <a:ext cx="2862580" cy="1726756"/>
          </a:xfrm>
          <a:prstGeom prst="rect">
            <a:avLst/>
          </a:prstGeom>
          <a:noFill/>
        </p:spPr>
      </p:pic>
      <p:sp>
        <p:nvSpPr>
          <p:cNvPr id="7" name="Dreptunghi 6">
            <a:extLst>
              <a:ext uri="{FF2B5EF4-FFF2-40B4-BE49-F238E27FC236}">
                <a16:creationId xmlns:a16="http://schemas.microsoft.com/office/drawing/2014/main" id="{ED7FC04D-3C79-F935-7B0C-BB696C34D553}"/>
              </a:ext>
            </a:extLst>
          </p:cNvPr>
          <p:cNvSpPr/>
          <p:nvPr/>
        </p:nvSpPr>
        <p:spPr>
          <a:xfrm flipH="1">
            <a:off x="6243064" y="1533378"/>
            <a:ext cx="1034262" cy="3176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Greutatea</a:t>
            </a:r>
            <a:r>
              <a:rPr lang="ro-RO" dirty="0"/>
              <a:t> </a:t>
            </a:r>
          </a:p>
        </p:txBody>
      </p:sp>
      <p:sp>
        <p:nvSpPr>
          <p:cNvPr id="8" name="Dreptunghi 7">
            <a:extLst>
              <a:ext uri="{FF2B5EF4-FFF2-40B4-BE49-F238E27FC236}">
                <a16:creationId xmlns:a16="http://schemas.microsoft.com/office/drawing/2014/main" id="{B283010B-2DD6-5F67-8031-7CA1F2F34007}"/>
              </a:ext>
            </a:extLst>
          </p:cNvPr>
          <p:cNvSpPr/>
          <p:nvPr/>
        </p:nvSpPr>
        <p:spPr>
          <a:xfrm>
            <a:off x="1772529" y="1420834"/>
            <a:ext cx="2014869" cy="387964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Înălțimea</a:t>
            </a:r>
          </a:p>
        </p:txBody>
      </p:sp>
      <p:pic>
        <p:nvPicPr>
          <p:cNvPr id="9" name="Imagine 8" descr="Copiii întreabă: De ce au oamenii pielea de culori diferite? – delamamici.ro">
            <a:extLst>
              <a:ext uri="{FF2B5EF4-FFF2-40B4-BE49-F238E27FC236}">
                <a16:creationId xmlns:a16="http://schemas.microsoft.com/office/drawing/2014/main" id="{94742BAB-E6B9-B1EF-96A1-CD7B64031B2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07"/>
          <a:stretch/>
        </p:blipFill>
        <p:spPr bwMode="auto">
          <a:xfrm>
            <a:off x="7643864" y="1439993"/>
            <a:ext cx="3391486" cy="172675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Dreptunghi 9">
            <a:extLst>
              <a:ext uri="{FF2B5EF4-FFF2-40B4-BE49-F238E27FC236}">
                <a16:creationId xmlns:a16="http://schemas.microsoft.com/office/drawing/2014/main" id="{9AEDD155-7933-2EB8-01C4-7E24D6DC97E1}"/>
              </a:ext>
            </a:extLst>
          </p:cNvPr>
          <p:cNvSpPr/>
          <p:nvPr/>
        </p:nvSpPr>
        <p:spPr>
          <a:xfrm>
            <a:off x="8242121" y="2877228"/>
            <a:ext cx="2627323" cy="289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Culoarea pielii</a:t>
            </a:r>
          </a:p>
        </p:txBody>
      </p:sp>
      <p:pic>
        <p:nvPicPr>
          <p:cNvPr id="1032" name="Picture 8" descr="Tunsori fetite in functie de tipul de par">
            <a:extLst>
              <a:ext uri="{FF2B5EF4-FFF2-40B4-BE49-F238E27FC236}">
                <a16:creationId xmlns:a16="http://schemas.microsoft.com/office/drawing/2014/main" id="{2A2A4693-DBCB-3B48-906A-5A31EE26A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713" y="3176331"/>
            <a:ext cx="3060973" cy="224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reptunghi 10">
            <a:extLst>
              <a:ext uri="{FF2B5EF4-FFF2-40B4-BE49-F238E27FC236}">
                <a16:creationId xmlns:a16="http://schemas.microsoft.com/office/drawing/2014/main" id="{CCC5988F-F84B-1577-FF51-73CD27EE8AEB}"/>
              </a:ext>
            </a:extLst>
          </p:cNvPr>
          <p:cNvSpPr/>
          <p:nvPr/>
        </p:nvSpPr>
        <p:spPr>
          <a:xfrm>
            <a:off x="8623494" y="5215014"/>
            <a:ext cx="2245950" cy="28952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Culoarea părului</a:t>
            </a:r>
          </a:p>
        </p:txBody>
      </p:sp>
      <p:pic>
        <p:nvPicPr>
          <p:cNvPr id="1034" name="Picture 10" descr="Forma buzelor tale spune multe despre personalitatea ta! E-dimineata">
            <a:extLst>
              <a:ext uri="{FF2B5EF4-FFF2-40B4-BE49-F238E27FC236}">
                <a16:creationId xmlns:a16="http://schemas.microsoft.com/office/drawing/2014/main" id="{ECD5E1F2-7F4F-053A-FEA6-844FE4E16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512" y="3334603"/>
            <a:ext cx="3078737" cy="21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Dreptunghi 13">
            <a:extLst>
              <a:ext uri="{FF2B5EF4-FFF2-40B4-BE49-F238E27FC236}">
                <a16:creationId xmlns:a16="http://schemas.microsoft.com/office/drawing/2014/main" id="{DBB77CE9-9BF9-0121-5D7D-431B7B85B4E0}"/>
              </a:ext>
            </a:extLst>
          </p:cNvPr>
          <p:cNvSpPr/>
          <p:nvPr/>
        </p:nvSpPr>
        <p:spPr>
          <a:xfrm>
            <a:off x="1448973" y="5391993"/>
            <a:ext cx="2124222" cy="2250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Forma gurii</a:t>
            </a:r>
          </a:p>
        </p:txBody>
      </p:sp>
      <p:pic>
        <p:nvPicPr>
          <p:cNvPr id="1036" name="Picture 12" descr="Ce culoare sunt ochii lui? Dacă ai un iubit cu ochii verzi, ai intrat în  belele! | Spynews.ro">
            <a:extLst>
              <a:ext uri="{FF2B5EF4-FFF2-40B4-BE49-F238E27FC236}">
                <a16:creationId xmlns:a16="http://schemas.microsoft.com/office/drawing/2014/main" id="{E6BE3ACE-53D5-8C04-8880-7350FE433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745" y="3226127"/>
            <a:ext cx="3259471" cy="216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Dreptunghi 15">
            <a:extLst>
              <a:ext uri="{FF2B5EF4-FFF2-40B4-BE49-F238E27FC236}">
                <a16:creationId xmlns:a16="http://schemas.microsoft.com/office/drawing/2014/main" id="{213FA84D-D947-0503-CE59-6C929138A48F}"/>
              </a:ext>
            </a:extLst>
          </p:cNvPr>
          <p:cNvSpPr/>
          <p:nvPr/>
        </p:nvSpPr>
        <p:spPr>
          <a:xfrm>
            <a:off x="5106572" y="5391993"/>
            <a:ext cx="1983545" cy="3335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Culoarea ochilor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F33A380-CF1D-8F4C-C2CC-8B0C5707E2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465"/>
    </mc:Choice>
    <mc:Fallback xmlns="">
      <p:transition spd="slow" advTm="2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68F30A35-34B8-D5B1-4D8B-E999FD7F877F}"/>
              </a:ext>
            </a:extLst>
          </p:cNvPr>
          <p:cNvSpPr/>
          <p:nvPr/>
        </p:nvSpPr>
        <p:spPr>
          <a:xfrm>
            <a:off x="4733779" y="1090246"/>
            <a:ext cx="2152357" cy="8299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dirty="0">
                <a:solidFill>
                  <a:schemeClr val="tx1"/>
                </a:solidFill>
              </a:rPr>
              <a:t>Genul</a:t>
            </a:r>
            <a:r>
              <a:rPr lang="ro-RO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9C7C59D-D7EB-270F-00C1-1C26B4A382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545" y="2408800"/>
            <a:ext cx="2190750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reptunghi 2">
            <a:extLst>
              <a:ext uri="{FF2B5EF4-FFF2-40B4-BE49-F238E27FC236}">
                <a16:creationId xmlns:a16="http://schemas.microsoft.com/office/drawing/2014/main" id="{A0920BC0-AFAC-4BAF-DFD7-980E9750F52A}"/>
              </a:ext>
            </a:extLst>
          </p:cNvPr>
          <p:cNvSpPr/>
          <p:nvPr/>
        </p:nvSpPr>
        <p:spPr>
          <a:xfrm>
            <a:off x="2532185" y="1688123"/>
            <a:ext cx="1448972" cy="464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Fată </a:t>
            </a:r>
          </a:p>
        </p:txBody>
      </p:sp>
      <p:sp>
        <p:nvSpPr>
          <p:cNvPr id="4" name="Dreptunghi 3">
            <a:extLst>
              <a:ext uri="{FF2B5EF4-FFF2-40B4-BE49-F238E27FC236}">
                <a16:creationId xmlns:a16="http://schemas.microsoft.com/office/drawing/2014/main" id="{B8E3F8D6-31FF-3EC7-114B-B54226D478D0}"/>
              </a:ext>
            </a:extLst>
          </p:cNvPr>
          <p:cNvSpPr/>
          <p:nvPr/>
        </p:nvSpPr>
        <p:spPr>
          <a:xfrm>
            <a:off x="7638758" y="1688123"/>
            <a:ext cx="1448972" cy="4642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Băiat</a:t>
            </a:r>
            <a:r>
              <a:rPr lang="ro-RO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759FA32-3EB3-FADF-B365-07E41C47A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6725" y="2408800"/>
            <a:ext cx="2190749" cy="14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Dreptunghi 4">
            <a:extLst>
              <a:ext uri="{FF2B5EF4-FFF2-40B4-BE49-F238E27FC236}">
                <a16:creationId xmlns:a16="http://schemas.microsoft.com/office/drawing/2014/main" id="{D426599D-4EE8-92A2-8C1A-BA043842F3CB}"/>
              </a:ext>
            </a:extLst>
          </p:cNvPr>
          <p:cNvSpPr/>
          <p:nvPr/>
        </p:nvSpPr>
        <p:spPr>
          <a:xfrm>
            <a:off x="2304757" y="4339883"/>
            <a:ext cx="7582486" cy="82999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000" b="1" dirty="0">
                <a:solidFill>
                  <a:schemeClr val="tx1"/>
                </a:solidFill>
              </a:rPr>
              <a:t>Tu ce ești? Fată sau băiat?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D4B1E2F-77D4-E98F-2DE5-0BA4F214BE6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610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98"/>
    </mc:Choice>
    <mc:Fallback xmlns="">
      <p:transition spd="slow" advTm="18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tăText 2">
            <a:extLst>
              <a:ext uri="{FF2B5EF4-FFF2-40B4-BE49-F238E27FC236}">
                <a16:creationId xmlns:a16="http://schemas.microsoft.com/office/drawing/2014/main" id="{3DA90F19-6AA9-CAD2-F71B-271E2B63B3E8}"/>
              </a:ext>
            </a:extLst>
          </p:cNvPr>
          <p:cNvSpPr txBox="1"/>
          <p:nvPr/>
        </p:nvSpPr>
        <p:spPr>
          <a:xfrm>
            <a:off x="1678898" y="2163839"/>
            <a:ext cx="7690185" cy="2246769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indent="457200"/>
            <a:r>
              <a:rPr lang="ro-RO" sz="200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 Multe alte amănunte, cum ar fi forma nasului, a bărbiei, a gurii, a urechilor, felul de a ne purta, de a vorbi, de a merge… ne fac să ne deosebim unii de alții.</a:t>
            </a:r>
            <a:endParaRPr lang="ro-R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b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o-RO" sz="2000" b="1" dirty="0">
                <a:latin typeface="Arial" panose="020B0604020202020204" pitchFamily="34" charset="0"/>
                <a:ea typeface="Arial" panose="020B0604020202020204" pitchFamily="34" charset="0"/>
              </a:rPr>
              <a:t>E</a:t>
            </a:r>
            <a:r>
              <a:rPr lang="ro-RO" sz="2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xercițiu</a:t>
            </a:r>
            <a:b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ro-RO" sz="2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Spune cum ești tu (fată sau băiat, înalt sau scund, slab sau grăsuț, ce culoare au ochii tăi, ce culoare are părul tău).</a:t>
            </a:r>
            <a:endParaRPr lang="ro-RO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D351984A-475F-F026-4CD6-7DA7CE975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37" y="98474"/>
            <a:ext cx="2592561" cy="202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531F9C9-9794-1BF6-6F4D-003FC6239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103" y="40899"/>
            <a:ext cx="2604028" cy="202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1B76B34-11EF-7BC5-61E0-299A2549D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37" y="45067"/>
            <a:ext cx="2850831" cy="20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Săraci și frumoși: 27 de oameni obișnuiți din India cu chipuri expresive -  Divertisment &gt; Calatorii - Eva.ro">
            <a:extLst>
              <a:ext uri="{FF2B5EF4-FFF2-40B4-BE49-F238E27FC236}">
                <a16:creationId xmlns:a16="http://schemas.microsoft.com/office/drawing/2014/main" id="{D5E68C25-2B25-90B1-8D36-6044362C1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569" y="-8339"/>
            <a:ext cx="2996418" cy="211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Daca Sunt Oamenii Diferiti, Experientele Sunt Si Ele Diferite! • Refu Blog">
            <a:extLst>
              <a:ext uri="{FF2B5EF4-FFF2-40B4-BE49-F238E27FC236}">
                <a16:creationId xmlns:a16="http://schemas.microsoft.com/office/drawing/2014/main" id="{B7A20216-F085-9D31-C745-58CCF6C09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1" y="4664978"/>
            <a:ext cx="2592561" cy="23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Acceptarea celorlalți – Art Out Blog">
            <a:extLst>
              <a:ext uri="{FF2B5EF4-FFF2-40B4-BE49-F238E27FC236}">
                <a16:creationId xmlns:a16="http://schemas.microsoft.com/office/drawing/2014/main" id="{21ED3659-AD96-6953-877C-F7A135D98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2467" y="4718385"/>
            <a:ext cx="2604028" cy="23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Untitled">
            <a:extLst>
              <a:ext uri="{FF2B5EF4-FFF2-40B4-BE49-F238E27FC236}">
                <a16:creationId xmlns:a16="http://schemas.microsoft.com/office/drawing/2014/main" id="{3569F6FC-65E4-9936-B806-E15ACF934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949" y="4718385"/>
            <a:ext cx="2679892" cy="232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04C5E59-294C-510A-4B0B-154469EB24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49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935"/>
    </mc:Choice>
    <mc:Fallback xmlns="">
      <p:transition spd="slow" advTm="32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reptunghi 1">
            <a:extLst>
              <a:ext uri="{FF2B5EF4-FFF2-40B4-BE49-F238E27FC236}">
                <a16:creationId xmlns:a16="http://schemas.microsoft.com/office/drawing/2014/main" id="{0E5DF578-CE6F-6950-50AC-CAEFECE22F0C}"/>
              </a:ext>
            </a:extLst>
          </p:cNvPr>
          <p:cNvSpPr/>
          <p:nvPr/>
        </p:nvSpPr>
        <p:spPr>
          <a:xfrm>
            <a:off x="2813538" y="520505"/>
            <a:ext cx="5795890" cy="7315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800" b="1" dirty="0">
                <a:solidFill>
                  <a:schemeClr val="tx1"/>
                </a:solidFill>
              </a:rPr>
              <a:t>DIN CE SUNT OAMENII ALCĂTUIȚI?</a:t>
            </a:r>
          </a:p>
        </p:txBody>
      </p:sp>
      <p:sp>
        <p:nvSpPr>
          <p:cNvPr id="3" name="Dreptunghi 2">
            <a:extLst>
              <a:ext uri="{FF2B5EF4-FFF2-40B4-BE49-F238E27FC236}">
                <a16:creationId xmlns:a16="http://schemas.microsoft.com/office/drawing/2014/main" id="{5263782C-86A3-622A-6A5C-F67818EAE0F1}"/>
              </a:ext>
            </a:extLst>
          </p:cNvPr>
          <p:cNvSpPr/>
          <p:nvPr/>
        </p:nvSpPr>
        <p:spPr>
          <a:xfrm>
            <a:off x="956603" y="1561513"/>
            <a:ext cx="1322363" cy="50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Cap</a:t>
            </a:r>
            <a:r>
              <a:rPr lang="ro-RO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5" name="Imagine 4" descr="GEORGIANA GOGOESCU. Limba și literatura română - PDF Free Download">
            <a:extLst>
              <a:ext uri="{FF2B5EF4-FFF2-40B4-BE49-F238E27FC236}">
                <a16:creationId xmlns:a16="http://schemas.microsoft.com/office/drawing/2014/main" id="{7A6861C5-AC84-BF5B-3C71-F90DFD0B91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5915" r="13587" b="65634"/>
          <a:stretch/>
        </p:blipFill>
        <p:spPr bwMode="auto">
          <a:xfrm>
            <a:off x="956603" y="2148839"/>
            <a:ext cx="1322363" cy="109728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Dreptunghi 5">
            <a:extLst>
              <a:ext uri="{FF2B5EF4-FFF2-40B4-BE49-F238E27FC236}">
                <a16:creationId xmlns:a16="http://schemas.microsoft.com/office/drawing/2014/main" id="{99F11A39-0AE1-C747-9C5E-93C63A54968F}"/>
              </a:ext>
            </a:extLst>
          </p:cNvPr>
          <p:cNvSpPr/>
          <p:nvPr/>
        </p:nvSpPr>
        <p:spPr>
          <a:xfrm>
            <a:off x="956603" y="3429000"/>
            <a:ext cx="1322363" cy="439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Trunchi</a:t>
            </a:r>
            <a:r>
              <a:rPr lang="ro-RO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7" name="Imagine 6" descr="GEORGIANA GOGOESCU. Limba și literatura română - PDF Free Download">
            <a:extLst>
              <a:ext uri="{FF2B5EF4-FFF2-40B4-BE49-F238E27FC236}">
                <a16:creationId xmlns:a16="http://schemas.microsoft.com/office/drawing/2014/main" id="{5883D8CE-ED5D-5B41-1CF8-CBB38142BD3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34648" r="35326" b="42818"/>
          <a:stretch/>
        </p:blipFill>
        <p:spPr bwMode="auto">
          <a:xfrm>
            <a:off x="1034415" y="4051495"/>
            <a:ext cx="1244551" cy="8972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Dreptunghi 7">
            <a:extLst>
              <a:ext uri="{FF2B5EF4-FFF2-40B4-BE49-F238E27FC236}">
                <a16:creationId xmlns:a16="http://schemas.microsoft.com/office/drawing/2014/main" id="{7F617AA7-7390-10EA-3828-A6E8E4D315C3}"/>
              </a:ext>
            </a:extLst>
          </p:cNvPr>
          <p:cNvSpPr/>
          <p:nvPr/>
        </p:nvSpPr>
        <p:spPr>
          <a:xfrm>
            <a:off x="2616590" y="1561512"/>
            <a:ext cx="1195754" cy="5064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Brațe</a:t>
            </a:r>
          </a:p>
        </p:txBody>
      </p:sp>
      <p:pic>
        <p:nvPicPr>
          <p:cNvPr id="9" name="Imagine 8" descr="GEORGIANA GOGOESCU. Limba și literatura română - PDF Free Download">
            <a:extLst>
              <a:ext uri="{FF2B5EF4-FFF2-40B4-BE49-F238E27FC236}">
                <a16:creationId xmlns:a16="http://schemas.microsoft.com/office/drawing/2014/main" id="{93258B68-805D-4B64-C0CA-0BB83D8B30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30422" r="77717" b="29859"/>
          <a:stretch/>
        </p:blipFill>
        <p:spPr bwMode="auto">
          <a:xfrm>
            <a:off x="2616590" y="2148839"/>
            <a:ext cx="494714" cy="1343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Imagine 9" descr="GEORGIANA GOGOESCU. Limba și literatura română - PDF Free Download">
            <a:extLst>
              <a:ext uri="{FF2B5EF4-FFF2-40B4-BE49-F238E27FC236}">
                <a16:creationId xmlns:a16="http://schemas.microsoft.com/office/drawing/2014/main" id="{695FFF18-B3FA-A429-6FA1-5FE2FE806DF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6" t="30423" r="22964" b="35493"/>
          <a:stretch/>
        </p:blipFill>
        <p:spPr bwMode="auto">
          <a:xfrm>
            <a:off x="3348110" y="2148839"/>
            <a:ext cx="450166" cy="1343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Dreptunghi 10">
            <a:extLst>
              <a:ext uri="{FF2B5EF4-FFF2-40B4-BE49-F238E27FC236}">
                <a16:creationId xmlns:a16="http://schemas.microsoft.com/office/drawing/2014/main" id="{7651B61C-860E-A0FC-85B6-9EBE4235A216}"/>
              </a:ext>
            </a:extLst>
          </p:cNvPr>
          <p:cNvSpPr/>
          <p:nvPr/>
        </p:nvSpPr>
        <p:spPr>
          <a:xfrm>
            <a:off x="2616590" y="3648807"/>
            <a:ext cx="1244551" cy="402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Picioare </a:t>
            </a:r>
          </a:p>
        </p:txBody>
      </p:sp>
      <p:pic>
        <p:nvPicPr>
          <p:cNvPr id="12" name="Imagine 11" descr="GEORGIANA GOGOESCU. Limba și literatura română - PDF Free Download">
            <a:extLst>
              <a:ext uri="{FF2B5EF4-FFF2-40B4-BE49-F238E27FC236}">
                <a16:creationId xmlns:a16="http://schemas.microsoft.com/office/drawing/2014/main" id="{A67D5EA3-4481-B4A4-015E-6424F06148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55211" r="28262" b="16620"/>
          <a:stretch/>
        </p:blipFill>
        <p:spPr bwMode="auto">
          <a:xfrm>
            <a:off x="2616590" y="4208438"/>
            <a:ext cx="1195754" cy="10880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Dreptunghi 12">
            <a:extLst>
              <a:ext uri="{FF2B5EF4-FFF2-40B4-BE49-F238E27FC236}">
                <a16:creationId xmlns:a16="http://schemas.microsoft.com/office/drawing/2014/main" id="{B791692B-3651-A8F1-CA1D-3175CD763371}"/>
              </a:ext>
            </a:extLst>
          </p:cNvPr>
          <p:cNvSpPr/>
          <p:nvPr/>
        </p:nvSpPr>
        <p:spPr>
          <a:xfrm>
            <a:off x="4543865" y="1417319"/>
            <a:ext cx="2954215" cy="65063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dirty="0">
                <a:solidFill>
                  <a:schemeClr val="tx1"/>
                </a:solidFill>
              </a:rPr>
              <a:t>Hai să vedem cum asamblăm !</a:t>
            </a:r>
          </a:p>
        </p:txBody>
      </p:sp>
      <p:pic>
        <p:nvPicPr>
          <p:cNvPr id="14" name="Imagine 13" descr="GEORGIANA GOGOESCU. Limba și literatura română - PDF Free Download">
            <a:extLst>
              <a:ext uri="{FF2B5EF4-FFF2-40B4-BE49-F238E27FC236}">
                <a16:creationId xmlns:a16="http://schemas.microsoft.com/office/drawing/2014/main" id="{7571267E-3263-2D3D-C40E-A02E41359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2" t="5915" r="23574" b="65634"/>
          <a:stretch/>
        </p:blipFill>
        <p:spPr bwMode="auto">
          <a:xfrm>
            <a:off x="5423388" y="2348025"/>
            <a:ext cx="1200150" cy="962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ine 14" descr="GEORGIANA GOGOESCU. Limba și literatura română - PDF Free Download">
            <a:extLst>
              <a:ext uri="{FF2B5EF4-FFF2-40B4-BE49-F238E27FC236}">
                <a16:creationId xmlns:a16="http://schemas.microsoft.com/office/drawing/2014/main" id="{45F157BC-7351-A2BC-F645-E029E5055B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34648" r="35326" b="42818"/>
          <a:stretch/>
        </p:blipFill>
        <p:spPr bwMode="auto">
          <a:xfrm>
            <a:off x="5600040" y="3429000"/>
            <a:ext cx="752475" cy="762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Imagine 3" descr="GEORGIANA GOGOESCU. Limba și literatura română - PDF Free Download">
            <a:extLst>
              <a:ext uri="{FF2B5EF4-FFF2-40B4-BE49-F238E27FC236}">
                <a16:creationId xmlns:a16="http://schemas.microsoft.com/office/drawing/2014/main" id="{C1CFFA04-ACE7-D8D7-8483-9B9B7E5C911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1" t="30422" r="77717" b="29859"/>
          <a:stretch/>
        </p:blipFill>
        <p:spPr bwMode="auto">
          <a:xfrm>
            <a:off x="5099317" y="3197102"/>
            <a:ext cx="304800" cy="1343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ine 18" descr="GEORGIANA GOGOESCU. Limba și literatura română - PDF Free Download">
            <a:extLst>
              <a:ext uri="{FF2B5EF4-FFF2-40B4-BE49-F238E27FC236}">
                <a16:creationId xmlns:a16="http://schemas.microsoft.com/office/drawing/2014/main" id="{CAA0FFB7-5E3D-59CE-D420-A6B4129C08D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6" t="30423" r="22964" b="35493"/>
          <a:stretch/>
        </p:blipFill>
        <p:spPr bwMode="auto">
          <a:xfrm>
            <a:off x="6579941" y="3310050"/>
            <a:ext cx="323850" cy="11518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agine 20" descr="GEORGIANA GOGOESCU. Limba și literatura română - PDF Free Download">
            <a:extLst>
              <a:ext uri="{FF2B5EF4-FFF2-40B4-BE49-F238E27FC236}">
                <a16:creationId xmlns:a16="http://schemas.microsoft.com/office/drawing/2014/main" id="{7FE0B924-0B18-1D4C-E7BE-DFAD4DBCC8D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1" t="59155" r="31522" b="16620"/>
          <a:stretch/>
        </p:blipFill>
        <p:spPr bwMode="auto">
          <a:xfrm>
            <a:off x="5506768" y="4346292"/>
            <a:ext cx="923925" cy="8191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Imagine 21" descr="GEORGIANA GOGOESCU. Limba și literatura română - PDF Free Download">
            <a:extLst>
              <a:ext uri="{FF2B5EF4-FFF2-40B4-BE49-F238E27FC236}">
                <a16:creationId xmlns:a16="http://schemas.microsoft.com/office/drawing/2014/main" id="{50D56E54-EC8C-7EE5-5103-9C23A323649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25" b="12629"/>
          <a:stretch/>
        </p:blipFill>
        <p:spPr bwMode="auto">
          <a:xfrm>
            <a:off x="8645034" y="1742634"/>
            <a:ext cx="1656715" cy="33528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Dreptunghi 22">
            <a:extLst>
              <a:ext uri="{FF2B5EF4-FFF2-40B4-BE49-F238E27FC236}">
                <a16:creationId xmlns:a16="http://schemas.microsoft.com/office/drawing/2014/main" id="{771B20CD-1984-06EF-4F5B-9788B66BDE85}"/>
              </a:ext>
            </a:extLst>
          </p:cNvPr>
          <p:cNvSpPr/>
          <p:nvPr/>
        </p:nvSpPr>
        <p:spPr>
          <a:xfrm>
            <a:off x="8457219" y="5423097"/>
            <a:ext cx="2032344" cy="597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b="1" dirty="0">
                <a:solidFill>
                  <a:schemeClr val="tx1"/>
                </a:solidFill>
              </a:rPr>
              <a:t>Iată !!!</a:t>
            </a:r>
          </a:p>
        </p:txBody>
      </p: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7901D8FB-0B18-9C7E-11C9-E88B8A95273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44"/>
    </mc:Choice>
    <mc:Fallback xmlns="">
      <p:transition spd="slow" advTm="305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9DB7EB1-DAF7-0B47-D812-36779CFD0D3B}"/>
              </a:ext>
            </a:extLst>
          </p:cNvPr>
          <p:cNvSpPr/>
          <p:nvPr/>
        </p:nvSpPr>
        <p:spPr>
          <a:xfrm>
            <a:off x="5763126" y="1852863"/>
            <a:ext cx="950495" cy="1034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3" name="Dreptunghi 12">
            <a:extLst>
              <a:ext uri="{FF2B5EF4-FFF2-40B4-BE49-F238E27FC236}">
                <a16:creationId xmlns:a16="http://schemas.microsoft.com/office/drawing/2014/main" id="{CA3700A7-C59D-E580-1DA1-2CE05EB86457}"/>
              </a:ext>
            </a:extLst>
          </p:cNvPr>
          <p:cNvSpPr/>
          <p:nvPr/>
        </p:nvSpPr>
        <p:spPr>
          <a:xfrm>
            <a:off x="5624764" y="2887579"/>
            <a:ext cx="1130968" cy="108284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cxnSp>
        <p:nvCxnSpPr>
          <p:cNvPr id="15" name="Conector drept 14">
            <a:extLst>
              <a:ext uri="{FF2B5EF4-FFF2-40B4-BE49-F238E27FC236}">
                <a16:creationId xmlns:a16="http://schemas.microsoft.com/office/drawing/2014/main" id="{85329DE5-7984-3E45-8B8F-4D86451D1890}"/>
              </a:ext>
            </a:extLst>
          </p:cNvPr>
          <p:cNvCxnSpPr>
            <a:cxnSpLocks/>
          </p:cNvCxnSpPr>
          <p:nvPr/>
        </p:nvCxnSpPr>
        <p:spPr>
          <a:xfrm>
            <a:off x="6797842" y="2887579"/>
            <a:ext cx="926432" cy="84221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drept 16">
            <a:extLst>
              <a:ext uri="{FF2B5EF4-FFF2-40B4-BE49-F238E27FC236}">
                <a16:creationId xmlns:a16="http://schemas.microsoft.com/office/drawing/2014/main" id="{87345240-92D2-EF4D-7791-6C268115FCEE}"/>
              </a:ext>
            </a:extLst>
          </p:cNvPr>
          <p:cNvCxnSpPr/>
          <p:nvPr/>
        </p:nvCxnSpPr>
        <p:spPr>
          <a:xfrm flipH="1">
            <a:off x="4620126" y="2887579"/>
            <a:ext cx="1046748" cy="7339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Dreptunghi 18">
            <a:extLst>
              <a:ext uri="{FF2B5EF4-FFF2-40B4-BE49-F238E27FC236}">
                <a16:creationId xmlns:a16="http://schemas.microsoft.com/office/drawing/2014/main" id="{EAEA5A4B-C006-2A14-2E98-57C5829E8022}"/>
              </a:ext>
            </a:extLst>
          </p:cNvPr>
          <p:cNvSpPr/>
          <p:nvPr/>
        </p:nvSpPr>
        <p:spPr>
          <a:xfrm>
            <a:off x="5955632" y="3970422"/>
            <a:ext cx="140368" cy="1251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0" name="Dreptunghi 19">
            <a:extLst>
              <a:ext uri="{FF2B5EF4-FFF2-40B4-BE49-F238E27FC236}">
                <a16:creationId xmlns:a16="http://schemas.microsoft.com/office/drawing/2014/main" id="{44B60751-F463-2951-BB90-0C694B291F90}"/>
              </a:ext>
            </a:extLst>
          </p:cNvPr>
          <p:cNvSpPr/>
          <p:nvPr/>
        </p:nvSpPr>
        <p:spPr>
          <a:xfrm>
            <a:off x="6238373" y="3970422"/>
            <a:ext cx="140368" cy="12512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1" name="Față zâmbitoare 20">
            <a:extLst>
              <a:ext uri="{FF2B5EF4-FFF2-40B4-BE49-F238E27FC236}">
                <a16:creationId xmlns:a16="http://schemas.microsoft.com/office/drawing/2014/main" id="{6C8E42EF-97AD-7EF7-59F6-6BE90C3531D5}"/>
              </a:ext>
            </a:extLst>
          </p:cNvPr>
          <p:cNvSpPr/>
          <p:nvPr/>
        </p:nvSpPr>
        <p:spPr>
          <a:xfrm>
            <a:off x="5763126" y="1852863"/>
            <a:ext cx="914400" cy="1034716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2" name="CasetăText 21">
            <a:extLst>
              <a:ext uri="{FF2B5EF4-FFF2-40B4-BE49-F238E27FC236}">
                <a16:creationId xmlns:a16="http://schemas.microsoft.com/office/drawing/2014/main" id="{6E1B5A7D-B858-80DD-2972-C53BDB604CC8}"/>
              </a:ext>
            </a:extLst>
          </p:cNvPr>
          <p:cNvSpPr txBox="1"/>
          <p:nvPr/>
        </p:nvSpPr>
        <p:spPr>
          <a:xfrm>
            <a:off x="1046747" y="1631557"/>
            <a:ext cx="2875548" cy="52322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o-RO" dirty="0"/>
              <a:t>Hai să desenăm împreună: capul, trunchiul, brațele, picioarele. </a:t>
            </a:r>
          </a:p>
        </p:txBody>
      </p:sp>
      <p:sp>
        <p:nvSpPr>
          <p:cNvPr id="23" name="CasetăText 22">
            <a:extLst>
              <a:ext uri="{FF2B5EF4-FFF2-40B4-BE49-F238E27FC236}">
                <a16:creationId xmlns:a16="http://schemas.microsoft.com/office/drawing/2014/main" id="{E1000784-F21B-1E1F-2744-66AF17834851}"/>
              </a:ext>
            </a:extLst>
          </p:cNvPr>
          <p:cNvSpPr txBox="1"/>
          <p:nvPr/>
        </p:nvSpPr>
        <p:spPr>
          <a:xfrm>
            <a:off x="7976937" y="4692316"/>
            <a:ext cx="2358189" cy="30777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ro-RO" dirty="0"/>
              <a:t>Acum omulețul este fericit!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3BD4383-8262-6C06-1536-802005DBD19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55"/>
    </mc:Choice>
    <mc:Fallback xmlns="">
      <p:transition spd="slow" advTm="2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9" grpId="0" animBg="1"/>
      <p:bldP spid="20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838200" y="1756612"/>
            <a:ext cx="10515600" cy="2550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ro-RO" sz="4400" dirty="0" err="1">
                <a:solidFill>
                  <a:schemeClr val="tx1"/>
                </a:solidFill>
                <a:latin typeface="+mj-lt"/>
              </a:rPr>
              <a:t>Bravo</a:t>
            </a:r>
            <a:r>
              <a:rPr lang="ro-RO" sz="4400" dirty="0">
                <a:solidFill>
                  <a:schemeClr val="tx1"/>
                </a:solidFill>
                <a:latin typeface="+mj-lt"/>
              </a:rPr>
              <a:t> !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ro-RO" sz="4400" dirty="0">
                <a:solidFill>
                  <a:schemeClr val="tx1"/>
                </a:solidFill>
                <a:latin typeface="+mj-lt"/>
              </a:rPr>
              <a:t>Te-ai descurcat minunat!</a:t>
            </a: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2800"/>
              <a:buNone/>
            </a:pPr>
            <a:r>
              <a:rPr lang="ro-RO" sz="4400" dirty="0">
                <a:solidFill>
                  <a:schemeClr val="tx1"/>
                </a:solidFill>
                <a:latin typeface="+mj-lt"/>
              </a:rPr>
              <a:t>Data viitoare continuăm!</a:t>
            </a:r>
            <a:endParaRPr sz="44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1E1BDB89-E816-8E83-2DF6-1CFD61EA0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3"/>
    </mc:Choice>
    <mc:Fallback xmlns="">
      <p:transition spd="slow" advTm="8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5.9|4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3.5|2.6|2.4|2|2.6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4|5|1.9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.7|2|3.9|7|3.1|8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4.3|1.5|1.7|1.1|1.4|2.5|2.8|2.9|1.6|1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3.1|2.7|2.3|2.1|1.5|1.4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1304</TotalTime>
  <Words>408</Words>
  <Application>Microsoft Office PowerPoint</Application>
  <PresentationFormat>Ecran lat</PresentationFormat>
  <Paragraphs>43</Paragraphs>
  <Slides>9</Slides>
  <Notes>7</Notes>
  <HiddenSlides>0</HiddenSlides>
  <MMClips>10</MMClips>
  <ScaleCrop>false</ScaleCrop>
  <HeadingPairs>
    <vt:vector size="6" baseType="variant">
      <vt:variant>
        <vt:lpstr>Fonturi utilizate</vt:lpstr>
      </vt:variant>
      <vt:variant>
        <vt:i4>5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9</vt:i4>
      </vt:variant>
    </vt:vector>
  </HeadingPairs>
  <TitlesOfParts>
    <vt:vector size="15" baseType="lpstr">
      <vt:lpstr>Arial</vt:lpstr>
      <vt:lpstr>Calibri</vt:lpstr>
      <vt:lpstr>Candara</vt:lpstr>
      <vt:lpstr>Noto Sans Symbols</vt:lpstr>
      <vt:lpstr>Times New Roman</vt:lpstr>
      <vt:lpstr>Office Theme</vt:lpstr>
      <vt:lpstr>               Corpul Uman Disciplina: Terapii și programe de intervenție- Terapia tulburărilor de limbaj (Învățământ special, Dizabilități intelectuale grave, severe și/ sau asociate); Clasa: I Profesor psihopedagog Gheorghe Irina    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M1 – Resurse și instrumente digitale</dc:title>
  <dc:creator>killzone85_05@yahoo.com</dc:creator>
  <cp:lastModifiedBy>Irina Gheorghe</cp:lastModifiedBy>
  <cp:revision>29</cp:revision>
  <dcterms:created xsi:type="dcterms:W3CDTF">2019-02-24T07:11:56Z</dcterms:created>
  <dcterms:modified xsi:type="dcterms:W3CDTF">2025-05-19T15:44:58Z</dcterms:modified>
</cp:coreProperties>
</file>