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3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ordwall.net/ro/resource/66323704/stefan-cel-m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o-RO" altLang="en-US"/>
              <a:t>Proiect didactic</a:t>
            </a:r>
            <a:endParaRPr lang="ro-RO" altLang="en-US"/>
          </a:p>
        </p:txBody>
      </p:sp>
      <p:sp>
        <p:nvSpPr>
          <p:cNvPr id="4" name="Text Box 3"/>
          <p:cNvSpPr txBox="1"/>
          <p:nvPr/>
        </p:nvSpPr>
        <p:spPr>
          <a:xfrm>
            <a:off x="9422765" y="5424170"/>
            <a:ext cx="25063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o-RO" altLang="en-US" sz="2000"/>
              <a:t>Înv. Rizea Alina-Maria</a:t>
            </a:r>
            <a:endParaRPr lang="ro-RO" alt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685" y="454660"/>
            <a:ext cx="11665585" cy="625348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ro-RO" altLang="en-US"/>
              <a:t>Clasa a IV-a</a:t>
            </a:r>
            <a:endParaRPr lang="ro-RO" altLang="en-US"/>
          </a:p>
          <a:p>
            <a:pPr marL="0" indent="0">
              <a:buNone/>
            </a:pPr>
            <a:r>
              <a:rPr lang="ro-RO" altLang="en-US"/>
              <a:t>Disciplina</a:t>
            </a:r>
            <a:r>
              <a:rPr lang="en-US" altLang="en-US"/>
              <a:t>:istorie</a:t>
            </a:r>
            <a:endParaRPr lang="en-US" altLang="en-US"/>
          </a:p>
          <a:p>
            <a:pPr marL="0" indent="0">
              <a:buNone/>
            </a:pPr>
            <a:r>
              <a:rPr lang="ro-RO" altLang="en-US"/>
              <a:t>Unitatea de învățare</a:t>
            </a:r>
            <a:r>
              <a:rPr lang="en-US" altLang="en-US">
                <a:sym typeface="+mn-ea"/>
              </a:rPr>
              <a:t>:</a:t>
            </a:r>
            <a:r>
              <a:rPr lang="ro-RO" altLang="en-US">
                <a:sym typeface="+mn-ea"/>
              </a:rPr>
              <a:t>Epoci istorice. Evenimente,personalități,locuri istorice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Subiectul lec</a:t>
            </a:r>
            <a:r>
              <a:rPr lang="ro-RO" altLang="en-US"/>
              <a:t>ției</a:t>
            </a:r>
            <a:r>
              <a:rPr lang="en-US" altLang="en-US">
                <a:sym typeface="+mn-ea"/>
              </a:rPr>
              <a:t>:</a:t>
            </a:r>
            <a:r>
              <a:rPr lang="ro-RO" altLang="en-US">
                <a:sym typeface="+mn-ea"/>
              </a:rPr>
              <a:t>Moldova în timpul lui Ștefan cel Mare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Tipul lecției</a:t>
            </a:r>
            <a:r>
              <a:rPr lang="en-US" altLang="en-US">
                <a:sym typeface="+mn-ea"/>
              </a:rPr>
              <a:t>:</a:t>
            </a:r>
            <a:r>
              <a:rPr lang="ro-RO" altLang="en-US">
                <a:sym typeface="+mn-ea"/>
              </a:rPr>
              <a:t>Comunicare de noi cunoștințe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Competențe generale</a:t>
            </a:r>
            <a:r>
              <a:rPr lang="en-US" altLang="en-US">
                <a:sym typeface="+mn-ea"/>
              </a:rPr>
              <a:t>: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1. Localizarea în timp </a:t>
            </a:r>
            <a:r>
              <a:rPr lang="" altLang="en-US">
                <a:sym typeface="+mn-ea"/>
              </a:rPr>
              <a:t>ș</a:t>
            </a:r>
            <a:r>
              <a:rPr lang="en-US" altLang="en-US">
                <a:sym typeface="+mn-ea"/>
              </a:rPr>
              <a:t>i spa</a:t>
            </a:r>
            <a:r>
              <a:rPr lang="" altLang="en-US">
                <a:sym typeface="+mn-ea"/>
              </a:rPr>
              <a:t>ț</a:t>
            </a:r>
            <a:r>
              <a:rPr lang="en-US" altLang="en-US">
                <a:sym typeface="+mn-ea"/>
              </a:rPr>
              <a:t>iu a evenimentelor istorice studiate.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2. Explorarea surselor relevante pentru a în</a:t>
            </a:r>
            <a:r>
              <a:rPr lang="" altLang="en-US">
                <a:sym typeface="+mn-ea"/>
              </a:rPr>
              <a:t>ț</a:t>
            </a:r>
            <a:r>
              <a:rPr lang="en-US" altLang="en-US">
                <a:sym typeface="+mn-ea"/>
              </a:rPr>
              <a:t>elege fapte </a:t>
            </a:r>
            <a:r>
              <a:rPr lang="" altLang="en-US">
                <a:sym typeface="+mn-ea"/>
              </a:rPr>
              <a:t>ș</a:t>
            </a:r>
            <a:r>
              <a:rPr lang="en-US" altLang="en-US">
                <a:sym typeface="+mn-ea"/>
              </a:rPr>
              <a:t>i evenimente din trecut </a:t>
            </a:r>
            <a:r>
              <a:rPr lang="" altLang="en-US">
                <a:sym typeface="+mn-ea"/>
              </a:rPr>
              <a:t>ș</a:t>
            </a:r>
            <a:r>
              <a:rPr lang="en-US" altLang="en-US">
                <a:sym typeface="+mn-ea"/>
              </a:rPr>
              <a:t>i din prezent.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3. Utilizarea termenilor istorici în diferite situa</a:t>
            </a:r>
            <a:r>
              <a:rPr lang="" altLang="en-US">
                <a:sym typeface="+mn-ea"/>
              </a:rPr>
              <a:t>ț</a:t>
            </a:r>
            <a:r>
              <a:rPr lang="en-US" altLang="en-US">
                <a:sym typeface="+mn-ea"/>
              </a:rPr>
              <a:t>ii de comunicare.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" y="344170"/>
            <a:ext cx="12051030" cy="6513195"/>
          </a:xfrm>
        </p:spPr>
        <p:txBody>
          <a:bodyPr>
            <a:normAutofit lnSpcReduction="10000"/>
          </a:bodyPr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r>
              <a:rPr lang="ro-RO" altLang="en-US"/>
              <a:t>Competențe specifice</a:t>
            </a:r>
            <a:r>
              <a:rPr lang="en-US" altLang="ro-RO"/>
              <a:t>:</a:t>
            </a:r>
            <a:endParaRPr lang="ro-RO" altLang="ro-RO"/>
          </a:p>
          <a:p>
            <a:pPr marL="0" indent="0">
              <a:buNone/>
            </a:pPr>
            <a:r>
              <a:rPr lang="en-US" altLang="en-US"/>
              <a:t>1.1 Ordonarea cronologic</a:t>
            </a:r>
            <a:r>
              <a:rPr lang="" altLang="en-US"/>
              <a:t>ă</a:t>
            </a:r>
            <a:r>
              <a:rPr lang="en-US" altLang="en-US"/>
              <a:t> a unor evenimente din via</a:t>
            </a:r>
            <a:r>
              <a:rPr lang="" altLang="en-US"/>
              <a:t>ț</a:t>
            </a:r>
            <a:r>
              <a:rPr lang="en-US" altLang="en-US"/>
              <a:t>a familiei,a faptelor prezentate într-o situa</a:t>
            </a:r>
            <a:r>
              <a:rPr lang="" altLang="en-US"/>
              <a:t>ț</a:t>
            </a:r>
            <a:r>
              <a:rPr lang="en-US" altLang="en-US"/>
              <a:t>ie de înv</a:t>
            </a:r>
            <a:r>
              <a:rPr lang="" altLang="en-US"/>
              <a:t>ăț</a:t>
            </a:r>
            <a:r>
              <a:rPr lang="en-US" altLang="en-US"/>
              <a:t>are.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2.2 Aplicarea unor procedee simple de analiz</a:t>
            </a:r>
            <a:r>
              <a:rPr lang="" altLang="en-US"/>
              <a:t>ă</a:t>
            </a:r>
            <a:r>
              <a:rPr lang="en-US" altLang="en-US"/>
              <a:t> a surselor pentru a identifica informa</a:t>
            </a:r>
            <a:r>
              <a:rPr lang="" altLang="en-US"/>
              <a:t>ț</a:t>
            </a:r>
            <a:r>
              <a:rPr lang="en-US" altLang="en-US"/>
              <a:t>ii variate despre trecut.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3.1 Recunoa</a:t>
            </a:r>
            <a:r>
              <a:rPr lang="" altLang="en-US"/>
              <a:t>ș</a:t>
            </a:r>
            <a:r>
              <a:rPr lang="en-US" altLang="en-US"/>
              <a:t>terea unor termeni istorici în cadrul unor surse accesibile. 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ro-RO" altLang="en-US"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75920"/>
            <a:ext cx="12191365" cy="6425565"/>
          </a:xfrm>
        </p:spPr>
        <p:txBody>
          <a:bodyPr/>
          <a:p>
            <a:pPr marL="0" indent="0">
              <a:buNone/>
            </a:pPr>
            <a:r>
              <a:rPr lang="ro-RO" altLang="en-US">
                <a:sym typeface="+mn-ea"/>
              </a:rPr>
              <a:t>Obiective operaționale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01 Să descopere date referitoare la domnia lui Ștefan cel Mare pe baza informațiilor oferite.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Obiectivul se consideră atins dacă fiecare elev identifică cel puțin o informație din fragmentele prezentate.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02 Să localizeze principalele zone în care s-au ținut bătăliile importante.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Obiectivul se consideră atins daca fiecare elev recunoaște pe hartă cel puțin un loc din cele solicitate.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/>
              <a:t>03 Să ordoneze cronologic evenimntele istorice,pe baza explicațiilor oferite.</a:t>
            </a:r>
            <a:endParaRPr lang="ro-RO" altLang="en-US"/>
          </a:p>
          <a:p>
            <a:pPr marL="0" indent="0">
              <a:buNone/>
            </a:pPr>
            <a:r>
              <a:rPr lang="ro-RO" altLang="en-US"/>
              <a:t>Obiectivul se consideră atins daca fiecare elev poziționează cel puțin un eveniment istoric.</a:t>
            </a:r>
            <a:endParaRPr lang="ro-RO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" y="262890"/>
            <a:ext cx="12063095" cy="6529705"/>
          </a:xfrm>
        </p:spPr>
        <p:txBody>
          <a:bodyPr/>
          <a:p>
            <a:pPr marL="0" indent="0">
              <a:buNone/>
            </a:pPr>
            <a:r>
              <a:rPr lang="ro-RO" altLang="en-US"/>
              <a:t>Strategii didactice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/>
              <a:t>Metode și procedee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conversația,observația,explicația,învățarea prin descoperire,jocul didactic.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r>
              <a:rPr lang="ro-RO" altLang="en-US"/>
              <a:t>Forme de organizare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frontală,individuală,pe grupe,în perechi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r>
              <a:rPr lang="ro-RO" altLang="en-US"/>
              <a:t>Resurse materiale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hărți,fișe de lucru,creioane colorate,videoproiector.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r>
              <a:rPr lang="ro-RO" altLang="en-US"/>
              <a:t>Resurse umane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20 de elevi</a:t>
            </a:r>
            <a:endParaRPr lang="ro-RO" altLang="en-US">
              <a:sym typeface="+mn-ea"/>
            </a:endParaRPr>
          </a:p>
          <a:p>
            <a:pPr marL="0" indent="0">
              <a:buNone/>
            </a:pPr>
            <a:endParaRPr lang="ro-RO" altLang="en-US"/>
          </a:p>
          <a:p>
            <a:pPr marL="0" indent="0">
              <a:buNone/>
            </a:pPr>
            <a:r>
              <a:rPr lang="ro-RO" altLang="en-US"/>
              <a:t>Forme și tehnici de evaluare</a:t>
            </a:r>
            <a:r>
              <a:rPr lang="en-US" altLang="ro-RO">
                <a:sym typeface="+mn-ea"/>
              </a:rPr>
              <a:t>:</a:t>
            </a:r>
            <a:r>
              <a:rPr lang="ro-RO" altLang="en-US">
                <a:sym typeface="+mn-ea"/>
              </a:rPr>
              <a:t> evaluare formativă,frontală și individuală,orală și scrisă,observarea sistematică,aprecieri verbale.</a:t>
            </a:r>
            <a:endParaRPr lang="ro-RO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145" y="331470"/>
            <a:ext cx="11209655" cy="5845810"/>
          </a:xfrm>
        </p:spPr>
        <p:txBody>
          <a:bodyPr/>
          <a:p>
            <a:pPr marL="0" indent="0">
              <a:buNone/>
            </a:pPr>
            <a:r>
              <a:rPr lang="ro-RO" altLang="en-US"/>
              <a:t>Scenariul activității - descrierea unui moment al lecției,</a:t>
            </a:r>
            <a:r>
              <a:rPr lang="en-US" altLang="ro-RO"/>
              <a:t>dirijarea </a:t>
            </a:r>
            <a:r>
              <a:rPr lang="ro-RO" altLang="ro-RO"/>
              <a:t>învățării.</a:t>
            </a:r>
            <a:endParaRPr lang="ro-RO" altLang="en-US"/>
          </a:p>
          <a:p>
            <a:pPr marL="0" indent="0">
              <a:buNone/>
            </a:pPr>
            <a:endParaRPr lang="ro-RO" altLang="en-US">
              <a:sym typeface="+mn-ea"/>
            </a:endParaRPr>
          </a:p>
          <a:p>
            <a:pPr marL="0" indent="0">
              <a:buNone/>
            </a:pPr>
            <a:r>
              <a:rPr lang="ro-RO" altLang="en-US">
                <a:sym typeface="+mn-ea"/>
              </a:rPr>
              <a:t>Metoda </a:t>
            </a:r>
            <a:r>
              <a:rPr lang="en-US" altLang="en-US">
                <a:sym typeface="+mn-ea"/>
              </a:rPr>
              <a:t>“Wordwall” </a:t>
            </a:r>
            <a:endParaRPr lang="ro-RO" altLang="en-US">
              <a:hlinkClick r:id="rId1" tooltip="" action="ppaction://hlinkfile"/>
            </a:endParaRPr>
          </a:p>
          <a:p>
            <a:pPr marL="0" indent="0">
              <a:buNone/>
            </a:pPr>
            <a:r>
              <a:rPr lang="ro-RO" altLang="en-US">
                <a:hlinkClick r:id="rId1" tooltip="" action="ppaction://hlinkfile"/>
              </a:rPr>
              <a:t>https://wordwall.net/ro/resource/66323704/stefan-cel-mare</a:t>
            </a:r>
            <a:endParaRPr lang="ro-RO" altLang="en-US"/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ro-RO" altLang="en-US"/>
              <a:t> </a:t>
            </a:r>
            <a:endParaRPr lang="ro-RO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1953</Words>
  <Application>WPS Presentation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gabri</dc:creator>
  <cp:lastModifiedBy>Gabriel Adrian</cp:lastModifiedBy>
  <cp:revision>3</cp:revision>
  <dcterms:created xsi:type="dcterms:W3CDTF">2025-07-23T00:59:00Z</dcterms:created>
  <dcterms:modified xsi:type="dcterms:W3CDTF">2025-10-07T15:23:12Z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07A26C98D211415584D9C80653BED6D1_11</vt:lpwstr>
  </property>
  <property fmtid="{D5CDD505-2E9C-101B-9397-08002B2CF9AE}" pid="3" name="KSOProductBuildVer">
    <vt:lpwstr>1033-12.2.0.22549</vt:lpwstr>
  </property>
</Properties>
</file>