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6" d="100"/>
          <a:sy n="96" d="100"/>
        </p:scale>
        <p:origin x="-1066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6/17/2025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6/17/2025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286000"/>
            <a:ext cx="6400800" cy="2798298"/>
          </a:xfrm>
        </p:spPr>
        <p:txBody>
          <a:bodyPr/>
          <a:lstStyle/>
          <a:p>
            <a:r>
              <a:rPr lang="ro-RO" dirty="0" smtClean="0"/>
              <a:t>”Scrisoarea I”</a:t>
            </a:r>
          </a:p>
          <a:p>
            <a:endParaRPr lang="ro-RO" dirty="0" smtClean="0"/>
          </a:p>
          <a:p>
            <a:r>
              <a:rPr lang="ro-RO" dirty="0" smtClean="0"/>
              <a:t>de Mihai Eminescu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1981200"/>
          </a:xfrm>
        </p:spPr>
        <p:txBody>
          <a:bodyPr/>
          <a:lstStyle/>
          <a:p>
            <a:r>
              <a:rPr lang="ro-RO" b="1" dirty="0" smtClean="0"/>
              <a:t>Romantismul</a:t>
            </a:r>
            <a:endParaRPr lang="en-US" dirty="0" smtClean="0"/>
          </a:p>
          <a:p>
            <a:r>
              <a:rPr lang="ro-RO" b="1" dirty="0" smtClean="0"/>
              <a:t>Poemul filosofic</a:t>
            </a:r>
            <a:endParaRPr lang="en-US" dirty="0" smtClean="0"/>
          </a:p>
          <a:p>
            <a:r>
              <a:rPr lang="ro-RO" b="1" dirty="0" smtClean="0"/>
              <a:t>Text-suport: ”Scrisoarea I”, de M. Eminescu</a:t>
            </a:r>
            <a:endParaRPr lang="en-US" dirty="0" smtClean="0"/>
          </a:p>
          <a:p>
            <a:pPr>
              <a:buNone/>
            </a:pP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1905000"/>
          </a:xfrm>
        </p:spPr>
        <p:txBody>
          <a:bodyPr>
            <a:normAutofit lnSpcReduction="10000"/>
          </a:bodyPr>
          <a:lstStyle/>
          <a:p>
            <a:r>
              <a:rPr lang="ro-RO" dirty="0" smtClean="0"/>
              <a:t> </a:t>
            </a:r>
            <a:r>
              <a:rPr lang="ro-RO" b="1" dirty="0" smtClean="0"/>
              <a:t>Contextul apariției operei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ro-RO" i="1" dirty="0" smtClean="0"/>
              <a:t>			Scrisoarea I, de M. Eminescu este publicată în anul 1881</a:t>
            </a:r>
            <a:endParaRPr lang="en-US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371600"/>
            <a:ext cx="8229600" cy="4709160"/>
          </a:xfrm>
        </p:spPr>
        <p:txBody>
          <a:bodyPr/>
          <a:lstStyle/>
          <a:p>
            <a:pPr lvl="2"/>
            <a:r>
              <a:rPr lang="ro-RO" b="1" dirty="0" smtClean="0"/>
              <a:t>Curentul literar </a:t>
            </a:r>
            <a:endParaRPr lang="en-US" dirty="0" smtClean="0"/>
          </a:p>
          <a:p>
            <a:pPr>
              <a:buNone/>
            </a:pPr>
            <a:r>
              <a:rPr lang="ro-RO" i="1" dirty="0" smtClean="0"/>
              <a:t>	- textul ilustrează estetica romantică </a:t>
            </a:r>
            <a:endParaRPr lang="en-US" dirty="0" smtClean="0"/>
          </a:p>
          <a:p>
            <a:r>
              <a:rPr lang="ro-RO" i="1" dirty="0" smtClean="0"/>
              <a:t>- la nivelul conținutului 					    - </a:t>
            </a:r>
            <a:r>
              <a:rPr lang="ro-RO" sz="2000" i="1" dirty="0" smtClean="0">
                <a:latin typeface="Times New Roman" pitchFamily="18" charset="0"/>
                <a:cs typeface="Times New Roman" pitchFamily="18" charset="0"/>
              </a:rPr>
              <a:t>tema condiției omului superior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3">
              <a:buFontTx/>
              <a:buChar char="-"/>
            </a:pPr>
            <a:r>
              <a:rPr lang="ro-RO" i="1" dirty="0" smtClean="0">
                <a:latin typeface="Times New Roman" pitchFamily="18" charset="0"/>
                <a:cs typeface="Times New Roman" pitchFamily="18" charset="0"/>
              </a:rPr>
              <a:t>valorificarea ideilor filosofice schopenhaueriene</a:t>
            </a:r>
            <a:endParaRPr lang="ro-RO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Char char="-"/>
            </a:pPr>
            <a:endParaRPr lang="ro-RO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Char char="-"/>
            </a:pPr>
            <a:r>
              <a:rPr lang="ro-RO" i="1" dirty="0" smtClean="0"/>
              <a:t>- la nivel formal – retorismul romantic (interogații, exclamații retorice)                         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o-RO" b="1" dirty="0" smtClean="0"/>
              <a:t>Specia literară</a:t>
            </a:r>
            <a:endParaRPr lang="ro-RO" dirty="0" smtClean="0"/>
          </a:p>
          <a:p>
            <a:pPr lvl="0"/>
            <a:endParaRPr lang="ro-RO" i="1" dirty="0" smtClean="0"/>
          </a:p>
          <a:p>
            <a:pPr lvl="1">
              <a:buNone/>
            </a:pPr>
            <a:r>
              <a:rPr lang="ro-RO" i="1" dirty="0" smtClean="0"/>
              <a:t>			Ca specie, Scrisoarea I este </a:t>
            </a:r>
            <a:r>
              <a:rPr lang="ro-RO" b="1" i="1" dirty="0" smtClean="0"/>
              <a:t>o mediatație</a:t>
            </a:r>
            <a:r>
              <a:rPr lang="ro-RO" i="1" dirty="0" smtClean="0"/>
              <a:t> asupra condiției omului superior, dar și asupra nașterii, devenirii și posibilei extincții a universului. </a:t>
            </a:r>
            <a:endParaRPr lang="ro-RO" dirty="0" smtClean="0"/>
          </a:p>
          <a:p>
            <a:pPr lvl="1">
              <a:buNone/>
            </a:pPr>
            <a:r>
              <a:rPr lang="ro-RO" i="1" dirty="0" smtClean="0"/>
              <a:t>			În același timp este un </a:t>
            </a:r>
            <a:r>
              <a:rPr lang="ro-RO" b="1" i="1" dirty="0" smtClean="0"/>
              <a:t>poem filosofic</a:t>
            </a:r>
            <a:r>
              <a:rPr lang="ro-RO" i="1" dirty="0" smtClean="0"/>
              <a:t>, deoarece valorifică numeroase idei filosofice schopenhaueriene precum viața văzută ca vis, identitatea oamenilor în fața destinului sau zădărnicia acțiunilor umane.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5547360"/>
          </a:xfrm>
        </p:spPr>
        <p:txBody>
          <a:bodyPr>
            <a:normAutofit/>
          </a:bodyPr>
          <a:lstStyle/>
          <a:p>
            <a:pPr lvl="0">
              <a:buNone/>
            </a:pPr>
            <a:r>
              <a:rPr lang="ro-RO" b="1" dirty="0" smtClean="0"/>
              <a:t>Sructura </a:t>
            </a:r>
            <a:r>
              <a:rPr lang="ro-RO" b="1" dirty="0" smtClean="0"/>
              <a:t>și compoziția</a:t>
            </a:r>
            <a:endParaRPr lang="en-US" sz="2400" dirty="0" smtClean="0"/>
          </a:p>
          <a:p>
            <a:pPr>
              <a:buNone/>
            </a:pPr>
            <a:r>
              <a:rPr lang="ro-RO" i="1" dirty="0" smtClean="0"/>
              <a:t>		Alcătuit </a:t>
            </a:r>
            <a:r>
              <a:rPr lang="ro-RO" i="1" dirty="0" smtClean="0"/>
              <a:t>din 156 de versuri, poemul este structurat în 5 tablouri care prezintă:</a:t>
            </a:r>
            <a:endParaRPr lang="en-US" sz="2400" dirty="0" smtClean="0"/>
          </a:p>
          <a:p>
            <a:r>
              <a:rPr lang="ro-RO" i="1" dirty="0" smtClean="0"/>
              <a:t> </a:t>
            </a:r>
            <a:endParaRPr lang="en-US" sz="2400" dirty="0" smtClean="0"/>
          </a:p>
          <a:p>
            <a:pPr lvl="1">
              <a:buNone/>
            </a:pPr>
            <a:r>
              <a:rPr lang="ro-RO" i="1" dirty="0" smtClean="0"/>
              <a:t>1. Cadrul </a:t>
            </a:r>
            <a:r>
              <a:rPr lang="ro-RO" i="1" dirty="0" smtClean="0"/>
              <a:t>nocturn propice reveriei</a:t>
            </a:r>
            <a:endParaRPr lang="en-US" sz="2000" dirty="0" smtClean="0"/>
          </a:p>
          <a:p>
            <a:pPr lvl="1">
              <a:buNone/>
            </a:pPr>
            <a:r>
              <a:rPr lang="ro-RO" i="1" dirty="0" smtClean="0"/>
              <a:t>2. Meditația </a:t>
            </a:r>
            <a:r>
              <a:rPr lang="ro-RO" i="1" dirty="0" smtClean="0"/>
              <a:t>asupra destinului indivizilor de serie, dar și asupra condiției omului superior</a:t>
            </a:r>
            <a:endParaRPr lang="en-US" sz="2000" dirty="0" smtClean="0"/>
          </a:p>
          <a:p>
            <a:pPr lvl="1">
              <a:buNone/>
            </a:pPr>
            <a:r>
              <a:rPr lang="ro-RO" i="1" dirty="0" smtClean="0"/>
              <a:t>3. Meditația </a:t>
            </a:r>
            <a:r>
              <a:rPr lang="ro-RO" i="1" dirty="0" smtClean="0"/>
              <a:t>asupra nașterii, devenirii și posibilei extincții a universului</a:t>
            </a:r>
            <a:endParaRPr lang="en-US" sz="2000" dirty="0" smtClean="0"/>
          </a:p>
          <a:p>
            <a:pPr lvl="1">
              <a:buNone/>
            </a:pPr>
            <a:r>
              <a:rPr lang="ro-RO" i="1" dirty="0" smtClean="0"/>
              <a:t>4. Critica </a:t>
            </a:r>
            <a:r>
              <a:rPr lang="ro-RO" i="1" dirty="0" smtClean="0"/>
              <a:t>la adresa societății contemporane</a:t>
            </a:r>
            <a:endParaRPr lang="en-US" sz="2000" dirty="0" smtClean="0"/>
          </a:p>
          <a:p>
            <a:pPr lvl="1">
              <a:buNone/>
            </a:pPr>
            <a:r>
              <a:rPr lang="ro-RO" i="1" dirty="0" smtClean="0"/>
              <a:t>5. Tabloul </a:t>
            </a:r>
            <a:r>
              <a:rPr lang="ro-RO" i="1" dirty="0" smtClean="0"/>
              <a:t>de natură.</a:t>
            </a:r>
            <a:endParaRPr lang="en-US" sz="2000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Apex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1</TotalTime>
  <Words>27</Words>
  <Application>Microsoft Office PowerPoint</Application>
  <PresentationFormat>On-screen Show (4:3)</PresentationFormat>
  <Paragraphs>27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Apex</vt:lpstr>
      <vt:lpstr>Slide 1</vt:lpstr>
      <vt:lpstr>Slide 2</vt:lpstr>
      <vt:lpstr>Slide 3</vt:lpstr>
      <vt:lpstr>Slide 4</vt:lpstr>
      <vt:lpstr>Slide 5</vt:lpstr>
      <vt:lpstr>Slide 6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User</cp:lastModifiedBy>
  <cp:revision>2</cp:revision>
  <dcterms:created xsi:type="dcterms:W3CDTF">2006-08-16T00:00:00Z</dcterms:created>
  <dcterms:modified xsi:type="dcterms:W3CDTF">2025-06-17T16:15:42Z</dcterms:modified>
</cp:coreProperties>
</file>