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A8C1-D608-42B4-8ED9-9069B7B6D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62BEC-8CC6-46A6-9B4F-E7870E92C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B9AD6-32DD-496C-8F30-73910852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DD0-2F3A-4924-94CD-F8938BFFA91A}" type="datetimeFigureOut">
              <a:rPr lang="ro-RO" smtClean="0"/>
              <a:t>10.07.2025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E1C6-97B3-487E-A9F2-D6EB10BD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D4AAC-051E-4592-92CC-A2C5F42D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6CE5-4AA0-4E4D-943A-924048540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695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09A2-531C-4C51-8AD9-454721E6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94A45-E968-410D-8C12-D30AE1BA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21F92-CE02-4AAD-B04A-DCE24490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DD0-2F3A-4924-94CD-F8938BFFA91A}" type="datetimeFigureOut">
              <a:rPr lang="ro-RO" smtClean="0"/>
              <a:t>10.07.2025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07BA9-773B-477C-8BD9-0443061D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8B6F-D897-433D-97E2-562BD43F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6CE5-4AA0-4E4D-943A-924048540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883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1C4CE-20F6-48AE-84FD-A389C8F77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5F0F2-537A-4084-AE51-09D6EABC7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7326D-64C5-409D-BAF3-33DAFF54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DD0-2F3A-4924-94CD-F8938BFFA91A}" type="datetimeFigureOut">
              <a:rPr lang="ro-RO" smtClean="0"/>
              <a:t>10.07.2025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56BF4-0000-4E46-A9E1-4BC88E37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EDDB2-2A0C-4D66-84F7-2327D005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6CE5-4AA0-4E4D-943A-924048540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170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25C18-82D0-4B12-BC5F-08D41C6A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DBB4-A05E-46B2-AE60-80DA7222D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144C-AF52-4776-BBEB-646E9C70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DD0-2F3A-4924-94CD-F8938BFFA91A}" type="datetimeFigureOut">
              <a:rPr lang="ro-RO" smtClean="0"/>
              <a:t>10.07.2025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7A193-8223-476C-AF04-32D23531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D044C-DDCA-437A-865C-073966E1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6CE5-4AA0-4E4D-943A-924048540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544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9B67-5940-48B6-A2E8-97779058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1ABAB-EAE9-41C6-893A-F859D96A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480B0-6CB7-48CC-9482-C2DBF0A9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DD0-2F3A-4924-94CD-F8938BFFA91A}" type="datetimeFigureOut">
              <a:rPr lang="ro-RO" smtClean="0"/>
              <a:t>10.07.2025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BBDA-5F88-4218-8B5C-E2C010F7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FA27F-3253-454F-88DA-1F40A39E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6CE5-4AA0-4E4D-943A-924048540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888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902E-4CEB-4F81-A6ED-42371B41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E6F69-F7BB-458E-914D-A9183BF49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506D7-73C1-4D56-88F2-66DE7BDFE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14B44-6847-488B-9C37-B78C26F3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DD0-2F3A-4924-94CD-F8938BFFA91A}" type="datetimeFigureOut">
              <a:rPr lang="ro-RO" smtClean="0"/>
              <a:t>10.07.2025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DCE30-71D4-4DB8-A508-F1D09059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475AA-E90F-443B-B595-E671E566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6CE5-4AA0-4E4D-943A-924048540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654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4099-FB23-422C-88CE-0678ECCD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389C7-F020-43AE-A9C7-F1C18522C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205F1-E827-4C17-BEA3-0D5583CB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558AF-19C3-4542-B896-B53C71A8A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F2E40-58E8-4BFE-8835-539978CC8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1868B-1C8B-4427-BD09-1E110AAE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DD0-2F3A-4924-94CD-F8938BFFA91A}" type="datetimeFigureOut">
              <a:rPr lang="ro-RO" smtClean="0"/>
              <a:t>10.07.2025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19883-E0DC-4014-B7CC-33D378FB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2493D6-BE8B-43FA-9E94-54C682AB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6CE5-4AA0-4E4D-943A-924048540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171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4DF5-5E38-43C4-B30C-B828BDB8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9170E-8796-429F-B955-2B0CF62C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DD0-2F3A-4924-94CD-F8938BFFA91A}" type="datetimeFigureOut">
              <a:rPr lang="ro-RO" smtClean="0"/>
              <a:t>10.07.2025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BF8D7-BBAF-4C4F-8037-0C24DA05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724A0-AD4D-48D2-BB3F-8C396DC5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6CE5-4AA0-4E4D-943A-924048540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20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761D1-D97C-40C7-8423-F823C59E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DD0-2F3A-4924-94CD-F8938BFFA91A}" type="datetimeFigureOut">
              <a:rPr lang="ro-RO" smtClean="0"/>
              <a:t>10.07.2025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07A11-A2DF-4FE2-9F70-EB24F971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60E2F-FF7A-4877-A515-EB53DC00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6CE5-4AA0-4E4D-943A-924048540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259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5120-D2BA-47A6-B6CF-963F76EE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3954-D2C8-40A8-B991-EF1205584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42B14-9FAA-474F-99B7-1991E74E8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31074-7F9D-427F-84C4-2F4A169D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DD0-2F3A-4924-94CD-F8938BFFA91A}" type="datetimeFigureOut">
              <a:rPr lang="ro-RO" smtClean="0"/>
              <a:t>10.07.2025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8C58C-A751-4574-89AF-47B9FBD3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879F3-8A0B-4849-9498-31D11DFF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6CE5-4AA0-4E4D-943A-924048540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843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7525-511A-429F-9304-721D50B7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D0EAA-CF46-44DE-8831-8ADB7C700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D16A2-64A0-4B6B-AC9E-2637BC136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F51E3-0E16-4D29-93BE-54364702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DD0-2F3A-4924-94CD-F8938BFFA91A}" type="datetimeFigureOut">
              <a:rPr lang="ro-RO" smtClean="0"/>
              <a:t>10.07.2025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D4AF9-A55A-4D9B-9E44-9C00615B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01900-7BA9-4A2F-8EB2-407FF50E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6CE5-4AA0-4E4D-943A-924048540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932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45C5B9-6DCA-4BDC-97E7-D3064F5D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7CC2-B53B-412B-AAA9-2BDA6530A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AA6A3-E4B6-456B-B582-F6A9492A7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7DDD0-2F3A-4924-94CD-F8938BFFA91A}" type="datetimeFigureOut">
              <a:rPr lang="ro-RO" smtClean="0"/>
              <a:t>10.07.2025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E252E-CE0F-4AA8-9C7F-78470AC68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C3E3E-D713-4AD5-B29B-AA5ED134A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6CE5-4AA0-4E4D-943A-924048540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322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68790627919310884/?d=t&amp;mt=signup" TargetMode="External"/><Relationship Id="rId2" Type="http://schemas.openxmlformats.org/officeDocument/2006/relationships/hyperlink" Target="https://www.pinterest.com/pin/66582912613401524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terest.com/pin/421860690076816461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YGtXrlHgP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F37C-C78C-4F47-AA6B-44E277821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Managementul carierei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DE03A-FFF8-4D66-8022-F66E22751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Prof. Consilier școlar Lăcrămioara Clucerescu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3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3CEE-752E-4C0C-A69B-1C44D6BD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Urmăriți ce ar putea fi personajele în viața reală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1CEFD-4A0A-4D32-A3A3-D5F2DAC10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o-RO" dirty="0"/>
              <a:t>Fiecărui personaj îi sunt atribuite meserii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2A4E18-B79E-4A4C-A55B-9426C39CF7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75280"/>
            <a:ext cx="5157787" cy="354417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6FF4C-0244-4FBE-BAB1-6CCCD6418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o-RO" dirty="0"/>
              <a:t>Gândește-te cu ce personaj te asemeni și ce ți-ai dori să devii. Ce e necesar să faci?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B58ADD4-BA21-4DB5-9316-A16F9BE46DF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13073065"/>
              </p:ext>
            </p:extLst>
          </p:nvPr>
        </p:nvGraphicFramePr>
        <p:xfrm>
          <a:off x="5862320" y="2505074"/>
          <a:ext cx="6197596" cy="340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399">
                  <a:extLst>
                    <a:ext uri="{9D8B030D-6E8A-4147-A177-3AD203B41FA5}">
                      <a16:colId xmlns:a16="http://schemas.microsoft.com/office/drawing/2014/main" val="1207174087"/>
                    </a:ext>
                  </a:extLst>
                </a:gridCol>
                <a:gridCol w="1549399">
                  <a:extLst>
                    <a:ext uri="{9D8B030D-6E8A-4147-A177-3AD203B41FA5}">
                      <a16:colId xmlns:a16="http://schemas.microsoft.com/office/drawing/2014/main" val="4207678072"/>
                    </a:ext>
                  </a:extLst>
                </a:gridCol>
                <a:gridCol w="1549399">
                  <a:extLst>
                    <a:ext uri="{9D8B030D-6E8A-4147-A177-3AD203B41FA5}">
                      <a16:colId xmlns:a16="http://schemas.microsoft.com/office/drawing/2014/main" val="3611484684"/>
                    </a:ext>
                  </a:extLst>
                </a:gridCol>
                <a:gridCol w="1549399">
                  <a:extLst>
                    <a:ext uri="{9D8B030D-6E8A-4147-A177-3AD203B41FA5}">
                      <a16:colId xmlns:a16="http://schemas.microsoft.com/office/drawing/2014/main" val="4183126618"/>
                    </a:ext>
                  </a:extLst>
                </a:gridCol>
              </a:tblGrid>
              <a:tr h="831691">
                <a:tc>
                  <a:txBody>
                    <a:bodyPr/>
                    <a:lstStyle/>
                    <a:p>
                      <a:r>
                        <a:rPr lang="ro-RO" dirty="0"/>
                        <a:t>Hotărâlă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Șovăilă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Mirosilă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Gonilă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100437"/>
                  </a:ext>
                </a:extLst>
              </a:tr>
              <a:tr h="831691">
                <a:tc>
                  <a:txBody>
                    <a:bodyPr/>
                    <a:lstStyle/>
                    <a:p>
                      <a:r>
                        <a:rPr lang="ro-RO" dirty="0"/>
                        <a:t>Profesor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Interpret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Arhitect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Inspector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70208"/>
                  </a:ext>
                </a:extLst>
              </a:tr>
              <a:tr h="831691">
                <a:tc>
                  <a:txBody>
                    <a:bodyPr/>
                    <a:lstStyle/>
                    <a:p>
                      <a:r>
                        <a:rPr lang="ro-RO" dirty="0"/>
                        <a:t>Consilier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Compozitor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Inventator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Operator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4450"/>
                  </a:ext>
                </a:extLst>
              </a:tr>
              <a:tr h="831691">
                <a:tc>
                  <a:txBody>
                    <a:bodyPr/>
                    <a:lstStyle/>
                    <a:p>
                      <a:r>
                        <a:rPr lang="ro-RO" dirty="0"/>
                        <a:t>Campion</a:t>
                      </a:r>
                    </a:p>
                    <a:p>
                      <a:r>
                        <a:rPr lang="ro-RO" dirty="0"/>
                        <a:t>Vindecător/</a:t>
                      </a:r>
                    </a:p>
                    <a:p>
                      <a:r>
                        <a:rPr lang="ro-RO" dirty="0"/>
                        <a:t>Doctor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Furnizor</a:t>
                      </a:r>
                    </a:p>
                    <a:p>
                      <a:r>
                        <a:rPr lang="ro-RO" dirty="0"/>
                        <a:t>Protector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Mareșal </a:t>
                      </a:r>
                    </a:p>
                    <a:p>
                      <a:r>
                        <a:rPr lang="ro-RO" dirty="0"/>
                        <a:t>Spirit superior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Supraveghetor</a:t>
                      </a:r>
                    </a:p>
                    <a:p>
                      <a:r>
                        <a:rPr lang="ro-RO" dirty="0"/>
                        <a:t>Promotor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211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99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8197-5EFB-4C0B-AE4D-2E4C5B40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am învățat? Concluzii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45226-41F7-4CE8-88C0-35F4F273C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Lecții învățate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6DAAAF-6DF7-44FF-919E-3012DDF619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2656681"/>
            <a:ext cx="1676876" cy="419219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04163-D771-41CD-86DC-31C591D02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Ce e necesar să facem?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8B064-818C-4D72-918B-E32A88EF1D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Acceptăm că schimbările există!</a:t>
            </a:r>
          </a:p>
          <a:p>
            <a:r>
              <a:rPr lang="ro-RO" dirty="0"/>
              <a:t>Anticipează schimbarea!</a:t>
            </a:r>
          </a:p>
          <a:p>
            <a:r>
              <a:rPr lang="ro-RO" dirty="0"/>
              <a:t>Monitorizează schimbarea!</a:t>
            </a:r>
          </a:p>
          <a:p>
            <a:r>
              <a:rPr lang="ro-RO" dirty="0"/>
              <a:t>Adaptează-te la schimbare!</a:t>
            </a:r>
          </a:p>
          <a:p>
            <a:r>
              <a:rPr lang="ro-RO" dirty="0"/>
              <a:t>Schimbă/fă schimbare!</a:t>
            </a:r>
          </a:p>
          <a:p>
            <a:r>
              <a:rPr lang="ro-RO" dirty="0"/>
              <a:t>Bucură-te de schimbare!</a:t>
            </a:r>
          </a:p>
          <a:p>
            <a:r>
              <a:rPr lang="ro-RO" dirty="0"/>
              <a:t>Fii pregătit de schimbare! Quiqly! </a:t>
            </a:r>
          </a:p>
        </p:txBody>
      </p:sp>
    </p:spTree>
    <p:extLst>
      <p:ext uri="{BB962C8B-B14F-4D97-AF65-F5344CB8AC3E}">
        <p14:creationId xmlns:p14="http://schemas.microsoft.com/office/powerpoint/2010/main" val="178442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E895-C27A-45E7-996F-E3C1F525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</a:t>
            </a:r>
            <a:r>
              <a:rPr lang="en-US" dirty="0" err="1"/>
              <a:t>urse</a:t>
            </a:r>
            <a:r>
              <a:rPr lang="en-US" dirty="0"/>
              <a:t> – </a:t>
            </a:r>
            <a:r>
              <a:rPr lang="en-US" dirty="0" err="1"/>
              <a:t>imagini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ro-RO" dirty="0"/>
              <a:t>în </a:t>
            </a:r>
            <a:r>
              <a:rPr lang="ro-RO"/>
              <a:t>cadrul prezentării pentru uz didactic</a:t>
            </a:r>
            <a:r>
              <a:rPr lang="en-US"/>
              <a:t> 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CA491-8FBB-4A49-BEDB-3D3604AD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hlinkClick r:id="rId2"/>
              </a:rPr>
              <a:t>https://www.pinterest.com/pin/665829126134015240/</a:t>
            </a:r>
            <a:endParaRPr lang="en-US" dirty="0"/>
          </a:p>
          <a:p>
            <a:r>
              <a:rPr lang="ro-RO" dirty="0">
                <a:hlinkClick r:id="rId3"/>
              </a:rPr>
              <a:t>https://www.pinterest.com/pin/568790627919310884/?d=t&amp;mt=signup</a:t>
            </a:r>
            <a:endParaRPr lang="en-US" dirty="0"/>
          </a:p>
          <a:p>
            <a:r>
              <a:rPr lang="ro-RO" dirty="0">
                <a:hlinkClick r:id="rId4"/>
              </a:rPr>
              <a:t>https://www.pinterest.com/pin/421860690076816461/</a:t>
            </a:r>
            <a:endParaRPr lang="en-US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5215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3FA4-AD9F-40C2-B156-DF31E4CD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Tema – Aplicare-Harta </a:t>
            </a:r>
            <a:r>
              <a:rPr lang="ro-RO"/>
              <a:t>de cuvinte- </a:t>
            </a:r>
            <a:r>
              <a:rPr lang="ro-RO" dirty="0"/>
              <a:t>Jurnalul elevului – Scrieți prenumele colegilor care conțin/încep/se termină cu literele cuvântului.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CEB780-A1C2-44E5-8A82-CA2E50E53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295004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35045198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7334173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59552678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5596867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97947455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00840711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3949675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09204867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5973129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278442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001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057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807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9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76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15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7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6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9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80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A7A7-FCCA-4AA1-A0B2-23AE726B4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Cine mi-a </a:t>
            </a:r>
            <a:r>
              <a:rPr lang="en-US" dirty="0" err="1"/>
              <a:t>luat</a:t>
            </a:r>
            <a:r>
              <a:rPr lang="en-US" dirty="0"/>
              <a:t> ca</a:t>
            </a:r>
            <a:r>
              <a:rPr lang="ro-RO" dirty="0"/>
              <a:t>ș</a:t>
            </a:r>
            <a:r>
              <a:rPr lang="en-US" dirty="0" err="1"/>
              <a:t>cavalul</a:t>
            </a:r>
            <a:r>
              <a:rPr lang="ro-RO" dirty="0"/>
              <a:t>?</a:t>
            </a:r>
            <a:br>
              <a:rPr lang="ro-RO" dirty="0"/>
            </a:br>
            <a:r>
              <a:rPr lang="ro-RO" dirty="0"/>
              <a:t>Urmăriți filmul cu atenție.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BC4B1-F7D1-42E8-A8E3-6EB885D7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hlinkClick r:id="rId2"/>
              </a:rPr>
              <a:t>https://www.youtube.com/watch?v=3YGtXrlHgPw</a:t>
            </a:r>
            <a:endParaRPr lang="en-US" dirty="0"/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5941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98F6-CA7A-45D6-96EA-642061A8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Personajele filmului sunt:........</a:t>
            </a:r>
            <a:br>
              <a:rPr lang="ro-RO" dirty="0"/>
            </a:br>
            <a:r>
              <a:rPr lang="ro-RO" dirty="0"/>
              <a:t>Ce personaj ți-a plăcut? Argumentează răspunsul!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634407-5A38-4499-BD17-6ED2F228F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0" y="1825625"/>
            <a:ext cx="8676639" cy="4876546"/>
          </a:xfrm>
        </p:spPr>
      </p:pic>
    </p:spTree>
    <p:extLst>
      <p:ext uri="{BB962C8B-B14F-4D97-AF65-F5344CB8AC3E}">
        <p14:creationId xmlns:p14="http://schemas.microsoft.com/office/powerpoint/2010/main" val="267990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EF3E-EA5D-4F1D-8522-DAFEFCEF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Ce putem spune despre fiecare? Ce simt ele? Ce emoții identificați?</a:t>
            </a:r>
            <a:r>
              <a:rPr lang="en-US" dirty="0"/>
              <a:t> Ce </a:t>
            </a:r>
            <a:r>
              <a:rPr lang="en-US" dirty="0" err="1"/>
              <a:t>semnifica</a:t>
            </a:r>
            <a:r>
              <a:rPr lang="ro-RO"/>
              <a:t>ți</a:t>
            </a:r>
            <a:r>
              <a:rPr lang="en-US"/>
              <a:t>e </a:t>
            </a:r>
            <a:r>
              <a:rPr lang="en-US" dirty="0"/>
              <a:t>au </a:t>
            </a:r>
            <a:r>
              <a:rPr lang="en-US" dirty="0" err="1"/>
              <a:t>numele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?</a:t>
            </a:r>
            <a:endParaRPr lang="ro-RO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025E8-ABFD-48CD-9C44-44A75C28C1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8648"/>
            <a:ext cx="5181600" cy="4265292"/>
          </a:xfr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4A644B3-DC27-4130-998D-C4234A305C4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8311052"/>
              </p:ext>
            </p:extLst>
          </p:nvPr>
        </p:nvGraphicFramePr>
        <p:xfrm>
          <a:off x="6172200" y="1825624"/>
          <a:ext cx="5181600" cy="377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3603783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91027565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7536153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93077465"/>
                    </a:ext>
                  </a:extLst>
                </a:gridCol>
              </a:tblGrid>
              <a:tr h="943134">
                <a:tc>
                  <a:txBody>
                    <a:bodyPr/>
                    <a:lstStyle/>
                    <a:p>
                      <a:r>
                        <a:rPr lang="ro-RO" dirty="0"/>
                        <a:t>Mirosilă</a:t>
                      </a:r>
                    </a:p>
                    <a:p>
                      <a:r>
                        <a:rPr lang="ro-RO" dirty="0"/>
                        <a:t>SNIFF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Gonilă</a:t>
                      </a:r>
                    </a:p>
                    <a:p>
                      <a:r>
                        <a:rPr lang="ro-RO" dirty="0"/>
                        <a:t>SCURRY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Șovăilă</a:t>
                      </a:r>
                    </a:p>
                    <a:p>
                      <a:r>
                        <a:rPr lang="ro-RO" dirty="0"/>
                        <a:t>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Hotărâlă</a:t>
                      </a:r>
                    </a:p>
                    <a:p>
                      <a:r>
                        <a:rPr lang="ro-RO" dirty="0"/>
                        <a:t>HAW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684590"/>
                  </a:ext>
                </a:extLst>
              </a:tr>
              <a:tr h="943134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338386"/>
                  </a:ext>
                </a:extLst>
              </a:tr>
              <a:tr h="943134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105881"/>
                  </a:ext>
                </a:extLst>
              </a:tr>
              <a:tr h="943134"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544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81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EAAB-C010-404E-9BCE-4BA202DB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 care personaj crezi că semeni? Reflecție.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B70550-A026-4459-ADCF-9BFB594404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038B61C-21FD-49D1-9E09-8FE860035D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7966080"/>
              </p:ext>
            </p:extLst>
          </p:nvPr>
        </p:nvGraphicFramePr>
        <p:xfrm>
          <a:off x="6172200" y="1825624"/>
          <a:ext cx="5181600" cy="357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69694097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32688379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6673608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26209547"/>
                    </a:ext>
                  </a:extLst>
                </a:gridCol>
              </a:tblGrid>
              <a:tr h="1193165">
                <a:tc>
                  <a:txBody>
                    <a:bodyPr/>
                    <a:lstStyle/>
                    <a:p>
                      <a:r>
                        <a:rPr lang="ro-RO" dirty="0"/>
                        <a:t>Mirosilă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Gonilă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Șovăilă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Hotărâlă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131326"/>
                  </a:ext>
                </a:extLst>
              </a:tr>
              <a:tr h="1193165">
                <a:tc>
                  <a:txBody>
                    <a:bodyPr/>
                    <a:lstStyle/>
                    <a:p>
                      <a:r>
                        <a:rPr lang="ro-RO" dirty="0"/>
                        <a:t>Este atent la schimbările din jur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Acționează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Rezistent la schimbare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Acceptă schimbarea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70667"/>
                  </a:ext>
                </a:extLst>
              </a:tr>
              <a:tr h="1193165">
                <a:tc>
                  <a:txBody>
                    <a:bodyPr/>
                    <a:lstStyle/>
                    <a:p>
                      <a:r>
                        <a:rPr lang="ro-RO" dirty="0"/>
                        <a:t>Este capabil să perceapă schimbarea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Capabil să reacționeze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Rămâne la vechile obiceiuri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Capabil să se adapteze la schimbare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46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71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B999-3A0D-4462-8739-13C7ACEE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Diferențe între personaje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C15B6-5942-4C6F-B2EB-669C6A474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CE DIFERENȚE OBSERVI?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95CD9F-B54C-442F-A85D-95EEDFB725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96236"/>
            <a:ext cx="5157787" cy="290226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3F571-1497-4076-A60D-8994E34E7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                           Diferențe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381BFD9-9EC9-4777-91EC-26B481FC776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91477849"/>
              </p:ext>
            </p:extLst>
          </p:nvPr>
        </p:nvGraphicFramePr>
        <p:xfrm>
          <a:off x="6172200" y="2505074"/>
          <a:ext cx="5183188" cy="317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396538122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3368759506"/>
                    </a:ext>
                  </a:extLst>
                </a:gridCol>
              </a:tblGrid>
              <a:tr h="752951">
                <a:tc>
                  <a:txBody>
                    <a:bodyPr/>
                    <a:lstStyle/>
                    <a:p>
                      <a:r>
                        <a:rPr lang="ro-RO" dirty="0"/>
                        <a:t>Micuții oameni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Șoriceii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29500"/>
                  </a:ext>
                </a:extLst>
              </a:tr>
              <a:tr h="752951">
                <a:tc>
                  <a:txBody>
                    <a:bodyPr/>
                    <a:lstStyle/>
                    <a:p>
                      <a:r>
                        <a:rPr lang="ro-RO" dirty="0"/>
                        <a:t>Gândire complexă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Gândire simplă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040727"/>
                  </a:ext>
                </a:extLst>
              </a:tr>
              <a:tr h="752951">
                <a:tc>
                  <a:txBody>
                    <a:bodyPr/>
                    <a:lstStyle/>
                    <a:p>
                      <a:r>
                        <a:rPr lang="ro-RO" dirty="0"/>
                        <a:t>Caută explicații/motive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Se ghidează după instinct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092046"/>
                  </a:ext>
                </a:extLst>
              </a:tr>
              <a:tr h="752951">
                <a:tc>
                  <a:txBody>
                    <a:bodyPr/>
                    <a:lstStyle/>
                    <a:p>
                      <a:r>
                        <a:rPr lang="ro-RO" dirty="0"/>
                        <a:t>Ignoră schimbările</a:t>
                      </a:r>
                    </a:p>
                    <a:p>
                      <a:r>
                        <a:rPr lang="ro-RO" dirty="0"/>
                        <a:t>Nu sunt pregătiți pentru schimbare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Sunt atenți la ce se întâmplă în jur</a:t>
                      </a:r>
                    </a:p>
                    <a:p>
                      <a:r>
                        <a:rPr lang="ro-RO" dirty="0"/>
                        <a:t>Se adaptează la mediu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084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95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B6B0-B95C-49A7-B3E3-770E0340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reprezintă labirintul? Dar cașcavalul?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494AC1-48BA-4FD9-9F39-F7E3B2DDD5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6164"/>
            <a:ext cx="5181600" cy="38902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30A33-88DC-444D-BB9B-70A6CD8BCD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dirty="0"/>
              <a:t>Labirintul este comunitatea în care trăiești, organizația din care faci parte și relațiile ce se crează în interiorul lor.</a:t>
            </a:r>
          </a:p>
          <a:p>
            <a:r>
              <a:rPr lang="ro-RO" dirty="0"/>
              <a:t>Din ce organizație faci parte? Unde lucrezi împreună cu colegii tăi? Ce relații există?</a:t>
            </a:r>
          </a:p>
          <a:p>
            <a:r>
              <a:rPr lang="ro-RO" dirty="0"/>
              <a:t>Cașcavalul din labirint este hrana personajelor ce oferă fericire,bani, stabilitate, serviciu etc.</a:t>
            </a:r>
          </a:p>
          <a:p>
            <a:r>
              <a:rPr lang="ro-RO" dirty="0"/>
              <a:t>Ce este pentru voi ”cașcavalul”?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2001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79C4-2445-4EBA-9028-CDD3FFC5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Roluri în orgnizație/clasă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A49A8-4A3C-4112-98DF-57B997050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Fiecare personaj are un rol.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B88469-A4F3-4472-874F-26B6D4C214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4" y="2505075"/>
            <a:ext cx="4605735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08031-6B4E-43FB-B877-6D8A52DB5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Fiecare rol e important. Tu ce rol ai?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B79B2-8CB7-4355-AF78-829760A65C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dirty="0"/>
              <a:t>Lider</a:t>
            </a:r>
          </a:p>
          <a:p>
            <a:r>
              <a:rPr lang="ro-RO" dirty="0"/>
              <a:t>Colector</a:t>
            </a:r>
          </a:p>
          <a:p>
            <a:r>
              <a:rPr lang="ro-RO" dirty="0"/>
              <a:t>Secretar</a:t>
            </a:r>
          </a:p>
          <a:p>
            <a:r>
              <a:rPr lang="ro-RO" dirty="0"/>
              <a:t>Cronometror</a:t>
            </a:r>
          </a:p>
          <a:p>
            <a:r>
              <a:rPr lang="ro-RO" dirty="0"/>
              <a:t>Reporter</a:t>
            </a:r>
          </a:p>
          <a:p>
            <a:r>
              <a:rPr lang="ro-RO" dirty="0"/>
              <a:t>Membru al grupului</a:t>
            </a:r>
          </a:p>
          <a:p>
            <a:r>
              <a:rPr lang="ro-RO" dirty="0"/>
              <a:t>Alt rol – Care?</a:t>
            </a:r>
          </a:p>
          <a:p>
            <a:r>
              <a:rPr lang="ro-RO" dirty="0"/>
              <a:t>Vezi Jurnalul elevului pagina 14.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1750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459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Managementul carierei</vt:lpstr>
      <vt:lpstr>Tema – Aplicare-Harta de cuvinte- Jurnalul elevului – Scrieți prenumele colegilor care conțin/încep/se termină cu literele cuvântului.</vt:lpstr>
      <vt:lpstr>Cine mi-a luat cașcavalul? Urmăriți filmul cu atenție.</vt:lpstr>
      <vt:lpstr>Personajele filmului sunt:........ Ce personaj ți-a plăcut? Argumentează răspunsul!</vt:lpstr>
      <vt:lpstr>Ce putem spune despre fiecare? Ce simt ele? Ce emoții identificați? Ce semnificație au numele lor?</vt:lpstr>
      <vt:lpstr>Cu care personaj crezi că semeni? Reflecție.</vt:lpstr>
      <vt:lpstr>Diferențe între personaje</vt:lpstr>
      <vt:lpstr>Ce reprezintă labirintul? Dar cașcavalul?</vt:lpstr>
      <vt:lpstr>Roluri în orgnizație/clasă</vt:lpstr>
      <vt:lpstr>Urmăriți ce ar putea fi personajele în viața reală</vt:lpstr>
      <vt:lpstr>Ce am învățat? Concluzii</vt:lpstr>
      <vt:lpstr>Surse – imagini utilizate în cadrul prezentării pentru uz didactic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Dezvoltare personală</dc:title>
  <dc:creator>Lacramioara</dc:creator>
  <cp:lastModifiedBy>Lacramioara</cp:lastModifiedBy>
  <cp:revision>21</cp:revision>
  <dcterms:created xsi:type="dcterms:W3CDTF">2020-11-29T09:45:57Z</dcterms:created>
  <dcterms:modified xsi:type="dcterms:W3CDTF">2025-07-10T15:56:28Z</dcterms:modified>
</cp:coreProperties>
</file>