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&amp;S" initials="A" lastIdx="3" clrIdx="0">
    <p:extLst>
      <p:ext uri="{19B8F6BF-5375-455C-9EA6-DF929625EA0E}">
        <p15:presenceInfo xmlns:p15="http://schemas.microsoft.com/office/powerpoint/2012/main" userId="A&amp;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06" autoAdjust="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7F91B-6417-4329-8FFC-47E3A134B136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88DF5-5A2D-4F35-A087-5CB2BE369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1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C88DF5-5A2D-4F35-A087-5CB2BE3697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2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7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0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0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490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0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6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1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0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54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4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9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2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3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1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3E017F3-96BC-4F2E-8AF2-C288B5EDB499}" type="datetimeFigureOut">
              <a:rPr lang="en-US" smtClean="0"/>
              <a:t>6/18/2022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D4D3A-73CB-49E1-A071-873EEAC26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887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  <p:sldLayoutId id="2147483925" r:id="rId15"/>
    <p:sldLayoutId id="2147483926" r:id="rId16"/>
    <p:sldLayoutId id="2147483927" r:id="rId17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1542A-C7AA-94F1-059B-27486D96E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341120"/>
          </a:xfrm>
        </p:spPr>
        <p:txBody>
          <a:bodyPr>
            <a:noAutofit/>
          </a:bodyPr>
          <a:lstStyle/>
          <a:p>
            <a:r>
              <a:rPr lang="ro-RO" sz="1800" dirty="0"/>
              <a:t>Prof.</a:t>
            </a:r>
            <a:r>
              <a:rPr lang="en-US" sz="1800" dirty="0"/>
              <a:t> </a:t>
            </a:r>
            <a:r>
              <a:rPr lang="ro-RO" sz="1800" dirty="0"/>
              <a:t>CARMEN SIMONA BANICA</a:t>
            </a:r>
            <a:br>
              <a:rPr lang="ro-RO" sz="1800" dirty="0"/>
            </a:br>
            <a:br>
              <a:rPr lang="ro-RO" sz="1800" dirty="0"/>
            </a:br>
            <a:r>
              <a:rPr lang="ro-RO" sz="1800" dirty="0" err="1"/>
              <a:t>Scoala</a:t>
            </a:r>
            <a:r>
              <a:rPr lang="ro-RO" sz="1800" dirty="0"/>
              <a:t> Gimnazială Lucieni</a:t>
            </a:r>
            <a:br>
              <a:rPr lang="ro-RO" sz="1800" dirty="0"/>
            </a:br>
            <a:br>
              <a:rPr lang="ro-RO" sz="1800" dirty="0"/>
            </a:br>
            <a:endParaRPr lang="en-US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BD289-F5A2-C52B-9B86-A890C27BC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2667000"/>
            <a:ext cx="10656046" cy="3337560"/>
          </a:xfrm>
        </p:spPr>
        <p:txBody>
          <a:bodyPr>
            <a:normAutofit/>
          </a:bodyPr>
          <a:lstStyle/>
          <a:p>
            <a:r>
              <a:rPr lang="ro-RO" dirty="0"/>
              <a:t>Clasa a Va</a:t>
            </a:r>
          </a:p>
          <a:p>
            <a:r>
              <a:rPr lang="ro-RO" dirty="0"/>
              <a:t>Disciplina</a:t>
            </a:r>
            <a:r>
              <a:rPr lang="en-US" dirty="0"/>
              <a:t>: L</a:t>
            </a:r>
            <a:r>
              <a:rPr lang="ro-RO" dirty="0" err="1"/>
              <a:t>imba</a:t>
            </a:r>
            <a:r>
              <a:rPr lang="ro-RO" dirty="0"/>
              <a:t> și literatura română</a:t>
            </a:r>
          </a:p>
          <a:p>
            <a:r>
              <a:rPr lang="ro-RO" dirty="0"/>
              <a:t>Tema</a:t>
            </a:r>
            <a:r>
              <a:rPr lang="en-US" dirty="0"/>
              <a:t>: </a:t>
            </a:r>
            <a:r>
              <a:rPr lang="ro-RO" dirty="0"/>
              <a:t>Textul l</a:t>
            </a:r>
            <a:r>
              <a:rPr lang="en-US" dirty="0" err="1"/>
              <a:t>iric</a:t>
            </a:r>
            <a:r>
              <a:rPr lang="en-US" dirty="0"/>
              <a:t>. </a:t>
            </a:r>
            <a:r>
              <a:rPr lang="ro-RO" dirty="0"/>
              <a:t>Epitetul</a:t>
            </a:r>
            <a:endParaRPr lang="en-US" dirty="0"/>
          </a:p>
          <a:p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alocat</a:t>
            </a:r>
            <a:r>
              <a:rPr lang="en-US" dirty="0"/>
              <a:t>: 5 minute</a:t>
            </a:r>
          </a:p>
        </p:txBody>
      </p:sp>
    </p:spTree>
    <p:extLst>
      <p:ext uri="{BB962C8B-B14F-4D97-AF65-F5344CB8AC3E}">
        <p14:creationId xmlns:p14="http://schemas.microsoft.com/office/powerpoint/2010/main" val="25954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4688-92A5-9C9B-6FFF-E6BA42FFD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381000"/>
            <a:ext cx="9050973" cy="2819400"/>
          </a:xfrm>
        </p:spPr>
        <p:txBody>
          <a:bodyPr/>
          <a:lstStyle/>
          <a:p>
            <a:r>
              <a:rPr lang="en-US" sz="1800" u="sng" dirty="0" err="1">
                <a:solidFill>
                  <a:srgbClr val="FF0000"/>
                </a:solidFill>
              </a:rPr>
              <a:t>Competen</a:t>
            </a:r>
            <a:r>
              <a:rPr lang="ro-RO" sz="1800" u="sng" dirty="0">
                <a:solidFill>
                  <a:srgbClr val="FF0000"/>
                </a:solidFill>
              </a:rPr>
              <a:t>ța specifică </a:t>
            </a:r>
            <a:r>
              <a:rPr lang="ro-RO" sz="1800" dirty="0">
                <a:solidFill>
                  <a:srgbClr val="FF0000"/>
                </a:solidFill>
              </a:rPr>
              <a:t>vizată </a:t>
            </a:r>
            <a:r>
              <a:rPr lang="en-US" sz="1800" dirty="0"/>
              <a:t>:</a:t>
            </a:r>
            <a:br>
              <a:rPr lang="ro-RO" sz="1800" dirty="0"/>
            </a:br>
            <a:br>
              <a:rPr lang="ro-RO" sz="1800" dirty="0"/>
            </a:br>
            <a:r>
              <a:rPr lang="ro-RO" sz="1800" dirty="0"/>
              <a:t>2.3 prezentarea unor răspunsuri </a:t>
            </a:r>
            <a:r>
              <a:rPr lang="ro-RO" sz="1800" dirty="0" err="1"/>
              <a:t>personale,creative</a:t>
            </a:r>
            <a:r>
              <a:rPr lang="ro-RO" sz="1800" dirty="0"/>
              <a:t> și critice pe marginea unui text l</a:t>
            </a:r>
            <a:r>
              <a:rPr lang="en-US" sz="1800" dirty="0" err="1"/>
              <a:t>i</a:t>
            </a:r>
            <a:r>
              <a:rPr lang="ro-RO" sz="1800" dirty="0" err="1"/>
              <a:t>ric</a:t>
            </a:r>
            <a:r>
              <a:rPr lang="en-US" sz="1800" dirty="0"/>
              <a:t>;</a:t>
            </a:r>
            <a:br>
              <a:rPr lang="ro-RO" sz="1800" dirty="0"/>
            </a:br>
            <a:br>
              <a:rPr lang="en-US" sz="1800" dirty="0"/>
            </a:br>
            <a:r>
              <a:rPr lang="en-US" sz="1800" dirty="0" err="1"/>
              <a:t>Maniera</a:t>
            </a:r>
            <a:r>
              <a:rPr lang="en-US" sz="1800" dirty="0"/>
              <a:t> de </a:t>
            </a:r>
            <a:r>
              <a:rPr lang="en-US" sz="1800" dirty="0" err="1"/>
              <a:t>lucru</a:t>
            </a:r>
            <a:r>
              <a:rPr lang="en-US" sz="1800" dirty="0"/>
              <a:t>:</a:t>
            </a:r>
            <a:br>
              <a:rPr lang="en-US" sz="1800" dirty="0"/>
            </a:br>
            <a:r>
              <a:rPr lang="en-US" sz="1800" dirty="0"/>
              <a:t>- </a:t>
            </a:r>
            <a:r>
              <a:rPr lang="en-US" sz="1800" dirty="0" err="1"/>
              <a:t>activitate</a:t>
            </a:r>
            <a:r>
              <a:rPr lang="en-US" sz="1800" dirty="0"/>
              <a:t> independent</a:t>
            </a:r>
            <a:r>
              <a:rPr lang="ro-RO" sz="1800" dirty="0"/>
              <a:t>ă</a:t>
            </a:r>
            <a:br>
              <a:rPr lang="ro-RO" sz="1800" dirty="0"/>
            </a:br>
            <a:r>
              <a:rPr lang="ro-RO" sz="1800" dirty="0"/>
              <a:t>Evaluarea activității</a:t>
            </a:r>
            <a:r>
              <a:rPr lang="en-US" sz="1800" dirty="0"/>
              <a:t>:</a:t>
            </a:r>
            <a:br>
              <a:rPr lang="ro-RO" sz="1800" dirty="0"/>
            </a:br>
            <a:r>
              <a:rPr lang="ro-RO" sz="1800" dirty="0"/>
              <a:t>-realizarea </a:t>
            </a:r>
            <a:r>
              <a:rPr lang="ro-RO" sz="1800" dirty="0" err="1"/>
              <a:t>cvintetu</a:t>
            </a:r>
            <a:r>
              <a:rPr lang="en-US" sz="1800" dirty="0" err="1"/>
              <a:t>lu</a:t>
            </a:r>
            <a:r>
              <a:rPr lang="ro-RO" sz="1800" dirty="0"/>
              <a:t>i pornind de la figura de stil</a:t>
            </a:r>
            <a:r>
              <a:rPr lang="en-US" sz="1800" dirty="0"/>
              <a:t>:</a:t>
            </a:r>
            <a:r>
              <a:rPr lang="ro-RO" sz="1800" dirty="0"/>
              <a:t>epitet</a:t>
            </a:r>
            <a:r>
              <a:rPr lang="en-US" sz="1800" dirty="0" err="1"/>
              <a:t>ul</a:t>
            </a:r>
            <a:r>
              <a:rPr lang="en-US" sz="1800" dirty="0"/>
              <a:t>.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1BE77-C565-BFAE-A0E2-3762E4E96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3880" y="3063240"/>
            <a:ext cx="9416733" cy="2118360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FF0000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Sarcina</a:t>
            </a:r>
            <a:r>
              <a:rPr lang="en-US" b="0" i="0" dirty="0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 de </a:t>
            </a:r>
            <a:r>
              <a:rPr lang="en-US" b="0" i="0" dirty="0" err="1">
                <a:solidFill>
                  <a:srgbClr val="FF0000"/>
                </a:solidFill>
                <a:effectLst/>
                <a:latin typeface="Century Gothic" panose="020B0502020202020204" pitchFamily="34" charset="0"/>
              </a:rPr>
              <a:t>lucru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:</a:t>
            </a:r>
          </a:p>
          <a:p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Impărțiți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in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grupe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elevii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reazlizează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activitatea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prin</a:t>
            </a:r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metoda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cvintetului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apoi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vor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afișa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produsul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final(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cvintetul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)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prin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turul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galeriei</a:t>
            </a:r>
            <a:r>
              <a:rPr lang="en-US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.</a:t>
            </a:r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48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96E288-CD2B-612C-7319-0FB5F7F99AEE}"/>
              </a:ext>
            </a:extLst>
          </p:cNvPr>
          <p:cNvSpPr txBox="1"/>
          <p:nvPr/>
        </p:nvSpPr>
        <p:spPr>
          <a:xfrm>
            <a:off x="3857625" y="2702480"/>
            <a:ext cx="46863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4800" dirty="0">
                <a:solidFill>
                  <a:schemeClr val="accent1">
                    <a:lumMod val="75000"/>
                  </a:schemeClr>
                </a:solidFill>
                <a:latin typeface="Algerian" panose="04020705040A02060702" pitchFamily="82" charset="0"/>
              </a:rPr>
              <a:t>CVINTETUL</a:t>
            </a:r>
            <a:endParaRPr lang="en-US" sz="4800" dirty="0">
              <a:solidFill>
                <a:schemeClr val="accent1">
                  <a:lumMod val="75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4A7EFC-D4EC-FD36-F890-6C54A94B8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843" y="1571390"/>
            <a:ext cx="11296122" cy="37152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9258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845518-8585-9AED-6DF5-0D729EAEA73E}"/>
              </a:ext>
            </a:extLst>
          </p:cNvPr>
          <p:cNvSpPr txBox="1"/>
          <p:nvPr/>
        </p:nvSpPr>
        <p:spPr>
          <a:xfrm>
            <a:off x="3038475" y="2405480"/>
            <a:ext cx="611505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dirty="0">
                <a:solidFill>
                  <a:srgbClr val="002060"/>
                </a:solidFill>
                <a:latin typeface="Algerian" panose="04020705040A02060702" pitchFamily="82" charset="0"/>
              </a:rPr>
              <a:t>EPITETUL</a:t>
            </a:r>
          </a:p>
          <a:p>
            <a:pPr algn="ctr"/>
            <a:r>
              <a:rPr lang="ro-RO" sz="2400" dirty="0">
                <a:solidFill>
                  <a:srgbClr val="002060"/>
                </a:solidFill>
                <a:latin typeface="Algerian" panose="04020705040A02060702" pitchFamily="82" charset="0"/>
              </a:rPr>
              <a:t>EXPRESIV          CREATIV</a:t>
            </a:r>
          </a:p>
          <a:p>
            <a:pPr algn="ctr"/>
            <a:r>
              <a:rPr lang="ro-RO" sz="2400" dirty="0">
                <a:solidFill>
                  <a:srgbClr val="002060"/>
                </a:solidFill>
                <a:latin typeface="Algerian" panose="04020705040A02060702" pitchFamily="82" charset="0"/>
              </a:rPr>
              <a:t>ÎNNOBILÂND   SUGERÂND   EXPRIMÂND</a:t>
            </a:r>
          </a:p>
          <a:p>
            <a:pPr algn="ctr"/>
            <a:r>
              <a:rPr lang="ro-RO" sz="2400" dirty="0">
                <a:solidFill>
                  <a:srgbClr val="002060"/>
                </a:solidFill>
                <a:latin typeface="Algerian" panose="04020705040A02060702" pitchFamily="82" charset="0"/>
              </a:rPr>
              <a:t>O ÎNSUȘIRE DEOSEBITĂ</a:t>
            </a:r>
          </a:p>
          <a:p>
            <a:pPr algn="ctr"/>
            <a:r>
              <a:rPr lang="ro-RO" sz="2400" dirty="0">
                <a:solidFill>
                  <a:srgbClr val="002060"/>
                </a:solidFill>
                <a:latin typeface="Algerian" panose="04020705040A02060702" pitchFamily="82" charset="0"/>
              </a:rPr>
              <a:t>STIL</a:t>
            </a:r>
          </a:p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EE6EBD-167E-9F08-48BB-310DB5171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Model </a:t>
            </a:r>
            <a:r>
              <a:rPr lang="en-US" sz="1800" dirty="0" err="1"/>
              <a:t>cvintet</a:t>
            </a:r>
            <a:r>
              <a:rPr lang="en-US" sz="1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967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303AE5-9A9F-FCCF-1355-C1AAB310E4A2}"/>
              </a:ext>
            </a:extLst>
          </p:cNvPr>
          <p:cNvSpPr txBox="1"/>
          <p:nvPr/>
        </p:nvSpPr>
        <p:spPr>
          <a:xfrm>
            <a:off x="861060" y="2133600"/>
            <a:ext cx="104698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chemeClr val="accent1"/>
                </a:solidFill>
              </a:rPr>
              <a:t>Evaluarea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 err="1">
                <a:solidFill>
                  <a:schemeClr val="accent1"/>
                </a:solidFill>
              </a:rPr>
              <a:t>activității</a:t>
            </a:r>
            <a:r>
              <a:rPr lang="en-US" sz="2000" dirty="0">
                <a:solidFill>
                  <a:schemeClr val="accent1"/>
                </a:solidFill>
              </a:rPr>
              <a:t> </a:t>
            </a:r>
            <a:r>
              <a:rPr lang="en-US" sz="2000" dirty="0"/>
              <a:t>finale se face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aprecieri</a:t>
            </a:r>
            <a:r>
              <a:rPr lang="en-US" sz="2000" dirty="0"/>
              <a:t> </a:t>
            </a:r>
            <a:r>
              <a:rPr lang="en-US" sz="2000" dirty="0" err="1"/>
              <a:t>generale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individuale</a:t>
            </a:r>
            <a:r>
              <a:rPr lang="en-US" sz="2000" dirty="0"/>
              <a:t> </a:t>
            </a:r>
            <a:r>
              <a:rPr lang="en-US" sz="2000" dirty="0" err="1"/>
              <a:t>asupra</a:t>
            </a:r>
            <a:r>
              <a:rPr lang="en-US" sz="2000" dirty="0"/>
              <a:t> </a:t>
            </a:r>
            <a:r>
              <a:rPr lang="en-US" sz="2000" dirty="0" err="1"/>
              <a:t>modului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care s-a </a:t>
            </a:r>
            <a:r>
              <a:rPr lang="en-US" sz="2000" dirty="0" err="1"/>
              <a:t>desfășurat</a:t>
            </a:r>
            <a:r>
              <a:rPr lang="en-US" sz="2000" dirty="0"/>
              <a:t> </a:t>
            </a:r>
            <a:r>
              <a:rPr lang="en-US" sz="2000" dirty="0" err="1"/>
              <a:t>activitatea</a:t>
            </a:r>
            <a:r>
              <a:rPr lang="ro-RO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05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C294D-5D93-8509-1D22-9DE2F2AD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341121"/>
            <a:ext cx="8825660" cy="2087880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REFLEXIE: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Pentru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a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întări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rezultatele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învățării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,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elevii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vor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avea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ca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temă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pentru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acasă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să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creeze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un dialog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imaginar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cu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salcâmul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ce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tocmai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a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înflorit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la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ferestr</a:t>
            </a:r>
            <a:r>
              <a:rPr lang="ro-RO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ă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.Se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vor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insera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în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text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cinci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epitete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descoperite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in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turul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galeriei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, la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celelalte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grupe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 de </a:t>
            </a:r>
            <a:r>
              <a:rPr lang="en-US" sz="2000" dirty="0" err="1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lucru</a:t>
            </a:r>
            <a: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.</a:t>
            </a:r>
            <a:b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</a:br>
            <a:br>
              <a:rPr lang="en-US" sz="20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</a:br>
            <a:endParaRPr lang="en-US" sz="2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838E0-80B3-D2FE-B871-6E32BE0FA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70234" y="5784893"/>
            <a:ext cx="8940089" cy="8604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400" dirty="0">
                <a:solidFill>
                  <a:srgbClr val="FF0000"/>
                </a:solidFill>
              </a:rPr>
              <a:t>                               SUCCES!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135</TotalTime>
  <Words>208</Words>
  <Application>Microsoft Office PowerPoint</Application>
  <PresentationFormat>Widescreen</PresentationFormat>
  <Paragraphs>19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Algerian</vt:lpstr>
      <vt:lpstr>-apple-system</vt:lpstr>
      <vt:lpstr>Arial</vt:lpstr>
      <vt:lpstr>Calibri</vt:lpstr>
      <vt:lpstr>Century Gothic</vt:lpstr>
      <vt:lpstr>Wingdings 3</vt:lpstr>
      <vt:lpstr>Ion</vt:lpstr>
      <vt:lpstr>Prof. CARMEN SIMONA BANICA  Scoala Gimnazială Lucieni  </vt:lpstr>
      <vt:lpstr>Competența specifică vizată :  2.3 prezentarea unor răspunsuri personale,creative și critice pe marginea unui text liric;  Maniera de lucru: - activitate independentă Evaluarea activității: -realizarea cvintetului pornind de la figura de stil:epitetul. </vt:lpstr>
      <vt:lpstr>PowerPoint Presentation</vt:lpstr>
      <vt:lpstr>PowerPoint Presentation</vt:lpstr>
      <vt:lpstr>Model cvintet:</vt:lpstr>
      <vt:lpstr>PowerPoint Presentation</vt:lpstr>
      <vt:lpstr>REFLEXIE:    Pentru a întări rezultatele învățării, elevii vor avea ca temă pentru acasă să creeze un dialog imaginar cu salcâmul ce tocmai a înflorit la ferestră.Se vor insera în text cinci epitete descoperite in turul galeriei, la celelalte grupe de lucru.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A&amp;S</dc:creator>
  <cp:lastModifiedBy>A&amp;S</cp:lastModifiedBy>
  <cp:revision>25</cp:revision>
  <dcterms:created xsi:type="dcterms:W3CDTF">2022-05-30T13:11:08Z</dcterms:created>
  <dcterms:modified xsi:type="dcterms:W3CDTF">2022-06-18T14:45:12Z</dcterms:modified>
</cp:coreProperties>
</file>