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10" r:id="rId1"/>
  </p:sldMasterIdLst>
  <p:notesMasterIdLst>
    <p:notesMasterId r:id="rId9"/>
  </p:notesMasterIdLst>
  <p:sldIdLst>
    <p:sldId id="259" r:id="rId2"/>
    <p:sldId id="260" r:id="rId3"/>
    <p:sldId id="256" r:id="rId4"/>
    <p:sldId id="257" r:id="rId5"/>
    <p:sldId id="258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&amp;S" initials="A" lastIdx="3" clrIdx="0">
    <p:extLst>
      <p:ext uri="{19B8F6BF-5375-455C-9EA6-DF929625EA0E}">
        <p15:presenceInfo xmlns:p15="http://schemas.microsoft.com/office/powerpoint/2012/main" userId="A&amp;S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206" autoAdjust="0"/>
  </p:normalViewPr>
  <p:slideViewPr>
    <p:cSldViewPr snapToGrid="0">
      <p:cViewPr varScale="1">
        <p:scale>
          <a:sx n="67" d="100"/>
          <a:sy n="67" d="100"/>
        </p:scale>
        <p:origin x="834" y="7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-1128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FB7F91B-6417-4329-8FFC-47E3A134B136}" type="datetimeFigureOut">
              <a:rPr lang="en-US" smtClean="0"/>
              <a:t>6/18/2022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C88DF5-5A2D-4F35-A087-5CB2BE3697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35108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DC88DF5-5A2D-4F35-A087-5CB2BE3697AC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98282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E017F3-96BC-4F2E-8AF2-C288B5EDB499}" type="datetimeFigureOut">
              <a:rPr lang="en-US" smtClean="0"/>
              <a:t>6/18/2022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8D4D3A-73CB-49E1-A071-873EEAC263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99789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E017F3-96BC-4F2E-8AF2-C288B5EDB499}" type="datetimeFigureOut">
              <a:rPr lang="en-US" smtClean="0"/>
              <a:t>6/18/2022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8D4D3A-73CB-49E1-A071-873EEAC263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98014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E017F3-96BC-4F2E-8AF2-C288B5EDB499}" type="datetimeFigureOut">
              <a:rPr lang="en-US" smtClean="0"/>
              <a:t>6/18/2022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8D4D3A-73CB-49E1-A071-873EEAC263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35064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E017F3-96BC-4F2E-8AF2-C288B5EDB499}" type="datetimeFigureOut">
              <a:rPr lang="en-US" smtClean="0"/>
              <a:t>6/18/2022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8D4D3A-73CB-49E1-A071-873EEAC2632B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8049061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E017F3-96BC-4F2E-8AF2-C288B5EDB499}" type="datetimeFigureOut">
              <a:rPr lang="en-US" smtClean="0"/>
              <a:t>6/18/2022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8D4D3A-73CB-49E1-A071-873EEAC263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46033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E017F3-96BC-4F2E-8AF2-C288B5EDB499}" type="datetimeFigureOut">
              <a:rPr lang="en-US" smtClean="0"/>
              <a:t>6/18/2022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8D4D3A-73CB-49E1-A071-873EEAC263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10685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E017F3-96BC-4F2E-8AF2-C288B5EDB499}" type="datetimeFigureOut">
              <a:rPr lang="en-US" smtClean="0"/>
              <a:t>6/18/2022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8D4D3A-73CB-49E1-A071-873EEAC263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18112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E017F3-96BC-4F2E-8AF2-C288B5EDB499}" type="datetimeFigureOut">
              <a:rPr lang="en-US" smtClean="0"/>
              <a:t>6/18/2022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8D4D3A-73CB-49E1-A071-873EEAC263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25091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E017F3-96BC-4F2E-8AF2-C288B5EDB499}" type="datetimeFigureOut">
              <a:rPr lang="en-US" smtClean="0"/>
              <a:t>6/18/2022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8D4D3A-73CB-49E1-A071-873EEAC263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4549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E017F3-96BC-4F2E-8AF2-C288B5EDB499}" type="datetimeFigureOut">
              <a:rPr lang="en-US" smtClean="0"/>
              <a:t>6/18/2022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8D4D3A-73CB-49E1-A071-873EEAC263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60452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E017F3-96BC-4F2E-8AF2-C288B5EDB499}" type="datetimeFigureOut">
              <a:rPr lang="en-US" smtClean="0"/>
              <a:t>6/18/2022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8D4D3A-73CB-49E1-A071-873EEAC263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28942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E017F3-96BC-4F2E-8AF2-C288B5EDB499}" type="datetimeFigureOut">
              <a:rPr lang="en-US" smtClean="0"/>
              <a:t>6/18/2022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8D4D3A-73CB-49E1-A071-873EEAC263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40240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E017F3-96BC-4F2E-8AF2-C288B5EDB499}" type="datetimeFigureOut">
              <a:rPr lang="en-US" smtClean="0"/>
              <a:t>6/18/2022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8D4D3A-73CB-49E1-A071-873EEAC263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58770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E017F3-96BC-4F2E-8AF2-C288B5EDB499}" type="datetimeFigureOut">
              <a:rPr lang="en-US" smtClean="0"/>
              <a:t>6/18/2022</a:t>
            </a:fld>
            <a:endParaRPr lang="en-US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8D4D3A-73CB-49E1-A071-873EEAC263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24684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E017F3-96BC-4F2E-8AF2-C288B5EDB499}" type="datetimeFigureOut">
              <a:rPr lang="en-US" smtClean="0"/>
              <a:t>6/18/2022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8D4D3A-73CB-49E1-A071-873EEAC263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31328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E017F3-96BC-4F2E-8AF2-C288B5EDB499}" type="datetimeFigureOut">
              <a:rPr lang="en-US" smtClean="0"/>
              <a:t>6/18/2022</a:t>
            </a:fld>
            <a:endParaRPr lang="en-US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8D4D3A-73CB-49E1-A071-873EEAC263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0231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E017F3-96BC-4F2E-8AF2-C288B5EDB499}" type="datetimeFigureOut">
              <a:rPr lang="en-US" smtClean="0"/>
              <a:t>6/18/2022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8D4D3A-73CB-49E1-A071-873EEAC263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01155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73E017F3-96BC-4F2E-8AF2-C288B5EDB499}" type="datetimeFigureOut">
              <a:rPr lang="en-US" smtClean="0"/>
              <a:t>6/18/2022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8D4D3A-73CB-49E1-A071-873EEAC263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968876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911" r:id="rId1"/>
    <p:sldLayoutId id="2147483912" r:id="rId2"/>
    <p:sldLayoutId id="2147483913" r:id="rId3"/>
    <p:sldLayoutId id="2147483914" r:id="rId4"/>
    <p:sldLayoutId id="2147483915" r:id="rId5"/>
    <p:sldLayoutId id="2147483916" r:id="rId6"/>
    <p:sldLayoutId id="2147483917" r:id="rId7"/>
    <p:sldLayoutId id="2147483918" r:id="rId8"/>
    <p:sldLayoutId id="2147483919" r:id="rId9"/>
    <p:sldLayoutId id="2147483920" r:id="rId10"/>
    <p:sldLayoutId id="2147483921" r:id="rId11"/>
    <p:sldLayoutId id="2147483922" r:id="rId12"/>
    <p:sldLayoutId id="2147483923" r:id="rId13"/>
    <p:sldLayoutId id="2147483924" r:id="rId14"/>
    <p:sldLayoutId id="2147483925" r:id="rId15"/>
    <p:sldLayoutId id="2147483926" r:id="rId16"/>
    <p:sldLayoutId id="2147483927" r:id="rId17"/>
  </p:sldLayoutIdLst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F1542A-C7AA-94F1-059B-27486D96E6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341120"/>
          </a:xfrm>
        </p:spPr>
        <p:txBody>
          <a:bodyPr>
            <a:noAutofit/>
          </a:bodyPr>
          <a:lstStyle/>
          <a:p>
            <a:r>
              <a:rPr lang="ro-RO" sz="1800" dirty="0"/>
              <a:t>Prof.</a:t>
            </a:r>
            <a:r>
              <a:rPr lang="en-US" sz="1800" dirty="0"/>
              <a:t> </a:t>
            </a:r>
            <a:r>
              <a:rPr lang="ro-RO" sz="1800" dirty="0"/>
              <a:t>CARMEN SIMONA BANICA</a:t>
            </a:r>
            <a:br>
              <a:rPr lang="ro-RO" sz="1800" dirty="0"/>
            </a:br>
            <a:br>
              <a:rPr lang="ro-RO" sz="1800" dirty="0"/>
            </a:br>
            <a:r>
              <a:rPr lang="ro-RO" sz="1800" dirty="0" err="1"/>
              <a:t>Scoala</a:t>
            </a:r>
            <a:r>
              <a:rPr lang="ro-RO" sz="1800" dirty="0"/>
              <a:t> Gimnazială Lucieni</a:t>
            </a:r>
            <a:br>
              <a:rPr lang="ro-RO" sz="1800" dirty="0"/>
            </a:br>
            <a:br>
              <a:rPr lang="ro-RO" sz="1800" dirty="0"/>
            </a:br>
            <a:endParaRPr lang="en-US" sz="1800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69BD289-F5A2-C52B-9B86-A890C27BCB2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381000" y="2667000"/>
            <a:ext cx="10656046" cy="3337560"/>
          </a:xfrm>
        </p:spPr>
        <p:txBody>
          <a:bodyPr>
            <a:normAutofit/>
          </a:bodyPr>
          <a:lstStyle/>
          <a:p>
            <a:r>
              <a:rPr lang="ro-RO" dirty="0"/>
              <a:t>Clasa a Va</a:t>
            </a:r>
          </a:p>
          <a:p>
            <a:r>
              <a:rPr lang="ro-RO" dirty="0"/>
              <a:t>Disciplina</a:t>
            </a:r>
            <a:r>
              <a:rPr lang="en-US" dirty="0"/>
              <a:t>: L</a:t>
            </a:r>
            <a:r>
              <a:rPr lang="ro-RO" dirty="0" err="1"/>
              <a:t>imba</a:t>
            </a:r>
            <a:r>
              <a:rPr lang="ro-RO" dirty="0"/>
              <a:t> și literatura română</a:t>
            </a:r>
          </a:p>
          <a:p>
            <a:r>
              <a:rPr lang="ro-RO" dirty="0"/>
              <a:t>Tema</a:t>
            </a:r>
            <a:r>
              <a:rPr lang="en-US" dirty="0"/>
              <a:t>: </a:t>
            </a:r>
            <a:r>
              <a:rPr lang="ro-RO" dirty="0"/>
              <a:t>Textul l</a:t>
            </a:r>
            <a:r>
              <a:rPr lang="en-US" dirty="0" err="1"/>
              <a:t>iric</a:t>
            </a:r>
            <a:r>
              <a:rPr lang="en-US" dirty="0"/>
              <a:t>. </a:t>
            </a:r>
            <a:r>
              <a:rPr lang="ro-RO" dirty="0"/>
              <a:t>Epitetul</a:t>
            </a:r>
            <a:endParaRPr lang="en-US" dirty="0"/>
          </a:p>
          <a:p>
            <a:r>
              <a:rPr lang="en-US" dirty="0" err="1"/>
              <a:t>Timp</a:t>
            </a:r>
            <a:r>
              <a:rPr lang="en-US" dirty="0"/>
              <a:t> </a:t>
            </a:r>
            <a:r>
              <a:rPr lang="en-US" dirty="0" err="1"/>
              <a:t>alocat</a:t>
            </a:r>
            <a:r>
              <a:rPr lang="en-US" dirty="0"/>
              <a:t>: 5 minute</a:t>
            </a:r>
          </a:p>
        </p:txBody>
      </p:sp>
    </p:spTree>
    <p:extLst>
      <p:ext uri="{BB962C8B-B14F-4D97-AF65-F5344CB8AC3E}">
        <p14:creationId xmlns:p14="http://schemas.microsoft.com/office/powerpoint/2010/main" val="25954264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B54688-92A5-9C9B-6FFF-E6BA42FFD1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3880" y="381000"/>
            <a:ext cx="9050973" cy="2819400"/>
          </a:xfrm>
        </p:spPr>
        <p:txBody>
          <a:bodyPr/>
          <a:lstStyle/>
          <a:p>
            <a:r>
              <a:rPr lang="en-US" sz="1800" u="sng" dirty="0" err="1">
                <a:solidFill>
                  <a:srgbClr val="FF0000"/>
                </a:solidFill>
              </a:rPr>
              <a:t>Competen</a:t>
            </a:r>
            <a:r>
              <a:rPr lang="ro-RO" sz="1800" u="sng" dirty="0">
                <a:solidFill>
                  <a:srgbClr val="FF0000"/>
                </a:solidFill>
              </a:rPr>
              <a:t>ța specifică </a:t>
            </a:r>
            <a:r>
              <a:rPr lang="ro-RO" sz="1800" dirty="0">
                <a:solidFill>
                  <a:srgbClr val="FF0000"/>
                </a:solidFill>
              </a:rPr>
              <a:t>vizată </a:t>
            </a:r>
            <a:r>
              <a:rPr lang="en-US" sz="1800" dirty="0"/>
              <a:t>:</a:t>
            </a:r>
            <a:br>
              <a:rPr lang="ro-RO" sz="1800" dirty="0"/>
            </a:br>
            <a:br>
              <a:rPr lang="ro-RO" sz="1800" dirty="0"/>
            </a:br>
            <a:r>
              <a:rPr lang="ro-RO" sz="1800" dirty="0"/>
              <a:t>2.3 prezentarea unor răspunsuri </a:t>
            </a:r>
            <a:r>
              <a:rPr lang="ro-RO" sz="1800" dirty="0" err="1"/>
              <a:t>personale,creative</a:t>
            </a:r>
            <a:r>
              <a:rPr lang="ro-RO" sz="1800" dirty="0"/>
              <a:t> și critice pe marginea unui text l</a:t>
            </a:r>
            <a:r>
              <a:rPr lang="en-US" sz="1800" dirty="0" err="1"/>
              <a:t>i</a:t>
            </a:r>
            <a:r>
              <a:rPr lang="ro-RO" sz="1800" dirty="0" err="1"/>
              <a:t>ric</a:t>
            </a:r>
            <a:r>
              <a:rPr lang="en-US" sz="1800" dirty="0"/>
              <a:t>;</a:t>
            </a:r>
            <a:br>
              <a:rPr lang="ro-RO" sz="1800" dirty="0"/>
            </a:br>
            <a:br>
              <a:rPr lang="en-US" sz="1800" dirty="0"/>
            </a:br>
            <a:r>
              <a:rPr lang="en-US" sz="1800" dirty="0" err="1"/>
              <a:t>Maniera</a:t>
            </a:r>
            <a:r>
              <a:rPr lang="en-US" sz="1800" dirty="0"/>
              <a:t> de </a:t>
            </a:r>
            <a:r>
              <a:rPr lang="en-US" sz="1800" dirty="0" err="1"/>
              <a:t>lucru</a:t>
            </a:r>
            <a:r>
              <a:rPr lang="en-US" sz="1800" dirty="0"/>
              <a:t>:</a:t>
            </a:r>
            <a:br>
              <a:rPr lang="en-US" sz="1800" dirty="0"/>
            </a:br>
            <a:r>
              <a:rPr lang="en-US" sz="1800" dirty="0"/>
              <a:t>- </a:t>
            </a:r>
            <a:r>
              <a:rPr lang="en-US" sz="1800" dirty="0" err="1"/>
              <a:t>activitate</a:t>
            </a:r>
            <a:r>
              <a:rPr lang="en-US" sz="1800" dirty="0"/>
              <a:t> independent</a:t>
            </a:r>
            <a:r>
              <a:rPr lang="ro-RO" sz="1800" dirty="0"/>
              <a:t>ă</a:t>
            </a:r>
            <a:br>
              <a:rPr lang="ro-RO" sz="1800" dirty="0"/>
            </a:br>
            <a:r>
              <a:rPr lang="ro-RO" sz="1800" dirty="0"/>
              <a:t>Evaluarea activității</a:t>
            </a:r>
            <a:r>
              <a:rPr lang="en-US" sz="1800" dirty="0"/>
              <a:t>:</a:t>
            </a:r>
            <a:br>
              <a:rPr lang="ro-RO" sz="1800" dirty="0"/>
            </a:br>
            <a:r>
              <a:rPr lang="ro-RO" sz="1800" dirty="0"/>
              <a:t>-realizarea </a:t>
            </a:r>
            <a:r>
              <a:rPr lang="ro-RO" sz="1800" dirty="0" err="1"/>
              <a:t>cvintetu</a:t>
            </a:r>
            <a:r>
              <a:rPr lang="en-US" sz="1800" dirty="0" err="1"/>
              <a:t>lu</a:t>
            </a:r>
            <a:r>
              <a:rPr lang="ro-RO" sz="1800" dirty="0"/>
              <a:t>i pornind de la figura de stil</a:t>
            </a:r>
            <a:r>
              <a:rPr lang="en-US" sz="1800" dirty="0"/>
              <a:t>:</a:t>
            </a:r>
            <a:r>
              <a:rPr lang="ro-RO" sz="1800" dirty="0"/>
              <a:t>epitet</a:t>
            </a:r>
            <a:r>
              <a:rPr lang="en-US" sz="1800" dirty="0" err="1"/>
              <a:t>ul</a:t>
            </a:r>
            <a:r>
              <a:rPr lang="en-US" sz="1800" dirty="0"/>
              <a:t>.</a:t>
            </a:r>
            <a:br>
              <a:rPr lang="en-US" sz="1800" dirty="0"/>
            </a:br>
            <a:endParaRPr lang="en-US" sz="1800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041BE77-C565-BFAE-A0E2-3762E4E966C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63880" y="3063240"/>
            <a:ext cx="9416733" cy="2118360"/>
          </a:xfrm>
        </p:spPr>
        <p:txBody>
          <a:bodyPr>
            <a:normAutofit/>
          </a:bodyPr>
          <a:lstStyle/>
          <a:p>
            <a:r>
              <a:rPr lang="en-US" b="0" i="0" dirty="0">
                <a:solidFill>
                  <a:srgbClr val="FF0000"/>
                </a:solidFill>
                <a:effectLst/>
                <a:latin typeface="-apple-system"/>
              </a:rPr>
              <a:t> </a:t>
            </a:r>
            <a:r>
              <a:rPr lang="en-US" b="0" i="0" dirty="0" err="1">
                <a:solidFill>
                  <a:srgbClr val="FF0000"/>
                </a:solidFill>
                <a:effectLst/>
                <a:latin typeface="Century Gothic" panose="020B0502020202020204" pitchFamily="34" charset="0"/>
              </a:rPr>
              <a:t>Sarcina</a:t>
            </a:r>
            <a:r>
              <a:rPr lang="en-US" b="0" i="0" dirty="0">
                <a:solidFill>
                  <a:srgbClr val="FF0000"/>
                </a:solidFill>
                <a:effectLst/>
                <a:latin typeface="Century Gothic" panose="020B0502020202020204" pitchFamily="34" charset="0"/>
              </a:rPr>
              <a:t> de </a:t>
            </a:r>
            <a:r>
              <a:rPr lang="en-US" b="0" i="0" dirty="0" err="1">
                <a:solidFill>
                  <a:srgbClr val="FF0000"/>
                </a:solidFill>
                <a:effectLst/>
                <a:latin typeface="Century Gothic" panose="020B0502020202020204" pitchFamily="34" charset="0"/>
              </a:rPr>
              <a:t>lucru</a:t>
            </a:r>
            <a:r>
              <a:rPr lang="en-US" b="0" i="0" dirty="0">
                <a:solidFill>
                  <a:schemeClr val="bg1"/>
                </a:solidFill>
                <a:effectLst/>
                <a:latin typeface="Century Gothic" panose="020B0502020202020204" pitchFamily="34" charset="0"/>
              </a:rPr>
              <a:t>:</a:t>
            </a:r>
          </a:p>
          <a:p>
            <a:r>
              <a:rPr lang="en-US" b="0" i="0" dirty="0" err="1">
                <a:solidFill>
                  <a:schemeClr val="bg1"/>
                </a:solidFill>
                <a:effectLst/>
                <a:latin typeface="Century Gothic" panose="020B0502020202020204" pitchFamily="34" charset="0"/>
              </a:rPr>
              <a:t>Impărțiți</a:t>
            </a:r>
            <a:r>
              <a:rPr lang="en-US" b="0" i="0" dirty="0">
                <a:solidFill>
                  <a:schemeClr val="bg1"/>
                </a:solidFill>
                <a:effectLst/>
                <a:latin typeface="Century Gothic" panose="020B0502020202020204" pitchFamily="34" charset="0"/>
              </a:rPr>
              <a:t> in </a:t>
            </a:r>
            <a:r>
              <a:rPr lang="en-US" b="0" i="0" dirty="0" err="1">
                <a:solidFill>
                  <a:schemeClr val="bg1"/>
                </a:solidFill>
                <a:effectLst/>
                <a:latin typeface="Century Gothic" panose="020B0502020202020204" pitchFamily="34" charset="0"/>
              </a:rPr>
              <a:t>grupe</a:t>
            </a:r>
            <a:r>
              <a:rPr lang="en-US" b="0" i="0" dirty="0">
                <a:solidFill>
                  <a:schemeClr val="bg1"/>
                </a:solidFill>
                <a:effectLst/>
                <a:latin typeface="Century Gothic" panose="020B0502020202020204" pitchFamily="34" charset="0"/>
              </a:rPr>
              <a:t>, </a:t>
            </a:r>
            <a:r>
              <a:rPr lang="en-US" b="0" i="0" dirty="0" err="1">
                <a:solidFill>
                  <a:schemeClr val="bg1"/>
                </a:solidFill>
                <a:effectLst/>
                <a:latin typeface="Century Gothic" panose="020B0502020202020204" pitchFamily="34" charset="0"/>
              </a:rPr>
              <a:t>elevii</a:t>
            </a:r>
            <a:r>
              <a:rPr lang="en-US" b="0" i="0" dirty="0">
                <a:solidFill>
                  <a:schemeClr val="bg1"/>
                </a:solidFill>
                <a:effectLst/>
                <a:latin typeface="Century Gothic" panose="020B0502020202020204" pitchFamily="34" charset="0"/>
              </a:rPr>
              <a:t>  </a:t>
            </a:r>
            <a:r>
              <a:rPr lang="en-US" b="0" i="0" dirty="0" err="1">
                <a:solidFill>
                  <a:schemeClr val="bg1"/>
                </a:solidFill>
                <a:effectLst/>
                <a:latin typeface="Century Gothic" panose="020B0502020202020204" pitchFamily="34" charset="0"/>
              </a:rPr>
              <a:t>reazlizează</a:t>
            </a:r>
            <a:r>
              <a:rPr lang="en-US" b="0" i="0" dirty="0">
                <a:solidFill>
                  <a:schemeClr val="bg1"/>
                </a:solidFill>
                <a:effectLst/>
                <a:latin typeface="Century Gothic" panose="020B0502020202020204" pitchFamily="34" charset="0"/>
              </a:rPr>
              <a:t> </a:t>
            </a:r>
            <a:r>
              <a:rPr lang="en-US" b="0" i="0" dirty="0" err="1">
                <a:solidFill>
                  <a:schemeClr val="bg1"/>
                </a:solidFill>
                <a:effectLst/>
                <a:latin typeface="Century Gothic" panose="020B0502020202020204" pitchFamily="34" charset="0"/>
              </a:rPr>
              <a:t>activitatea</a:t>
            </a:r>
            <a:r>
              <a:rPr lang="en-US" b="0" i="0" dirty="0">
                <a:solidFill>
                  <a:schemeClr val="bg1"/>
                </a:solidFill>
                <a:effectLst/>
                <a:latin typeface="Century Gothic" panose="020B0502020202020204" pitchFamily="34" charset="0"/>
              </a:rPr>
              <a:t> </a:t>
            </a:r>
            <a:r>
              <a:rPr lang="en-US" b="0" i="0" dirty="0" err="1">
                <a:solidFill>
                  <a:schemeClr val="bg1"/>
                </a:solidFill>
                <a:effectLst/>
                <a:latin typeface="Century Gothic" panose="020B0502020202020204" pitchFamily="34" charset="0"/>
              </a:rPr>
              <a:t>prin</a:t>
            </a:r>
            <a:r>
              <a:rPr lang="en-US" dirty="0">
                <a:solidFill>
                  <a:schemeClr val="bg1"/>
                </a:solidFill>
                <a:latin typeface="Century Gothic" panose="020B0502020202020204" pitchFamily="34" charset="0"/>
              </a:rPr>
              <a:t> </a:t>
            </a:r>
            <a:r>
              <a:rPr lang="en-US" b="0" i="0" dirty="0" err="1">
                <a:solidFill>
                  <a:schemeClr val="bg1"/>
                </a:solidFill>
                <a:effectLst/>
                <a:latin typeface="Century Gothic" panose="020B0502020202020204" pitchFamily="34" charset="0"/>
              </a:rPr>
              <a:t>metoda</a:t>
            </a:r>
            <a:r>
              <a:rPr lang="en-US" b="0" i="0" dirty="0">
                <a:solidFill>
                  <a:schemeClr val="bg1"/>
                </a:solidFill>
                <a:effectLst/>
                <a:latin typeface="Century Gothic" panose="020B0502020202020204" pitchFamily="34" charset="0"/>
              </a:rPr>
              <a:t> </a:t>
            </a:r>
            <a:r>
              <a:rPr lang="en-US" b="0" i="0" dirty="0" err="1">
                <a:solidFill>
                  <a:schemeClr val="bg1"/>
                </a:solidFill>
                <a:effectLst/>
                <a:latin typeface="Century Gothic" panose="020B0502020202020204" pitchFamily="34" charset="0"/>
              </a:rPr>
              <a:t>cvintetului</a:t>
            </a:r>
            <a:r>
              <a:rPr lang="en-US" b="0" i="0" dirty="0">
                <a:solidFill>
                  <a:schemeClr val="bg1"/>
                </a:solidFill>
                <a:effectLst/>
                <a:latin typeface="Century Gothic" panose="020B0502020202020204" pitchFamily="34" charset="0"/>
              </a:rPr>
              <a:t>, </a:t>
            </a:r>
            <a:r>
              <a:rPr lang="en-US" b="0" i="0" dirty="0" err="1">
                <a:solidFill>
                  <a:schemeClr val="bg1"/>
                </a:solidFill>
                <a:effectLst/>
                <a:latin typeface="Century Gothic" panose="020B0502020202020204" pitchFamily="34" charset="0"/>
              </a:rPr>
              <a:t>apoi</a:t>
            </a:r>
            <a:r>
              <a:rPr lang="en-US" b="0" i="0" dirty="0">
                <a:solidFill>
                  <a:schemeClr val="bg1"/>
                </a:solidFill>
                <a:effectLst/>
                <a:latin typeface="Century Gothic" panose="020B0502020202020204" pitchFamily="34" charset="0"/>
              </a:rPr>
              <a:t> </a:t>
            </a:r>
            <a:r>
              <a:rPr lang="en-US" b="0" i="0" dirty="0" err="1">
                <a:solidFill>
                  <a:schemeClr val="bg1"/>
                </a:solidFill>
                <a:effectLst/>
                <a:latin typeface="Century Gothic" panose="020B0502020202020204" pitchFamily="34" charset="0"/>
              </a:rPr>
              <a:t>vor</a:t>
            </a:r>
            <a:r>
              <a:rPr lang="en-US" b="0" i="0" dirty="0">
                <a:solidFill>
                  <a:schemeClr val="bg1"/>
                </a:solidFill>
                <a:effectLst/>
                <a:latin typeface="Century Gothic" panose="020B0502020202020204" pitchFamily="34" charset="0"/>
              </a:rPr>
              <a:t> </a:t>
            </a:r>
            <a:r>
              <a:rPr lang="en-US" b="0" i="0" dirty="0" err="1">
                <a:solidFill>
                  <a:schemeClr val="bg1"/>
                </a:solidFill>
                <a:effectLst/>
                <a:latin typeface="Century Gothic" panose="020B0502020202020204" pitchFamily="34" charset="0"/>
              </a:rPr>
              <a:t>afișa</a:t>
            </a:r>
            <a:r>
              <a:rPr lang="en-US" b="0" i="0" dirty="0">
                <a:solidFill>
                  <a:schemeClr val="bg1"/>
                </a:solidFill>
                <a:effectLst/>
                <a:latin typeface="Century Gothic" panose="020B0502020202020204" pitchFamily="34" charset="0"/>
              </a:rPr>
              <a:t> </a:t>
            </a:r>
            <a:r>
              <a:rPr lang="en-US" b="0" i="0" dirty="0" err="1">
                <a:solidFill>
                  <a:schemeClr val="bg1"/>
                </a:solidFill>
                <a:effectLst/>
                <a:latin typeface="Century Gothic" panose="020B0502020202020204" pitchFamily="34" charset="0"/>
              </a:rPr>
              <a:t>produsul</a:t>
            </a:r>
            <a:r>
              <a:rPr lang="en-US" b="0" i="0" dirty="0">
                <a:solidFill>
                  <a:schemeClr val="bg1"/>
                </a:solidFill>
                <a:effectLst/>
                <a:latin typeface="Century Gothic" panose="020B0502020202020204" pitchFamily="34" charset="0"/>
              </a:rPr>
              <a:t> final(</a:t>
            </a:r>
            <a:r>
              <a:rPr lang="en-US" b="0" i="0" dirty="0" err="1">
                <a:solidFill>
                  <a:schemeClr val="bg1"/>
                </a:solidFill>
                <a:effectLst/>
                <a:latin typeface="Century Gothic" panose="020B0502020202020204" pitchFamily="34" charset="0"/>
              </a:rPr>
              <a:t>cvintetul</a:t>
            </a:r>
            <a:r>
              <a:rPr lang="en-US" b="0" i="0" dirty="0">
                <a:solidFill>
                  <a:schemeClr val="bg1"/>
                </a:solidFill>
                <a:effectLst/>
                <a:latin typeface="Century Gothic" panose="020B0502020202020204" pitchFamily="34" charset="0"/>
              </a:rPr>
              <a:t>) </a:t>
            </a:r>
            <a:r>
              <a:rPr lang="en-US" b="0" i="0" dirty="0" err="1">
                <a:solidFill>
                  <a:schemeClr val="bg1"/>
                </a:solidFill>
                <a:effectLst/>
                <a:latin typeface="Century Gothic" panose="020B0502020202020204" pitchFamily="34" charset="0"/>
              </a:rPr>
              <a:t>prin</a:t>
            </a:r>
            <a:r>
              <a:rPr lang="en-US" b="0" i="0" dirty="0">
                <a:solidFill>
                  <a:schemeClr val="bg1"/>
                </a:solidFill>
                <a:effectLst/>
                <a:latin typeface="Century Gothic" panose="020B0502020202020204" pitchFamily="34" charset="0"/>
              </a:rPr>
              <a:t> </a:t>
            </a:r>
            <a:r>
              <a:rPr lang="en-US" b="0" i="0" dirty="0" err="1">
                <a:solidFill>
                  <a:schemeClr val="bg1"/>
                </a:solidFill>
                <a:effectLst/>
                <a:latin typeface="Century Gothic" panose="020B0502020202020204" pitchFamily="34" charset="0"/>
              </a:rPr>
              <a:t>turul</a:t>
            </a:r>
            <a:r>
              <a:rPr lang="en-US" b="0" i="0" dirty="0">
                <a:solidFill>
                  <a:schemeClr val="bg1"/>
                </a:solidFill>
                <a:effectLst/>
                <a:latin typeface="Century Gothic" panose="020B0502020202020204" pitchFamily="34" charset="0"/>
              </a:rPr>
              <a:t> </a:t>
            </a:r>
            <a:r>
              <a:rPr lang="en-US" b="0" i="0" dirty="0" err="1">
                <a:solidFill>
                  <a:schemeClr val="bg1"/>
                </a:solidFill>
                <a:effectLst/>
                <a:latin typeface="Century Gothic" panose="020B0502020202020204" pitchFamily="34" charset="0"/>
              </a:rPr>
              <a:t>galeriei</a:t>
            </a:r>
            <a:r>
              <a:rPr lang="en-US" b="0" i="0" dirty="0">
                <a:solidFill>
                  <a:schemeClr val="bg1"/>
                </a:solidFill>
                <a:effectLst/>
                <a:latin typeface="Century Gothic" panose="020B0502020202020204" pitchFamily="34" charset="0"/>
              </a:rPr>
              <a:t>.</a:t>
            </a:r>
            <a:endParaRPr lang="en-US"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344826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596E288-CD2B-612C-7319-0FB5F7F99AEE}"/>
              </a:ext>
            </a:extLst>
          </p:cNvPr>
          <p:cNvSpPr txBox="1"/>
          <p:nvPr/>
        </p:nvSpPr>
        <p:spPr>
          <a:xfrm>
            <a:off x="3857625" y="2702480"/>
            <a:ext cx="4686301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o-RO" sz="4800" dirty="0">
                <a:solidFill>
                  <a:schemeClr val="accent1">
                    <a:lumMod val="75000"/>
                  </a:schemeClr>
                </a:solidFill>
                <a:latin typeface="Algerian" panose="04020705040A02060702" pitchFamily="82" charset="0"/>
              </a:rPr>
              <a:t>CVINTETUL</a:t>
            </a:r>
            <a:endParaRPr lang="en-US" sz="4800" dirty="0">
              <a:solidFill>
                <a:schemeClr val="accent1">
                  <a:lumMod val="75000"/>
                </a:schemeClr>
              </a:solidFill>
              <a:latin typeface="Algerian" panose="04020705040A02060702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70060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D54A7EFC-D4EC-FD36-F890-6C54A94B80D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73843" y="1571390"/>
            <a:ext cx="11296122" cy="3715220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</p:spTree>
    <p:extLst>
      <p:ext uri="{BB962C8B-B14F-4D97-AF65-F5344CB8AC3E}">
        <p14:creationId xmlns:p14="http://schemas.microsoft.com/office/powerpoint/2010/main" val="33925826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7A845518-8585-9AED-6DF5-0D729EAEA73E}"/>
              </a:ext>
            </a:extLst>
          </p:cNvPr>
          <p:cNvSpPr txBox="1"/>
          <p:nvPr/>
        </p:nvSpPr>
        <p:spPr>
          <a:xfrm>
            <a:off x="3038475" y="2405480"/>
            <a:ext cx="6115050" cy="221599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o-RO" sz="2400" dirty="0">
                <a:solidFill>
                  <a:srgbClr val="002060"/>
                </a:solidFill>
                <a:latin typeface="Algerian" panose="04020705040A02060702" pitchFamily="82" charset="0"/>
              </a:rPr>
              <a:t>EPITETUL</a:t>
            </a:r>
          </a:p>
          <a:p>
            <a:pPr algn="ctr"/>
            <a:r>
              <a:rPr lang="ro-RO" sz="2400" dirty="0">
                <a:solidFill>
                  <a:srgbClr val="002060"/>
                </a:solidFill>
                <a:latin typeface="Algerian" panose="04020705040A02060702" pitchFamily="82" charset="0"/>
              </a:rPr>
              <a:t>EXPRESIV          CREATIV</a:t>
            </a:r>
          </a:p>
          <a:p>
            <a:pPr algn="ctr"/>
            <a:r>
              <a:rPr lang="ro-RO" sz="2400" dirty="0">
                <a:solidFill>
                  <a:srgbClr val="002060"/>
                </a:solidFill>
                <a:latin typeface="Algerian" panose="04020705040A02060702" pitchFamily="82" charset="0"/>
              </a:rPr>
              <a:t>ÎNNOBILÂND   SUGERÂND   EXPRIMÂND</a:t>
            </a:r>
          </a:p>
          <a:p>
            <a:pPr algn="ctr"/>
            <a:r>
              <a:rPr lang="ro-RO" sz="2400" dirty="0">
                <a:solidFill>
                  <a:srgbClr val="002060"/>
                </a:solidFill>
                <a:latin typeface="Algerian" panose="04020705040A02060702" pitchFamily="82" charset="0"/>
              </a:rPr>
              <a:t>O ÎNSUȘIRE DEOSEBITĂ</a:t>
            </a:r>
          </a:p>
          <a:p>
            <a:pPr algn="ctr"/>
            <a:r>
              <a:rPr lang="ro-RO" sz="2400" dirty="0">
                <a:solidFill>
                  <a:srgbClr val="002060"/>
                </a:solidFill>
                <a:latin typeface="Algerian" panose="04020705040A02060702" pitchFamily="82" charset="0"/>
              </a:rPr>
              <a:t>STIL</a:t>
            </a:r>
          </a:p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AEE6EBD-167E-9F08-48BB-310DB51710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1800" dirty="0"/>
              <a:t>Model </a:t>
            </a:r>
            <a:r>
              <a:rPr lang="en-US" sz="1800" dirty="0" err="1"/>
              <a:t>cvintet</a:t>
            </a:r>
            <a:r>
              <a:rPr lang="en-US" sz="1800" dirty="0"/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13967693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39303AE5-9A9F-FCCF-1355-C1AAB310E4A2}"/>
              </a:ext>
            </a:extLst>
          </p:cNvPr>
          <p:cNvSpPr txBox="1"/>
          <p:nvPr/>
        </p:nvSpPr>
        <p:spPr>
          <a:xfrm>
            <a:off x="861060" y="2133600"/>
            <a:ext cx="1046988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000" dirty="0" err="1">
                <a:solidFill>
                  <a:schemeClr val="accent1"/>
                </a:solidFill>
              </a:rPr>
              <a:t>Evaluarea</a:t>
            </a:r>
            <a:r>
              <a:rPr lang="en-US" sz="2000" dirty="0">
                <a:solidFill>
                  <a:schemeClr val="accent1"/>
                </a:solidFill>
              </a:rPr>
              <a:t> </a:t>
            </a:r>
            <a:r>
              <a:rPr lang="en-US" sz="2000" dirty="0" err="1">
                <a:solidFill>
                  <a:schemeClr val="accent1"/>
                </a:solidFill>
              </a:rPr>
              <a:t>activității</a:t>
            </a:r>
            <a:r>
              <a:rPr lang="en-US" sz="2000" dirty="0">
                <a:solidFill>
                  <a:schemeClr val="accent1"/>
                </a:solidFill>
              </a:rPr>
              <a:t> </a:t>
            </a:r>
            <a:r>
              <a:rPr lang="en-US" sz="2000" dirty="0"/>
              <a:t>finale se face </a:t>
            </a:r>
            <a:r>
              <a:rPr lang="en-US" sz="2000" dirty="0" err="1"/>
              <a:t>prin</a:t>
            </a:r>
            <a:r>
              <a:rPr lang="en-US" sz="2000" dirty="0"/>
              <a:t> </a:t>
            </a:r>
            <a:r>
              <a:rPr lang="en-US" sz="2000" dirty="0" err="1"/>
              <a:t>aprecieri</a:t>
            </a:r>
            <a:r>
              <a:rPr lang="en-US" sz="2000" dirty="0"/>
              <a:t> </a:t>
            </a:r>
            <a:r>
              <a:rPr lang="en-US" sz="2000" dirty="0" err="1"/>
              <a:t>generale</a:t>
            </a:r>
            <a:r>
              <a:rPr lang="en-US" sz="2000" dirty="0"/>
              <a:t> </a:t>
            </a:r>
            <a:r>
              <a:rPr lang="en-US" sz="2000" dirty="0" err="1"/>
              <a:t>și</a:t>
            </a:r>
            <a:r>
              <a:rPr lang="en-US" sz="2000" dirty="0"/>
              <a:t> </a:t>
            </a:r>
            <a:r>
              <a:rPr lang="en-US" sz="2000" dirty="0" err="1"/>
              <a:t>individuale</a:t>
            </a:r>
            <a:r>
              <a:rPr lang="en-US" sz="2000" dirty="0"/>
              <a:t> </a:t>
            </a:r>
            <a:r>
              <a:rPr lang="en-US" sz="2000" dirty="0" err="1"/>
              <a:t>asupra</a:t>
            </a:r>
            <a:r>
              <a:rPr lang="en-US" sz="2000" dirty="0"/>
              <a:t> </a:t>
            </a:r>
            <a:r>
              <a:rPr lang="en-US" sz="2000" dirty="0" err="1"/>
              <a:t>modului</a:t>
            </a:r>
            <a:r>
              <a:rPr lang="en-US" sz="2000" dirty="0"/>
              <a:t> </a:t>
            </a:r>
            <a:r>
              <a:rPr lang="en-US" sz="2000" dirty="0" err="1"/>
              <a:t>în</a:t>
            </a:r>
            <a:r>
              <a:rPr lang="en-US" sz="2000" dirty="0"/>
              <a:t> care s-a </a:t>
            </a:r>
            <a:r>
              <a:rPr lang="en-US" sz="2000" dirty="0" err="1"/>
              <a:t>desfășurat</a:t>
            </a:r>
            <a:r>
              <a:rPr lang="en-US" sz="2000" dirty="0"/>
              <a:t> </a:t>
            </a:r>
            <a:r>
              <a:rPr lang="en-US" sz="2000" dirty="0" err="1"/>
              <a:t>activitatea</a:t>
            </a:r>
            <a:r>
              <a:rPr lang="ro-RO" sz="2000" dirty="0"/>
              <a:t>.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8605050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6C294D-5D93-8509-1D22-9DE2F2AD98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4954" y="1341121"/>
            <a:ext cx="8825660" cy="2087880"/>
          </a:xfrm>
        </p:spPr>
        <p:txBody>
          <a:bodyPr>
            <a:normAutofit fontScale="90000"/>
          </a:bodyPr>
          <a:lstStyle/>
          <a:p>
            <a:r>
              <a:rPr lang="en-US" sz="2000" dirty="0"/>
              <a:t>REFLEXIE:</a:t>
            </a:r>
            <a:br>
              <a:rPr lang="en-US" sz="2000" dirty="0"/>
            </a:br>
            <a:br>
              <a:rPr lang="en-US" sz="2000" dirty="0"/>
            </a:br>
            <a:br>
              <a:rPr lang="en-US" sz="2000" dirty="0"/>
            </a:br>
            <a:br>
              <a:rPr lang="en-US" sz="2000" dirty="0"/>
            </a:br>
            <a:r>
              <a:rPr lang="en-US" sz="2000" dirty="0" err="1">
                <a:solidFill>
                  <a:schemeClr val="bg1">
                    <a:lumMod val="95000"/>
                    <a:lumOff val="5000"/>
                  </a:schemeClr>
                </a:solidFill>
                <a:effectLst/>
              </a:rPr>
              <a:t>Pentru</a:t>
            </a:r>
            <a:r>
              <a:rPr lang="en-US" sz="2000" dirty="0">
                <a:solidFill>
                  <a:schemeClr val="bg1">
                    <a:lumMod val="95000"/>
                    <a:lumOff val="5000"/>
                  </a:schemeClr>
                </a:solidFill>
                <a:effectLst/>
              </a:rPr>
              <a:t> a </a:t>
            </a:r>
            <a:r>
              <a:rPr lang="en-US" sz="2000" dirty="0" err="1">
                <a:solidFill>
                  <a:schemeClr val="bg1">
                    <a:lumMod val="95000"/>
                    <a:lumOff val="5000"/>
                  </a:schemeClr>
                </a:solidFill>
                <a:effectLst/>
              </a:rPr>
              <a:t>întări</a:t>
            </a:r>
            <a:r>
              <a:rPr lang="en-US" sz="2000" dirty="0">
                <a:solidFill>
                  <a:schemeClr val="bg1">
                    <a:lumMod val="95000"/>
                    <a:lumOff val="5000"/>
                  </a:schemeClr>
                </a:solidFill>
                <a:effectLst/>
              </a:rPr>
              <a:t> </a:t>
            </a:r>
            <a:r>
              <a:rPr lang="en-US" sz="2000" dirty="0" err="1">
                <a:solidFill>
                  <a:schemeClr val="bg1">
                    <a:lumMod val="95000"/>
                    <a:lumOff val="5000"/>
                  </a:schemeClr>
                </a:solidFill>
                <a:effectLst/>
              </a:rPr>
              <a:t>rezultatele</a:t>
            </a:r>
            <a:r>
              <a:rPr lang="en-US" sz="2000" dirty="0">
                <a:solidFill>
                  <a:schemeClr val="bg1">
                    <a:lumMod val="95000"/>
                    <a:lumOff val="5000"/>
                  </a:schemeClr>
                </a:solidFill>
                <a:effectLst/>
              </a:rPr>
              <a:t> </a:t>
            </a:r>
            <a:r>
              <a:rPr lang="en-US" sz="2000" dirty="0" err="1">
                <a:solidFill>
                  <a:schemeClr val="bg1">
                    <a:lumMod val="95000"/>
                    <a:lumOff val="5000"/>
                  </a:schemeClr>
                </a:solidFill>
                <a:effectLst/>
              </a:rPr>
              <a:t>învățării</a:t>
            </a:r>
            <a:r>
              <a:rPr lang="en-US" sz="2000" dirty="0">
                <a:solidFill>
                  <a:schemeClr val="bg1">
                    <a:lumMod val="95000"/>
                    <a:lumOff val="5000"/>
                  </a:schemeClr>
                </a:solidFill>
                <a:effectLst/>
              </a:rPr>
              <a:t>, </a:t>
            </a:r>
            <a:r>
              <a:rPr lang="en-US" sz="2000" dirty="0" err="1">
                <a:solidFill>
                  <a:schemeClr val="bg1">
                    <a:lumMod val="95000"/>
                    <a:lumOff val="5000"/>
                  </a:schemeClr>
                </a:solidFill>
                <a:effectLst/>
              </a:rPr>
              <a:t>elevii</a:t>
            </a:r>
            <a:r>
              <a:rPr lang="en-US" sz="2000" dirty="0">
                <a:solidFill>
                  <a:schemeClr val="bg1">
                    <a:lumMod val="95000"/>
                    <a:lumOff val="5000"/>
                  </a:schemeClr>
                </a:solidFill>
                <a:effectLst/>
              </a:rPr>
              <a:t> </a:t>
            </a:r>
            <a:r>
              <a:rPr lang="en-US" sz="2000" dirty="0" err="1">
                <a:solidFill>
                  <a:schemeClr val="bg1">
                    <a:lumMod val="95000"/>
                    <a:lumOff val="5000"/>
                  </a:schemeClr>
                </a:solidFill>
                <a:effectLst/>
              </a:rPr>
              <a:t>vor</a:t>
            </a:r>
            <a:r>
              <a:rPr lang="en-US" sz="2000" dirty="0">
                <a:solidFill>
                  <a:schemeClr val="bg1">
                    <a:lumMod val="95000"/>
                    <a:lumOff val="5000"/>
                  </a:schemeClr>
                </a:solidFill>
                <a:effectLst/>
              </a:rPr>
              <a:t> </a:t>
            </a:r>
            <a:r>
              <a:rPr lang="en-US" sz="2000" dirty="0" err="1">
                <a:solidFill>
                  <a:schemeClr val="bg1">
                    <a:lumMod val="95000"/>
                    <a:lumOff val="5000"/>
                  </a:schemeClr>
                </a:solidFill>
                <a:effectLst/>
              </a:rPr>
              <a:t>avea</a:t>
            </a:r>
            <a:r>
              <a:rPr lang="en-US" sz="2000" dirty="0">
                <a:solidFill>
                  <a:schemeClr val="bg1">
                    <a:lumMod val="95000"/>
                    <a:lumOff val="5000"/>
                  </a:schemeClr>
                </a:solidFill>
                <a:effectLst/>
              </a:rPr>
              <a:t> ca </a:t>
            </a:r>
            <a:r>
              <a:rPr lang="en-US" sz="2000" dirty="0" err="1">
                <a:solidFill>
                  <a:schemeClr val="bg1">
                    <a:lumMod val="95000"/>
                    <a:lumOff val="5000"/>
                  </a:schemeClr>
                </a:solidFill>
                <a:effectLst/>
              </a:rPr>
              <a:t>temă</a:t>
            </a:r>
            <a:r>
              <a:rPr lang="en-US" sz="2000" dirty="0">
                <a:solidFill>
                  <a:schemeClr val="bg1">
                    <a:lumMod val="95000"/>
                    <a:lumOff val="5000"/>
                  </a:schemeClr>
                </a:solidFill>
                <a:effectLst/>
              </a:rPr>
              <a:t> </a:t>
            </a:r>
            <a:r>
              <a:rPr lang="en-US" sz="2000" dirty="0" err="1">
                <a:solidFill>
                  <a:schemeClr val="bg1">
                    <a:lumMod val="95000"/>
                    <a:lumOff val="5000"/>
                  </a:schemeClr>
                </a:solidFill>
                <a:effectLst/>
              </a:rPr>
              <a:t>pentru</a:t>
            </a:r>
            <a:r>
              <a:rPr lang="en-US" sz="2000" dirty="0">
                <a:solidFill>
                  <a:schemeClr val="bg1">
                    <a:lumMod val="95000"/>
                    <a:lumOff val="5000"/>
                  </a:schemeClr>
                </a:solidFill>
                <a:effectLst/>
              </a:rPr>
              <a:t> </a:t>
            </a:r>
            <a:r>
              <a:rPr lang="en-US" sz="2000" dirty="0" err="1">
                <a:solidFill>
                  <a:schemeClr val="bg1">
                    <a:lumMod val="95000"/>
                    <a:lumOff val="5000"/>
                  </a:schemeClr>
                </a:solidFill>
                <a:effectLst/>
              </a:rPr>
              <a:t>acasă</a:t>
            </a:r>
            <a:r>
              <a:rPr lang="en-US" sz="2000" dirty="0">
                <a:solidFill>
                  <a:schemeClr val="bg1">
                    <a:lumMod val="95000"/>
                    <a:lumOff val="5000"/>
                  </a:schemeClr>
                </a:solidFill>
                <a:effectLst/>
              </a:rPr>
              <a:t> </a:t>
            </a:r>
            <a:r>
              <a:rPr lang="en-US" sz="2000" dirty="0" err="1">
                <a:solidFill>
                  <a:schemeClr val="bg1">
                    <a:lumMod val="95000"/>
                    <a:lumOff val="5000"/>
                  </a:schemeClr>
                </a:solidFill>
                <a:effectLst/>
              </a:rPr>
              <a:t>să</a:t>
            </a:r>
            <a:r>
              <a:rPr lang="en-US" sz="2000" dirty="0">
                <a:solidFill>
                  <a:schemeClr val="bg1">
                    <a:lumMod val="95000"/>
                    <a:lumOff val="5000"/>
                  </a:schemeClr>
                </a:solidFill>
                <a:effectLst/>
              </a:rPr>
              <a:t> </a:t>
            </a:r>
            <a:r>
              <a:rPr lang="en-US" sz="2000" dirty="0" err="1">
                <a:solidFill>
                  <a:schemeClr val="bg1">
                    <a:lumMod val="95000"/>
                    <a:lumOff val="5000"/>
                  </a:schemeClr>
                </a:solidFill>
                <a:effectLst/>
              </a:rPr>
              <a:t>creeze</a:t>
            </a:r>
            <a:r>
              <a:rPr lang="en-US" sz="2000" dirty="0">
                <a:solidFill>
                  <a:schemeClr val="bg1">
                    <a:lumMod val="95000"/>
                    <a:lumOff val="5000"/>
                  </a:schemeClr>
                </a:solidFill>
                <a:effectLst/>
              </a:rPr>
              <a:t> un dialog </a:t>
            </a:r>
            <a:r>
              <a:rPr lang="en-US" sz="2000" dirty="0" err="1">
                <a:solidFill>
                  <a:schemeClr val="bg1">
                    <a:lumMod val="95000"/>
                    <a:lumOff val="5000"/>
                  </a:schemeClr>
                </a:solidFill>
                <a:effectLst/>
              </a:rPr>
              <a:t>imaginar</a:t>
            </a:r>
            <a:r>
              <a:rPr lang="en-US" sz="2000" dirty="0">
                <a:solidFill>
                  <a:schemeClr val="bg1">
                    <a:lumMod val="95000"/>
                    <a:lumOff val="5000"/>
                  </a:schemeClr>
                </a:solidFill>
                <a:effectLst/>
              </a:rPr>
              <a:t> cu </a:t>
            </a:r>
            <a:r>
              <a:rPr lang="en-US" sz="2000" dirty="0" err="1">
                <a:solidFill>
                  <a:schemeClr val="bg1">
                    <a:lumMod val="95000"/>
                    <a:lumOff val="5000"/>
                  </a:schemeClr>
                </a:solidFill>
                <a:effectLst/>
              </a:rPr>
              <a:t>salcâmul</a:t>
            </a:r>
            <a:r>
              <a:rPr lang="en-US" sz="2000" dirty="0">
                <a:solidFill>
                  <a:schemeClr val="bg1">
                    <a:lumMod val="95000"/>
                    <a:lumOff val="5000"/>
                  </a:schemeClr>
                </a:solidFill>
                <a:effectLst/>
              </a:rPr>
              <a:t> </a:t>
            </a:r>
            <a:r>
              <a:rPr lang="en-US" sz="2000" dirty="0" err="1">
                <a:solidFill>
                  <a:schemeClr val="bg1">
                    <a:lumMod val="95000"/>
                    <a:lumOff val="5000"/>
                  </a:schemeClr>
                </a:solidFill>
                <a:effectLst/>
              </a:rPr>
              <a:t>ce</a:t>
            </a:r>
            <a:r>
              <a:rPr lang="en-US" sz="2000" dirty="0">
                <a:solidFill>
                  <a:schemeClr val="bg1">
                    <a:lumMod val="95000"/>
                    <a:lumOff val="5000"/>
                  </a:schemeClr>
                </a:solidFill>
                <a:effectLst/>
              </a:rPr>
              <a:t> </a:t>
            </a:r>
            <a:r>
              <a:rPr lang="en-US" sz="2000" dirty="0" err="1">
                <a:solidFill>
                  <a:schemeClr val="bg1">
                    <a:lumMod val="95000"/>
                    <a:lumOff val="5000"/>
                  </a:schemeClr>
                </a:solidFill>
                <a:effectLst/>
              </a:rPr>
              <a:t>tocmai</a:t>
            </a:r>
            <a:r>
              <a:rPr lang="en-US" sz="2000" dirty="0">
                <a:solidFill>
                  <a:schemeClr val="bg1">
                    <a:lumMod val="95000"/>
                    <a:lumOff val="5000"/>
                  </a:schemeClr>
                </a:solidFill>
                <a:effectLst/>
              </a:rPr>
              <a:t> a </a:t>
            </a:r>
            <a:r>
              <a:rPr lang="en-US" sz="2000" dirty="0" err="1">
                <a:solidFill>
                  <a:schemeClr val="bg1">
                    <a:lumMod val="95000"/>
                    <a:lumOff val="5000"/>
                  </a:schemeClr>
                </a:solidFill>
                <a:effectLst/>
              </a:rPr>
              <a:t>înflorit</a:t>
            </a:r>
            <a:r>
              <a:rPr lang="en-US" sz="2000" dirty="0">
                <a:solidFill>
                  <a:schemeClr val="bg1">
                    <a:lumMod val="95000"/>
                    <a:lumOff val="5000"/>
                  </a:schemeClr>
                </a:solidFill>
                <a:effectLst/>
              </a:rPr>
              <a:t> la </a:t>
            </a:r>
            <a:r>
              <a:rPr lang="en-US" sz="2000" dirty="0" err="1">
                <a:solidFill>
                  <a:schemeClr val="bg1">
                    <a:lumMod val="95000"/>
                    <a:lumOff val="5000"/>
                  </a:schemeClr>
                </a:solidFill>
                <a:effectLst/>
              </a:rPr>
              <a:t>ferestr</a:t>
            </a:r>
            <a:r>
              <a:rPr lang="ro-RO" sz="2000" dirty="0">
                <a:solidFill>
                  <a:schemeClr val="bg1">
                    <a:lumMod val="95000"/>
                    <a:lumOff val="5000"/>
                  </a:schemeClr>
                </a:solidFill>
              </a:rPr>
              <a:t>ă</a:t>
            </a:r>
            <a:r>
              <a:rPr lang="en-US" sz="2000" dirty="0">
                <a:solidFill>
                  <a:schemeClr val="bg1">
                    <a:lumMod val="95000"/>
                    <a:lumOff val="5000"/>
                  </a:schemeClr>
                </a:solidFill>
                <a:effectLst/>
              </a:rPr>
              <a:t>.Se </a:t>
            </a:r>
            <a:r>
              <a:rPr lang="en-US" sz="2000" dirty="0" err="1">
                <a:solidFill>
                  <a:schemeClr val="bg1">
                    <a:lumMod val="95000"/>
                    <a:lumOff val="5000"/>
                  </a:schemeClr>
                </a:solidFill>
                <a:effectLst/>
              </a:rPr>
              <a:t>vor</a:t>
            </a:r>
            <a:r>
              <a:rPr lang="en-US" sz="2000" dirty="0">
                <a:solidFill>
                  <a:schemeClr val="bg1">
                    <a:lumMod val="95000"/>
                    <a:lumOff val="5000"/>
                  </a:schemeClr>
                </a:solidFill>
                <a:effectLst/>
              </a:rPr>
              <a:t> </a:t>
            </a:r>
            <a:r>
              <a:rPr lang="en-US" sz="2000" dirty="0" err="1">
                <a:solidFill>
                  <a:schemeClr val="bg1">
                    <a:lumMod val="95000"/>
                    <a:lumOff val="5000"/>
                  </a:schemeClr>
                </a:solidFill>
                <a:effectLst/>
              </a:rPr>
              <a:t>insera</a:t>
            </a:r>
            <a:r>
              <a:rPr lang="en-US" sz="2000" dirty="0">
                <a:solidFill>
                  <a:schemeClr val="bg1">
                    <a:lumMod val="95000"/>
                    <a:lumOff val="5000"/>
                  </a:schemeClr>
                </a:solidFill>
                <a:effectLst/>
              </a:rPr>
              <a:t> </a:t>
            </a:r>
            <a:r>
              <a:rPr lang="en-US" sz="2000" dirty="0" err="1">
                <a:solidFill>
                  <a:schemeClr val="bg1">
                    <a:lumMod val="95000"/>
                    <a:lumOff val="5000"/>
                  </a:schemeClr>
                </a:solidFill>
                <a:effectLst/>
              </a:rPr>
              <a:t>în</a:t>
            </a:r>
            <a:r>
              <a:rPr lang="en-US" sz="2000" dirty="0">
                <a:solidFill>
                  <a:schemeClr val="bg1">
                    <a:lumMod val="95000"/>
                    <a:lumOff val="5000"/>
                  </a:schemeClr>
                </a:solidFill>
                <a:effectLst/>
              </a:rPr>
              <a:t> text </a:t>
            </a:r>
            <a:r>
              <a:rPr lang="en-US" sz="2000" dirty="0" err="1">
                <a:solidFill>
                  <a:schemeClr val="bg1">
                    <a:lumMod val="95000"/>
                    <a:lumOff val="5000"/>
                  </a:schemeClr>
                </a:solidFill>
                <a:effectLst/>
              </a:rPr>
              <a:t>cinci</a:t>
            </a:r>
            <a:r>
              <a:rPr lang="en-US" sz="2000" dirty="0">
                <a:solidFill>
                  <a:schemeClr val="bg1">
                    <a:lumMod val="95000"/>
                    <a:lumOff val="5000"/>
                  </a:schemeClr>
                </a:solidFill>
                <a:effectLst/>
              </a:rPr>
              <a:t> </a:t>
            </a:r>
            <a:r>
              <a:rPr lang="en-US" sz="2000" dirty="0" err="1">
                <a:solidFill>
                  <a:schemeClr val="bg1">
                    <a:lumMod val="95000"/>
                    <a:lumOff val="5000"/>
                  </a:schemeClr>
                </a:solidFill>
                <a:effectLst/>
              </a:rPr>
              <a:t>epitete</a:t>
            </a:r>
            <a:r>
              <a:rPr lang="en-US" sz="2000" dirty="0">
                <a:solidFill>
                  <a:schemeClr val="bg1">
                    <a:lumMod val="95000"/>
                    <a:lumOff val="5000"/>
                  </a:schemeClr>
                </a:solidFill>
                <a:effectLst/>
              </a:rPr>
              <a:t> </a:t>
            </a:r>
            <a:r>
              <a:rPr lang="en-US" sz="2000" dirty="0" err="1">
                <a:solidFill>
                  <a:schemeClr val="bg1">
                    <a:lumMod val="95000"/>
                    <a:lumOff val="5000"/>
                  </a:schemeClr>
                </a:solidFill>
                <a:effectLst/>
              </a:rPr>
              <a:t>descoperite</a:t>
            </a:r>
            <a:r>
              <a:rPr lang="en-US" sz="2000" dirty="0">
                <a:solidFill>
                  <a:schemeClr val="bg1">
                    <a:lumMod val="95000"/>
                    <a:lumOff val="5000"/>
                  </a:schemeClr>
                </a:solidFill>
                <a:effectLst/>
              </a:rPr>
              <a:t> in </a:t>
            </a:r>
            <a:r>
              <a:rPr lang="en-US" sz="2000" dirty="0" err="1">
                <a:solidFill>
                  <a:schemeClr val="bg1">
                    <a:lumMod val="95000"/>
                    <a:lumOff val="5000"/>
                  </a:schemeClr>
                </a:solidFill>
                <a:effectLst/>
              </a:rPr>
              <a:t>turul</a:t>
            </a:r>
            <a:r>
              <a:rPr lang="en-US" sz="2000" dirty="0">
                <a:solidFill>
                  <a:schemeClr val="bg1">
                    <a:lumMod val="95000"/>
                    <a:lumOff val="5000"/>
                  </a:schemeClr>
                </a:solidFill>
                <a:effectLst/>
              </a:rPr>
              <a:t> </a:t>
            </a:r>
            <a:r>
              <a:rPr lang="en-US" sz="2000" dirty="0" err="1">
                <a:solidFill>
                  <a:schemeClr val="bg1">
                    <a:lumMod val="95000"/>
                    <a:lumOff val="5000"/>
                  </a:schemeClr>
                </a:solidFill>
                <a:effectLst/>
              </a:rPr>
              <a:t>galeriei</a:t>
            </a:r>
            <a:r>
              <a:rPr lang="en-US" sz="2000" dirty="0">
                <a:solidFill>
                  <a:schemeClr val="bg1">
                    <a:lumMod val="95000"/>
                    <a:lumOff val="5000"/>
                  </a:schemeClr>
                </a:solidFill>
                <a:effectLst/>
              </a:rPr>
              <a:t>, la </a:t>
            </a:r>
            <a:r>
              <a:rPr lang="en-US" sz="2000" dirty="0" err="1">
                <a:solidFill>
                  <a:schemeClr val="bg1">
                    <a:lumMod val="95000"/>
                    <a:lumOff val="5000"/>
                  </a:schemeClr>
                </a:solidFill>
                <a:effectLst/>
              </a:rPr>
              <a:t>celelalte</a:t>
            </a:r>
            <a:r>
              <a:rPr lang="en-US" sz="2000" dirty="0">
                <a:solidFill>
                  <a:schemeClr val="bg1">
                    <a:lumMod val="95000"/>
                    <a:lumOff val="5000"/>
                  </a:schemeClr>
                </a:solidFill>
                <a:effectLst/>
              </a:rPr>
              <a:t> </a:t>
            </a:r>
            <a:r>
              <a:rPr lang="en-US" sz="2000" dirty="0" err="1">
                <a:solidFill>
                  <a:schemeClr val="bg1">
                    <a:lumMod val="95000"/>
                    <a:lumOff val="5000"/>
                  </a:schemeClr>
                </a:solidFill>
                <a:effectLst/>
              </a:rPr>
              <a:t>grupe</a:t>
            </a:r>
            <a:r>
              <a:rPr lang="en-US" sz="2000" dirty="0">
                <a:solidFill>
                  <a:schemeClr val="bg1">
                    <a:lumMod val="95000"/>
                    <a:lumOff val="5000"/>
                  </a:schemeClr>
                </a:solidFill>
                <a:effectLst/>
              </a:rPr>
              <a:t> de </a:t>
            </a:r>
            <a:r>
              <a:rPr lang="en-US" sz="2000" dirty="0" err="1">
                <a:solidFill>
                  <a:schemeClr val="bg1">
                    <a:lumMod val="95000"/>
                    <a:lumOff val="5000"/>
                  </a:schemeClr>
                </a:solidFill>
                <a:effectLst/>
              </a:rPr>
              <a:t>lucru</a:t>
            </a:r>
            <a:r>
              <a:rPr lang="en-US" sz="2000" dirty="0">
                <a:solidFill>
                  <a:schemeClr val="bg1">
                    <a:lumMod val="95000"/>
                    <a:lumOff val="5000"/>
                  </a:schemeClr>
                </a:solidFill>
                <a:effectLst/>
              </a:rPr>
              <a:t>.</a:t>
            </a:r>
            <a:br>
              <a:rPr lang="en-US" sz="2000" dirty="0">
                <a:solidFill>
                  <a:schemeClr val="bg1">
                    <a:lumMod val="95000"/>
                    <a:lumOff val="5000"/>
                  </a:schemeClr>
                </a:solidFill>
                <a:effectLst/>
              </a:rPr>
            </a:br>
            <a:br>
              <a:rPr lang="en-US" sz="2000" dirty="0">
                <a:solidFill>
                  <a:schemeClr val="bg1">
                    <a:lumMod val="95000"/>
                    <a:lumOff val="5000"/>
                  </a:schemeClr>
                </a:solidFill>
                <a:effectLst/>
              </a:rPr>
            </a:br>
            <a:endParaRPr lang="en-US" sz="2000" dirty="0">
              <a:solidFill>
                <a:schemeClr val="bg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CB838E0-80B3-D2FE-B871-6E32BE0FA32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270234" y="5784893"/>
            <a:ext cx="8940089" cy="860400"/>
          </a:xfrm>
        </p:spPr>
        <p:txBody>
          <a:bodyPr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ro-RO" sz="2400" dirty="0">
                <a:solidFill>
                  <a:srgbClr val="FF0000"/>
                </a:solidFill>
              </a:rPr>
              <a:t>                               SUCCES!</a:t>
            </a:r>
            <a:endParaRPr lang="en-US" sz="2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8928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TM02836342[[fn=Ion]]</Template>
  <TotalTime>135</TotalTime>
  <Words>208</Words>
  <Application>Microsoft Office PowerPoint</Application>
  <PresentationFormat>Widescreen</PresentationFormat>
  <Paragraphs>19</Paragraphs>
  <Slides>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4" baseType="lpstr">
      <vt:lpstr>Algerian</vt:lpstr>
      <vt:lpstr>-apple-system</vt:lpstr>
      <vt:lpstr>Arial</vt:lpstr>
      <vt:lpstr>Calibri</vt:lpstr>
      <vt:lpstr>Century Gothic</vt:lpstr>
      <vt:lpstr>Wingdings 3</vt:lpstr>
      <vt:lpstr>Ion</vt:lpstr>
      <vt:lpstr>Prof. CARMEN SIMONA BANICA  Scoala Gimnazială Lucieni  </vt:lpstr>
      <vt:lpstr>Competența specifică vizată :  2.3 prezentarea unor răspunsuri personale,creative și critice pe marginea unui text liric;  Maniera de lucru: - activitate independentă Evaluarea activității: -realizarea cvintetului pornind de la figura de stil:epitetul. </vt:lpstr>
      <vt:lpstr>PowerPoint Presentation</vt:lpstr>
      <vt:lpstr>PowerPoint Presentation</vt:lpstr>
      <vt:lpstr>Model cvintet:</vt:lpstr>
      <vt:lpstr>PowerPoint Presentation</vt:lpstr>
      <vt:lpstr>REFLEXIE:    Pentru a întări rezultatele învățării, elevii vor avea ca temă pentru acasă să creeze un dialog imaginar cu salcâmul ce tocmai a înflorit la ferestră.Se vor insera în text cinci epitete descoperite in turul galeriei, la celelalte grupe de lucru.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A&amp;S</dc:creator>
  <cp:lastModifiedBy>A&amp;S</cp:lastModifiedBy>
  <cp:revision>25</cp:revision>
  <dcterms:created xsi:type="dcterms:W3CDTF">2022-05-30T13:11:08Z</dcterms:created>
  <dcterms:modified xsi:type="dcterms:W3CDTF">2022-06-18T14:45:12Z</dcterms:modified>
</cp:coreProperties>
</file>