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0693400" cy="6184900"/>
  <p:notesSz cx="10693400" cy="6184900"/>
  <p:embeddedFontLst>
    <p:embeddedFont>
      <p:font typeface="Lato" panose="020F0502020204030203" pitchFamily="34" charset="0"/>
      <p:regular r:id="rId10"/>
      <p:bold r:id="rId11"/>
      <p:italic r:id="rId12"/>
      <p:boldItalic r:id="rId13"/>
    </p:embeddedFont>
    <p:embeddedFont>
      <p:font typeface="Raleway" pitchFamily="2" charset="-18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A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1710" y="56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4633913" cy="309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057900" y="0"/>
            <a:ext cx="4632325" cy="309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541713" y="773113"/>
            <a:ext cx="3609975" cy="208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069975" y="2976563"/>
            <a:ext cx="8553450" cy="2435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5875338"/>
            <a:ext cx="4633913" cy="309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057900" y="5875338"/>
            <a:ext cx="4632325" cy="309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:notes"/>
          <p:cNvSpPr txBox="1">
            <a:spLocks noGrp="1"/>
          </p:cNvSpPr>
          <p:nvPr>
            <p:ph type="body" idx="1"/>
          </p:nvPr>
        </p:nvSpPr>
        <p:spPr>
          <a:xfrm>
            <a:off x="1069975" y="2976563"/>
            <a:ext cx="8553450" cy="2435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This work is licensed under a Creative Commons Zero (CC0) license. You can copy, modify, and distribute the work, even for commercial purposes, all without asking permission</a:t>
            </a:r>
            <a:r>
              <a:rPr lang="ro-RO" dirty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dirty="0"/>
              <a:t>Această lucrare este licențiată sub o licență Creative </a:t>
            </a:r>
            <a:r>
              <a:rPr lang="ro-RO" dirty="0" err="1"/>
              <a:t>Commons</a:t>
            </a:r>
            <a:r>
              <a:rPr lang="ro-RO" dirty="0"/>
              <a:t> Zero (CC0). Puteți copia, modifica și distribui lucrarea, chiar și în scopuri comerciale, toate fără a cere permisiune.</a:t>
            </a:r>
            <a:endParaRPr dirty="0"/>
          </a:p>
        </p:txBody>
      </p:sp>
      <p:sp>
        <p:nvSpPr>
          <p:cNvPr id="80" name="Google Shape;8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541713" y="773113"/>
            <a:ext cx="3609975" cy="208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:notes"/>
          <p:cNvSpPr txBox="1">
            <a:spLocks noGrp="1"/>
          </p:cNvSpPr>
          <p:nvPr>
            <p:ph type="body" idx="1"/>
          </p:nvPr>
        </p:nvSpPr>
        <p:spPr>
          <a:xfrm>
            <a:off x="1069975" y="2976563"/>
            <a:ext cx="8553450" cy="2435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541713" y="773113"/>
            <a:ext cx="3609975" cy="208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>
            <a:spLocks noGrp="1"/>
          </p:cNvSpPr>
          <p:nvPr>
            <p:ph type="body" idx="1"/>
          </p:nvPr>
        </p:nvSpPr>
        <p:spPr>
          <a:xfrm>
            <a:off x="1069975" y="2976563"/>
            <a:ext cx="8553450" cy="2435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541713" y="773113"/>
            <a:ext cx="3609975" cy="208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 txBox="1">
            <a:spLocks noGrp="1"/>
          </p:cNvSpPr>
          <p:nvPr>
            <p:ph type="body" idx="1"/>
          </p:nvPr>
        </p:nvSpPr>
        <p:spPr>
          <a:xfrm>
            <a:off x="1069975" y="2976563"/>
            <a:ext cx="8553450" cy="2435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541713" y="773113"/>
            <a:ext cx="3609975" cy="208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541713" y="773113"/>
            <a:ext cx="3609975" cy="208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5:notes"/>
          <p:cNvSpPr txBox="1">
            <a:spLocks noGrp="1"/>
          </p:cNvSpPr>
          <p:nvPr>
            <p:ph type="body" idx="1"/>
          </p:nvPr>
        </p:nvSpPr>
        <p:spPr>
          <a:xfrm>
            <a:off x="1069975" y="2976563"/>
            <a:ext cx="8553450" cy="2435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5:notes"/>
          <p:cNvSpPr txBox="1">
            <a:spLocks noGrp="1"/>
          </p:cNvSpPr>
          <p:nvPr>
            <p:ph type="sldNum" idx="12"/>
          </p:nvPr>
        </p:nvSpPr>
        <p:spPr>
          <a:xfrm>
            <a:off x="6057900" y="5875338"/>
            <a:ext cx="4632325" cy="309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5890e3ebcd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541713" y="773113"/>
            <a:ext cx="3609975" cy="208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g35890e3ebcd_0_8:notes"/>
          <p:cNvSpPr txBox="1">
            <a:spLocks noGrp="1"/>
          </p:cNvSpPr>
          <p:nvPr>
            <p:ph type="body" idx="1"/>
          </p:nvPr>
        </p:nvSpPr>
        <p:spPr>
          <a:xfrm>
            <a:off x="1069975" y="2976563"/>
            <a:ext cx="8553600" cy="24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g35890e3ebcd_0_8:notes"/>
          <p:cNvSpPr txBox="1">
            <a:spLocks noGrp="1"/>
          </p:cNvSpPr>
          <p:nvPr>
            <p:ph type="sldNum" idx="12"/>
          </p:nvPr>
        </p:nvSpPr>
        <p:spPr>
          <a:xfrm>
            <a:off x="6057900" y="5875338"/>
            <a:ext cx="4632300" cy="3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6:notes"/>
          <p:cNvSpPr txBox="1">
            <a:spLocks noGrp="1"/>
          </p:cNvSpPr>
          <p:nvPr>
            <p:ph type="body" idx="1"/>
          </p:nvPr>
        </p:nvSpPr>
        <p:spPr>
          <a:xfrm>
            <a:off x="1069975" y="2976563"/>
            <a:ext cx="8553450" cy="2435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This work is licensed under a Creative Commons Zero (CC0) license. You can copy, modify, and distribute the work, even for commercial purposes, all without asking permission.</a:t>
            </a:r>
            <a:endParaRPr lang="ro-RO" sz="1200" b="0" i="0" u="none" strike="noStrike" cap="none" dirty="0">
              <a:solidFill>
                <a:schemeClr val="dk1"/>
              </a:solidFill>
              <a:effectLst/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dirty="0"/>
              <a:t>Această lucrare este licențiată sub o licență Creative </a:t>
            </a:r>
            <a:r>
              <a:rPr lang="ro-RO" dirty="0" err="1"/>
              <a:t>Commons</a:t>
            </a:r>
            <a:r>
              <a:rPr lang="ro-RO" dirty="0"/>
              <a:t> Zero (CC0). Puteți copia, modifica și distribui lucrarea, chiar și în scopuri comerciale, toate fără a cere permisiune.</a:t>
            </a:r>
            <a:endParaRPr dirty="0"/>
          </a:p>
        </p:txBody>
      </p:sp>
      <p:sp>
        <p:nvSpPr>
          <p:cNvPr id="141" name="Google Shape;14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541713" y="773113"/>
            <a:ext cx="3609975" cy="208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Google Shape;14;p2"/>
          <p:cNvCxnSpPr/>
          <p:nvPr/>
        </p:nvCxnSpPr>
        <p:spPr>
          <a:xfrm>
            <a:off x="2897561" y="499806"/>
            <a:ext cx="73023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" name="Google Shape;15;p2"/>
          <p:cNvCxnSpPr/>
          <p:nvPr/>
        </p:nvCxnSpPr>
        <p:spPr>
          <a:xfrm>
            <a:off x="2897561" y="5699704"/>
            <a:ext cx="7302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" name="Google Shape;16;p2"/>
          <p:cNvCxnSpPr/>
          <p:nvPr/>
        </p:nvCxnSpPr>
        <p:spPr>
          <a:xfrm>
            <a:off x="497246" y="499806"/>
            <a:ext cx="2145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2773601" y="757826"/>
            <a:ext cx="7404300" cy="1854300"/>
          </a:xfrm>
          <a:prstGeom prst="rect">
            <a:avLst/>
          </a:prstGeom>
        </p:spPr>
        <p:txBody>
          <a:bodyPr spcFirstLastPara="1" wrap="square" lIns="107925" tIns="107925" rIns="107925" bIns="1079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700"/>
              <a:buNone/>
              <a:defRPr sz="57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700"/>
              <a:buNone/>
              <a:defRPr sz="57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700"/>
              <a:buNone/>
              <a:defRPr sz="57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700"/>
              <a:buNone/>
              <a:defRPr sz="57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700"/>
              <a:buNone/>
              <a:defRPr sz="57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700"/>
              <a:buNone/>
              <a:defRPr sz="57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700"/>
              <a:buNone/>
              <a:defRPr sz="57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700"/>
              <a:buNone/>
              <a:defRPr sz="57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700"/>
              <a:buNone/>
              <a:defRPr sz="57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ubTitle" idx="1"/>
          </p:nvPr>
        </p:nvSpPr>
        <p:spPr>
          <a:xfrm>
            <a:off x="2795284" y="3894136"/>
            <a:ext cx="7404300" cy="1493100"/>
          </a:xfrm>
          <a:prstGeom prst="rect">
            <a:avLst/>
          </a:prstGeom>
        </p:spPr>
        <p:txBody>
          <a:bodyPr spcFirstLastPara="1" wrap="square" lIns="107925" tIns="107925" rIns="107925" bIns="107925" anchor="b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ldNum" idx="12"/>
          </p:nvPr>
        </p:nvSpPr>
        <p:spPr>
          <a:xfrm>
            <a:off x="9937938" y="5638088"/>
            <a:ext cx="641700" cy="473400"/>
          </a:xfrm>
          <a:prstGeom prst="rect">
            <a:avLst/>
          </a:prstGeom>
        </p:spPr>
        <p:txBody>
          <a:bodyPr spcFirstLastPara="1" wrap="square" lIns="107925" tIns="107925" rIns="107925" bIns="1079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5" name="Google Shape;65;p11"/>
          <p:cNvCxnSpPr/>
          <p:nvPr/>
        </p:nvCxnSpPr>
        <p:spPr>
          <a:xfrm>
            <a:off x="497248" y="5699704"/>
            <a:ext cx="97026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6" name="Google Shape;66;p11"/>
          <p:cNvCxnSpPr/>
          <p:nvPr/>
        </p:nvCxnSpPr>
        <p:spPr>
          <a:xfrm>
            <a:off x="497248" y="499806"/>
            <a:ext cx="97026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7" name="Google Shape;67;p11"/>
          <p:cNvSpPr txBox="1">
            <a:spLocks noGrp="1"/>
          </p:cNvSpPr>
          <p:nvPr>
            <p:ph type="title" hasCustomPrompt="1"/>
          </p:nvPr>
        </p:nvSpPr>
        <p:spPr>
          <a:xfrm>
            <a:off x="998647" y="1569042"/>
            <a:ext cx="8696100" cy="1849800"/>
          </a:xfrm>
          <a:prstGeom prst="rect">
            <a:avLst/>
          </a:prstGeom>
        </p:spPr>
        <p:txBody>
          <a:bodyPr spcFirstLastPara="1" wrap="square" lIns="107925" tIns="107925" rIns="107925" bIns="1079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00"/>
              <a:buFont typeface="Lato"/>
              <a:buNone/>
              <a:defRPr sz="113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00"/>
              <a:buFont typeface="Lato"/>
              <a:buNone/>
              <a:defRPr sz="113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00"/>
              <a:buFont typeface="Lato"/>
              <a:buNone/>
              <a:defRPr sz="113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00"/>
              <a:buFont typeface="Lato"/>
              <a:buNone/>
              <a:defRPr sz="113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00"/>
              <a:buFont typeface="Lato"/>
              <a:buNone/>
              <a:defRPr sz="113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00"/>
              <a:buFont typeface="Lato"/>
              <a:buNone/>
              <a:defRPr sz="113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00"/>
              <a:buFont typeface="Lato"/>
              <a:buNone/>
              <a:defRPr sz="113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00"/>
              <a:buFont typeface="Lato"/>
              <a:buNone/>
              <a:defRPr sz="113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00"/>
              <a:buFont typeface="Lato"/>
              <a:buNone/>
              <a:defRPr sz="113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68" name="Google Shape;68;p11"/>
          <p:cNvSpPr txBox="1">
            <a:spLocks noGrp="1"/>
          </p:cNvSpPr>
          <p:nvPr>
            <p:ph type="body" idx="1"/>
          </p:nvPr>
        </p:nvSpPr>
        <p:spPr>
          <a:xfrm>
            <a:off x="998647" y="3510549"/>
            <a:ext cx="8696100" cy="1288500"/>
          </a:xfrm>
          <a:prstGeom prst="rect">
            <a:avLst/>
          </a:prstGeom>
        </p:spPr>
        <p:txBody>
          <a:bodyPr spcFirstLastPara="1" wrap="square" lIns="107925" tIns="107925" rIns="107925" bIns="107925" anchor="t" anchorCtr="0">
            <a:normAutofit/>
          </a:bodyPr>
          <a:lstStyle>
            <a:lvl1pPr marL="457200" lvl="0" indent="-361950" algn="ctr">
              <a:spcBef>
                <a:spcPts val="0"/>
              </a:spcBef>
              <a:spcAft>
                <a:spcPts val="0"/>
              </a:spcAft>
              <a:buSzPts val="2100"/>
              <a:buChar char="●"/>
              <a:defRPr/>
            </a:lvl1pPr>
            <a:lvl2pPr marL="914400" lvl="1" indent="-336550" algn="ctr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 algn="ctr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 algn="ctr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 algn="ctr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 algn="ctr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 algn="ctr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 algn="ctr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 algn="ctr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sldNum" idx="12"/>
          </p:nvPr>
        </p:nvSpPr>
        <p:spPr>
          <a:xfrm>
            <a:off x="9937938" y="5638088"/>
            <a:ext cx="641700" cy="473400"/>
          </a:xfrm>
          <a:prstGeom prst="rect">
            <a:avLst/>
          </a:prstGeom>
        </p:spPr>
        <p:txBody>
          <a:bodyPr spcFirstLastPara="1" wrap="square" lIns="107925" tIns="107925" rIns="107925" bIns="107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2"/>
          <p:cNvSpPr txBox="1">
            <a:spLocks noGrp="1"/>
          </p:cNvSpPr>
          <p:nvPr>
            <p:ph type="sldNum" idx="12"/>
          </p:nvPr>
        </p:nvSpPr>
        <p:spPr>
          <a:xfrm>
            <a:off x="9937938" y="5638088"/>
            <a:ext cx="641700" cy="473400"/>
          </a:xfrm>
          <a:prstGeom prst="rect">
            <a:avLst/>
          </a:prstGeom>
        </p:spPr>
        <p:txBody>
          <a:bodyPr spcFirstLastPara="1" wrap="square" lIns="107925" tIns="107925" rIns="107925" bIns="107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u și conținut" type="obj">
  <p:cSld name="OBJEC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3"/>
          <p:cNvSpPr txBox="1">
            <a:spLocks noGrp="1"/>
          </p:cNvSpPr>
          <p:nvPr>
            <p:ph type="title"/>
          </p:nvPr>
        </p:nvSpPr>
        <p:spPr>
          <a:xfrm>
            <a:off x="735171" y="329289"/>
            <a:ext cx="9223200" cy="11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body" idx="1"/>
          </p:nvPr>
        </p:nvSpPr>
        <p:spPr>
          <a:xfrm>
            <a:off x="735171" y="1646443"/>
            <a:ext cx="9223200" cy="39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77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>
              <a:lnSpc>
                <a:spcPct val="90000"/>
              </a:lnSpc>
              <a:spcBef>
                <a:spcPts val="1400"/>
              </a:spcBef>
              <a:spcAft>
                <a:spcPts val="1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dt" idx="10"/>
          </p:nvPr>
        </p:nvSpPr>
        <p:spPr>
          <a:xfrm>
            <a:off x="735171" y="5732486"/>
            <a:ext cx="2406000" cy="3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ftr" idx="11"/>
          </p:nvPr>
        </p:nvSpPr>
        <p:spPr>
          <a:xfrm>
            <a:off x="3542189" y="5732486"/>
            <a:ext cx="3609000" cy="3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sldNum" idx="12"/>
          </p:nvPr>
        </p:nvSpPr>
        <p:spPr>
          <a:xfrm>
            <a:off x="7552214" y="5732486"/>
            <a:ext cx="2406000" cy="3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3"/>
          <p:cNvCxnSpPr/>
          <p:nvPr/>
        </p:nvCxnSpPr>
        <p:spPr>
          <a:xfrm>
            <a:off x="497248" y="499806"/>
            <a:ext cx="97026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2" name="Google Shape;22;p3"/>
          <p:cNvCxnSpPr/>
          <p:nvPr/>
        </p:nvCxnSpPr>
        <p:spPr>
          <a:xfrm>
            <a:off x="497248" y="5699704"/>
            <a:ext cx="97026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475291" y="2172651"/>
            <a:ext cx="9702600" cy="1854300"/>
          </a:xfrm>
          <a:prstGeom prst="rect">
            <a:avLst/>
          </a:prstGeom>
        </p:spPr>
        <p:txBody>
          <a:bodyPr spcFirstLastPara="1" wrap="square" lIns="107925" tIns="107925" rIns="107925" bIns="1079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700"/>
              <a:buNone/>
              <a:defRPr sz="57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700"/>
              <a:buNone/>
              <a:defRPr sz="57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700"/>
              <a:buNone/>
              <a:defRPr sz="57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700"/>
              <a:buNone/>
              <a:defRPr sz="57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700"/>
              <a:buNone/>
              <a:defRPr sz="57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700"/>
              <a:buNone/>
              <a:defRPr sz="57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700"/>
              <a:buNone/>
              <a:defRPr sz="57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700"/>
              <a:buNone/>
              <a:defRPr sz="57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700"/>
              <a:buNone/>
              <a:defRPr sz="57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9937938" y="5638088"/>
            <a:ext cx="641700" cy="473400"/>
          </a:xfrm>
          <a:prstGeom prst="rect">
            <a:avLst/>
          </a:prstGeom>
        </p:spPr>
        <p:txBody>
          <a:bodyPr spcFirstLastPara="1" wrap="square" lIns="107925" tIns="107925" rIns="107925" bIns="1079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Google Shape;26;p4"/>
          <p:cNvCxnSpPr/>
          <p:nvPr/>
        </p:nvCxnSpPr>
        <p:spPr>
          <a:xfrm>
            <a:off x="2897561" y="499806"/>
            <a:ext cx="73023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" name="Google Shape;27;p4"/>
          <p:cNvCxnSpPr/>
          <p:nvPr/>
        </p:nvCxnSpPr>
        <p:spPr>
          <a:xfrm>
            <a:off x="2897561" y="5699704"/>
            <a:ext cx="7302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8" name="Google Shape;28;p4"/>
          <p:cNvCxnSpPr/>
          <p:nvPr/>
        </p:nvCxnSpPr>
        <p:spPr>
          <a:xfrm>
            <a:off x="497246" y="499806"/>
            <a:ext cx="2145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2806959" y="692562"/>
            <a:ext cx="7392900" cy="764100"/>
          </a:xfrm>
          <a:prstGeom prst="rect">
            <a:avLst/>
          </a:prstGeom>
        </p:spPr>
        <p:txBody>
          <a:bodyPr spcFirstLastPara="1" wrap="square" lIns="107925" tIns="107925" rIns="107925" bIns="1079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2818492" y="1918871"/>
            <a:ext cx="7392900" cy="3610200"/>
          </a:xfrm>
          <a:prstGeom prst="rect">
            <a:avLst/>
          </a:prstGeom>
        </p:spPr>
        <p:txBody>
          <a:bodyPr spcFirstLastPara="1" wrap="square" lIns="107925" tIns="107925" rIns="107925" bIns="107925" anchor="t" anchorCtr="0">
            <a:normAutofit/>
          </a:bodyPr>
          <a:lstStyle>
            <a:lvl1pPr marL="457200" lvl="0" indent="-361950">
              <a:spcBef>
                <a:spcPts val="0"/>
              </a:spcBef>
              <a:spcAft>
                <a:spcPts val="0"/>
              </a:spcAft>
              <a:buSzPts val="2100"/>
              <a:buChar char="●"/>
              <a:defRPr/>
            </a:lvl1pPr>
            <a:lvl2pPr marL="914400" lvl="1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9937938" y="5638088"/>
            <a:ext cx="641700" cy="473400"/>
          </a:xfrm>
          <a:prstGeom prst="rect">
            <a:avLst/>
          </a:prstGeom>
        </p:spPr>
        <p:txBody>
          <a:bodyPr spcFirstLastPara="1" wrap="square" lIns="107925" tIns="107925" rIns="107925" bIns="107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Google Shape;33;p5"/>
          <p:cNvCxnSpPr/>
          <p:nvPr/>
        </p:nvCxnSpPr>
        <p:spPr>
          <a:xfrm>
            <a:off x="2897561" y="499806"/>
            <a:ext cx="73023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4" name="Google Shape;34;p5"/>
          <p:cNvCxnSpPr/>
          <p:nvPr/>
        </p:nvCxnSpPr>
        <p:spPr>
          <a:xfrm>
            <a:off x="2897561" y="5699704"/>
            <a:ext cx="7302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5" name="Google Shape;35;p5"/>
          <p:cNvCxnSpPr/>
          <p:nvPr/>
        </p:nvCxnSpPr>
        <p:spPr>
          <a:xfrm>
            <a:off x="497246" y="499806"/>
            <a:ext cx="2145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2806959" y="692562"/>
            <a:ext cx="7392900" cy="764100"/>
          </a:xfrm>
          <a:prstGeom prst="rect">
            <a:avLst/>
          </a:prstGeom>
        </p:spPr>
        <p:txBody>
          <a:bodyPr spcFirstLastPara="1" wrap="square" lIns="107925" tIns="107925" rIns="107925" bIns="1079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1"/>
          </p:nvPr>
        </p:nvSpPr>
        <p:spPr>
          <a:xfrm>
            <a:off x="2807020" y="1927167"/>
            <a:ext cx="3591900" cy="3610200"/>
          </a:xfrm>
          <a:prstGeom prst="rect">
            <a:avLst/>
          </a:prstGeom>
        </p:spPr>
        <p:txBody>
          <a:bodyPr spcFirstLastPara="1" wrap="square" lIns="107925" tIns="107925" rIns="107925" bIns="107925" anchor="t" anchorCtr="0">
            <a:normAutofit/>
          </a:bodyPr>
          <a:lstStyle>
            <a:lvl1pPr marL="457200" lvl="0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2"/>
          </p:nvPr>
        </p:nvSpPr>
        <p:spPr>
          <a:xfrm>
            <a:off x="6608030" y="1927167"/>
            <a:ext cx="3591900" cy="3610200"/>
          </a:xfrm>
          <a:prstGeom prst="rect">
            <a:avLst/>
          </a:prstGeom>
        </p:spPr>
        <p:txBody>
          <a:bodyPr spcFirstLastPara="1" wrap="square" lIns="107925" tIns="107925" rIns="107925" bIns="107925" anchor="t" anchorCtr="0">
            <a:normAutofit/>
          </a:bodyPr>
          <a:lstStyle>
            <a:lvl1pPr marL="457200" lvl="0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9937938" y="5638088"/>
            <a:ext cx="641700" cy="473400"/>
          </a:xfrm>
          <a:prstGeom prst="rect">
            <a:avLst/>
          </a:prstGeom>
        </p:spPr>
        <p:txBody>
          <a:bodyPr spcFirstLastPara="1" wrap="square" lIns="107925" tIns="107925" rIns="107925" bIns="107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354693" y="494906"/>
            <a:ext cx="9964500" cy="769200"/>
          </a:xfrm>
          <a:prstGeom prst="rect">
            <a:avLst/>
          </a:prstGeom>
        </p:spPr>
        <p:txBody>
          <a:bodyPr spcFirstLastPara="1" wrap="square" lIns="107925" tIns="107925" rIns="107925" bIns="1079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sldNum" idx="12"/>
          </p:nvPr>
        </p:nvSpPr>
        <p:spPr>
          <a:xfrm>
            <a:off x="9937938" y="5638088"/>
            <a:ext cx="641700" cy="473400"/>
          </a:xfrm>
          <a:prstGeom prst="rect">
            <a:avLst/>
          </a:prstGeom>
        </p:spPr>
        <p:txBody>
          <a:bodyPr spcFirstLastPara="1" wrap="square" lIns="107925" tIns="107925" rIns="107925" bIns="107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" name="Google Shape;44;p7"/>
          <p:cNvCxnSpPr/>
          <p:nvPr/>
        </p:nvCxnSpPr>
        <p:spPr>
          <a:xfrm>
            <a:off x="497246" y="499806"/>
            <a:ext cx="2145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373638" y="1126233"/>
            <a:ext cx="3283800" cy="908700"/>
          </a:xfrm>
          <a:prstGeom prst="rect">
            <a:avLst/>
          </a:prstGeom>
        </p:spPr>
        <p:txBody>
          <a:bodyPr spcFirstLastPara="1" wrap="square" lIns="107925" tIns="107925" rIns="107925" bIns="1079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373638" y="2220725"/>
            <a:ext cx="3283800" cy="3374400"/>
          </a:xfrm>
          <a:prstGeom prst="rect">
            <a:avLst/>
          </a:prstGeom>
        </p:spPr>
        <p:txBody>
          <a:bodyPr spcFirstLastPara="1" wrap="square" lIns="107925" tIns="107925" rIns="107925" bIns="1079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sldNum" idx="12"/>
          </p:nvPr>
        </p:nvSpPr>
        <p:spPr>
          <a:xfrm>
            <a:off x="9937938" y="5638088"/>
            <a:ext cx="641700" cy="473400"/>
          </a:xfrm>
          <a:prstGeom prst="rect">
            <a:avLst/>
          </a:prstGeom>
        </p:spPr>
        <p:txBody>
          <a:bodyPr spcFirstLastPara="1" wrap="square" lIns="107925" tIns="107925" rIns="107925" bIns="107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9" name="Google Shape;49;p8"/>
          <p:cNvCxnSpPr/>
          <p:nvPr/>
        </p:nvCxnSpPr>
        <p:spPr>
          <a:xfrm>
            <a:off x="497246" y="499806"/>
            <a:ext cx="2145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331073" y="856327"/>
            <a:ext cx="7302300" cy="4612200"/>
          </a:xfrm>
          <a:prstGeom prst="rect">
            <a:avLst/>
          </a:prstGeom>
        </p:spPr>
        <p:txBody>
          <a:bodyPr spcFirstLastPara="1" wrap="square" lIns="107925" tIns="107925" rIns="107925" bIns="1079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700"/>
              <a:buNone/>
              <a:defRPr sz="57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700"/>
              <a:buNone/>
              <a:defRPr sz="57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700"/>
              <a:buNone/>
              <a:defRPr sz="57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700"/>
              <a:buNone/>
              <a:defRPr sz="57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700"/>
              <a:buNone/>
              <a:defRPr sz="57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700"/>
              <a:buNone/>
              <a:defRPr sz="57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700"/>
              <a:buNone/>
              <a:defRPr sz="57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700"/>
              <a:buNone/>
              <a:defRPr sz="57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700"/>
              <a:buNone/>
              <a:defRPr sz="57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sldNum" idx="12"/>
          </p:nvPr>
        </p:nvSpPr>
        <p:spPr>
          <a:xfrm>
            <a:off x="9937938" y="5638088"/>
            <a:ext cx="641700" cy="473400"/>
          </a:xfrm>
          <a:prstGeom prst="rect">
            <a:avLst/>
          </a:prstGeom>
        </p:spPr>
        <p:txBody>
          <a:bodyPr spcFirstLastPara="1" wrap="square" lIns="107925" tIns="107925" rIns="107925" bIns="1079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/>
          <p:nvPr/>
        </p:nvSpPr>
        <p:spPr>
          <a:xfrm>
            <a:off x="5346700" y="150"/>
            <a:ext cx="5346600" cy="6184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07925" tIns="107925" rIns="107925" bIns="1079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4" name="Google Shape;54;p9"/>
          <p:cNvCxnSpPr/>
          <p:nvPr/>
        </p:nvCxnSpPr>
        <p:spPr>
          <a:xfrm>
            <a:off x="5881925" y="5405700"/>
            <a:ext cx="5478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310488" y="1680270"/>
            <a:ext cx="4730700" cy="1585200"/>
          </a:xfrm>
          <a:prstGeom prst="rect">
            <a:avLst/>
          </a:prstGeom>
        </p:spPr>
        <p:txBody>
          <a:bodyPr spcFirstLastPara="1" wrap="square" lIns="107925" tIns="107925" rIns="107925" bIns="1079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subTitle" idx="1"/>
          </p:nvPr>
        </p:nvSpPr>
        <p:spPr>
          <a:xfrm>
            <a:off x="310488" y="3289199"/>
            <a:ext cx="4730700" cy="1617900"/>
          </a:xfrm>
          <a:prstGeom prst="rect">
            <a:avLst/>
          </a:prstGeom>
        </p:spPr>
        <p:txBody>
          <a:bodyPr spcFirstLastPara="1" wrap="square" lIns="107925" tIns="107925" rIns="107925" bIns="1079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5776471" y="870828"/>
            <a:ext cx="4487100" cy="4443300"/>
          </a:xfrm>
          <a:prstGeom prst="rect">
            <a:avLst/>
          </a:prstGeom>
        </p:spPr>
        <p:txBody>
          <a:bodyPr spcFirstLastPara="1" wrap="square" lIns="107925" tIns="107925" rIns="107925" bIns="107925" anchor="ctr" anchorCtr="0">
            <a:normAutofit/>
          </a:bodyPr>
          <a:lstStyle>
            <a:lvl1pPr marL="457200" lvl="0" indent="-3619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  <a:defRPr>
                <a:solidFill>
                  <a:schemeClr val="lt1"/>
                </a:solidFill>
              </a:defRPr>
            </a:lvl1pPr>
            <a:lvl2pPr marL="914400" lvl="1" indent="-3365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2pPr>
            <a:lvl3pPr marL="1371600" lvl="2" indent="-3365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3pPr>
            <a:lvl4pPr marL="1828800" lvl="3" indent="-3365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4pPr>
            <a:lvl5pPr marL="2286000" lvl="4" indent="-3365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5pPr>
            <a:lvl6pPr marL="2743200" lvl="5" indent="-3365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6pPr>
            <a:lvl7pPr marL="3200400" lvl="6" indent="-3365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7pPr>
            <a:lvl8pPr marL="3657600" lvl="7" indent="-3365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8pPr>
            <a:lvl9pPr marL="4114800" lvl="8" indent="-3365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sldNum" idx="12"/>
          </p:nvPr>
        </p:nvSpPr>
        <p:spPr>
          <a:xfrm>
            <a:off x="9937938" y="5638088"/>
            <a:ext cx="641700" cy="473400"/>
          </a:xfrm>
          <a:prstGeom prst="rect">
            <a:avLst/>
          </a:prstGeom>
        </p:spPr>
        <p:txBody>
          <a:bodyPr spcFirstLastPara="1" wrap="square" lIns="107925" tIns="107925" rIns="107925" bIns="1079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Google Shape;60;p10"/>
          <p:cNvCxnSpPr/>
          <p:nvPr/>
        </p:nvCxnSpPr>
        <p:spPr>
          <a:xfrm>
            <a:off x="497248" y="5699704"/>
            <a:ext cx="97026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1" name="Google Shape;61;p10"/>
          <p:cNvCxnSpPr/>
          <p:nvPr/>
        </p:nvCxnSpPr>
        <p:spPr>
          <a:xfrm>
            <a:off x="497246" y="499806"/>
            <a:ext cx="2145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2" name="Google Shape;62;p10"/>
          <p:cNvSpPr txBox="1">
            <a:spLocks noGrp="1"/>
          </p:cNvSpPr>
          <p:nvPr>
            <p:ph type="body" idx="1"/>
          </p:nvPr>
        </p:nvSpPr>
        <p:spPr>
          <a:xfrm>
            <a:off x="383598" y="5081665"/>
            <a:ext cx="9810000" cy="473400"/>
          </a:xfrm>
          <a:prstGeom prst="rect">
            <a:avLst/>
          </a:prstGeom>
        </p:spPr>
        <p:txBody>
          <a:bodyPr spcFirstLastPara="1" wrap="square" lIns="107925" tIns="107925" rIns="107925" bIns="1079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sldNum" idx="12"/>
          </p:nvPr>
        </p:nvSpPr>
        <p:spPr>
          <a:xfrm>
            <a:off x="9937938" y="5638088"/>
            <a:ext cx="641700" cy="473400"/>
          </a:xfrm>
          <a:prstGeom prst="rect">
            <a:avLst/>
          </a:prstGeom>
        </p:spPr>
        <p:txBody>
          <a:bodyPr spcFirstLastPara="1" wrap="square" lIns="107925" tIns="107925" rIns="107925" bIns="107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wiss-2"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2806959" y="692562"/>
            <a:ext cx="7392900" cy="7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925" tIns="107925" rIns="107925" bIns="1079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Raleway"/>
              <a:buNone/>
              <a:defRPr sz="35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Raleway"/>
              <a:buNone/>
              <a:defRPr sz="35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Raleway"/>
              <a:buNone/>
              <a:defRPr sz="35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Raleway"/>
              <a:buNone/>
              <a:defRPr sz="35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Raleway"/>
              <a:buNone/>
              <a:defRPr sz="35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Raleway"/>
              <a:buNone/>
              <a:defRPr sz="35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Raleway"/>
              <a:buNone/>
              <a:defRPr sz="35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Raleway"/>
              <a:buNone/>
              <a:defRPr sz="35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Raleway"/>
              <a:buNone/>
              <a:defRPr sz="35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2818492" y="1918871"/>
            <a:ext cx="7392900" cy="36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925" tIns="107925" rIns="107925" bIns="107925" anchor="t" anchorCtr="0">
            <a:normAutofit/>
          </a:bodyPr>
          <a:lstStyle>
            <a:lvl1pPr marL="457200" lvl="0" indent="-3619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ato"/>
              <a:buChar char="●"/>
              <a:defRPr sz="21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Lato"/>
              <a:buChar char="○"/>
              <a:defRPr sz="17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Lato"/>
              <a:buChar char="■"/>
              <a:defRPr sz="17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Lato"/>
              <a:buChar char="●"/>
              <a:defRPr sz="17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Lato"/>
              <a:buChar char="○"/>
              <a:defRPr sz="17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Lato"/>
              <a:buChar char="■"/>
              <a:defRPr sz="17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Lato"/>
              <a:buChar char="●"/>
              <a:defRPr sz="17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Lato"/>
              <a:buChar char="○"/>
              <a:defRPr sz="17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Lato"/>
              <a:buChar char="■"/>
              <a:defRPr sz="17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sldNum" idx="12"/>
          </p:nvPr>
        </p:nvSpPr>
        <p:spPr>
          <a:xfrm>
            <a:off x="9937938" y="5638088"/>
            <a:ext cx="641700" cy="4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925" tIns="107925" rIns="107925" bIns="107925" anchor="ctr" anchorCtr="0">
            <a:normAutofit/>
          </a:bodyPr>
          <a:lstStyle>
            <a:lvl1pPr lvl="0" algn="r">
              <a:buNone/>
              <a:defRPr sz="12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2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2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2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2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2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2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2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2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g"/><Relationship Id="rId11" Type="http://schemas.openxmlformats.org/officeDocument/2006/relationships/image" Target="../media/image12.jpg"/><Relationship Id="rId5" Type="http://schemas.openxmlformats.org/officeDocument/2006/relationships/image" Target="../media/image6.jpg"/><Relationship Id="rId10" Type="http://schemas.openxmlformats.org/officeDocument/2006/relationships/image" Target="../media/image11.jpg"/><Relationship Id="rId4" Type="http://schemas.openxmlformats.org/officeDocument/2006/relationships/image" Target="../media/image5.jpg"/><Relationship Id="rId9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e.kahoot.it/details/40e8bf89-1405-4a8a-91ba-c886939f921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padlet.com/mirelapancu/padletul-meu-uluitor-vp79fumhofof67r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studio.frameworkconsulting.com/activity/81502/shared?type=ind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4"/>
          <p:cNvSpPr/>
          <p:nvPr/>
        </p:nvSpPr>
        <p:spPr>
          <a:xfrm>
            <a:off x="2138033" y="2566056"/>
            <a:ext cx="6417335" cy="1052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00" tIns="40100" rIns="80200" bIns="401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6315" b="1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Sunetul și litera ‘R’</a:t>
            </a:r>
            <a:endParaRPr>
              <a:solidFill>
                <a:srgbClr val="0070C0"/>
              </a:solidFill>
            </a:endParaRPr>
          </a:p>
        </p:txBody>
      </p:sp>
      <p:sp>
        <p:nvSpPr>
          <p:cNvPr id="3" name="Buton acțiune: mergeți înainte sau la următorul 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22A6F33A-045A-E128-EC30-070F7F6725B8}"/>
              </a:ext>
            </a:extLst>
          </p:cNvPr>
          <p:cNvSpPr/>
          <p:nvPr/>
        </p:nvSpPr>
        <p:spPr>
          <a:xfrm>
            <a:off x="8153400" y="4508500"/>
            <a:ext cx="1358900" cy="1052788"/>
          </a:xfrm>
          <a:prstGeom prst="actionButtonForwardNex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5"/>
          <p:cNvSpPr txBox="1">
            <a:spLocks noGrp="1"/>
          </p:cNvSpPr>
          <p:nvPr>
            <p:ph type="title"/>
          </p:nvPr>
        </p:nvSpPr>
        <p:spPr>
          <a:xfrm>
            <a:off x="3552400" y="281450"/>
            <a:ext cx="3588600" cy="3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56"/>
              <a:buFont typeface="Calibri"/>
              <a:buNone/>
            </a:pPr>
            <a:r>
              <a:rPr lang="ro-RO" sz="315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Cum fac animalele?</a:t>
            </a:r>
            <a:endParaRPr sz="3150"/>
          </a:p>
        </p:txBody>
      </p:sp>
      <p:pic>
        <p:nvPicPr>
          <p:cNvPr id="88" name="Google Shape;88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4724" y="1580503"/>
            <a:ext cx="3133042" cy="2077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43251" y="1297929"/>
            <a:ext cx="1949802" cy="2771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58539" y="1531541"/>
            <a:ext cx="2889230" cy="2166922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5"/>
          <p:cNvSpPr txBox="1"/>
          <p:nvPr/>
        </p:nvSpPr>
        <p:spPr>
          <a:xfrm>
            <a:off x="1919029" y="3786970"/>
            <a:ext cx="1584300" cy="3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157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MORR, MORR!</a:t>
            </a:r>
            <a:endParaRPr/>
          </a:p>
        </p:txBody>
      </p:sp>
      <p:sp>
        <p:nvSpPr>
          <p:cNvPr id="92" name="Google Shape;92;p15"/>
          <p:cNvSpPr txBox="1"/>
          <p:nvPr/>
        </p:nvSpPr>
        <p:spPr>
          <a:xfrm>
            <a:off x="4543175" y="4106150"/>
            <a:ext cx="1949700" cy="3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1579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MÂRRR, MÂRRR!</a:t>
            </a:r>
            <a:endParaRPr dirty="0"/>
          </a:p>
        </p:txBody>
      </p:sp>
      <p:sp>
        <p:nvSpPr>
          <p:cNvPr id="93" name="Google Shape;93;p15"/>
          <p:cNvSpPr txBox="1"/>
          <p:nvPr/>
        </p:nvSpPr>
        <p:spPr>
          <a:xfrm>
            <a:off x="7532846" y="3758494"/>
            <a:ext cx="1557900" cy="3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1579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CRRA-CRRA!</a:t>
            </a:r>
            <a:endParaRPr dirty="0"/>
          </a:p>
        </p:txBody>
      </p:sp>
      <p:sp>
        <p:nvSpPr>
          <p:cNvPr id="3" name="Buton acțiune: mergeți înainte sau la următorul 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A576D7C-E653-736E-59C6-4F0A70F053C1}"/>
              </a:ext>
            </a:extLst>
          </p:cNvPr>
          <p:cNvSpPr/>
          <p:nvPr/>
        </p:nvSpPr>
        <p:spPr>
          <a:xfrm>
            <a:off x="8153400" y="4508500"/>
            <a:ext cx="1358900" cy="1052788"/>
          </a:xfrm>
          <a:prstGeom prst="actionButtonForwardNex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2" name="Buton acțiune: mergeți înapoi sau la anteriorul 1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EE9B967D-B215-6C2A-39B2-2D30BC93CE11}"/>
              </a:ext>
            </a:extLst>
          </p:cNvPr>
          <p:cNvSpPr/>
          <p:nvPr/>
        </p:nvSpPr>
        <p:spPr>
          <a:xfrm>
            <a:off x="612653" y="4510887"/>
            <a:ext cx="1358900" cy="1050401"/>
          </a:xfrm>
          <a:prstGeom prst="actionButtonBackPrevious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 dirty="0"/>
          </a:p>
        </p:txBody>
      </p:sp>
    </p:spTree>
  </p:cSld>
  <p:clrMapOvr>
    <a:masterClrMapping/>
  </p:clrMapOvr>
  <p:transition spd="slow" advTm="1500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>
            <a:spLocks noGrp="1"/>
          </p:cNvSpPr>
          <p:nvPr>
            <p:ph type="body" idx="1"/>
          </p:nvPr>
        </p:nvSpPr>
        <p:spPr>
          <a:xfrm>
            <a:off x="948507" y="967976"/>
            <a:ext cx="89271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00505" lvl="0" indent="-200505" algn="l" rtl="0">
              <a:lnSpc>
                <a:spcPct val="90000"/>
              </a:lnSpc>
              <a:spcBef>
                <a:spcPts val="0"/>
              </a:spcBef>
              <a:spcAft>
                <a:spcPts val="1400"/>
              </a:spcAft>
              <a:buClr>
                <a:schemeClr val="dk1"/>
              </a:buClr>
              <a:buSzPct val="114285"/>
              <a:buChar char="●"/>
            </a:pPr>
            <a:r>
              <a:rPr lang="ro-RO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Denumiți animalele/ obiectele pe care le vedeți</a:t>
            </a:r>
            <a:endParaRPr sz="2000" dirty="0"/>
          </a:p>
        </p:txBody>
      </p:sp>
      <p:pic>
        <p:nvPicPr>
          <p:cNvPr id="99" name="Google Shape;99;p16"/>
          <p:cNvPicPr preferRelativeResize="0"/>
          <p:nvPr/>
        </p:nvPicPr>
        <p:blipFill rotWithShape="1">
          <a:blip r:embed="rId3">
            <a:alphaModFix/>
          </a:blip>
          <a:srcRect t="17199" r="957" b="21823"/>
          <a:stretch/>
        </p:blipFill>
        <p:spPr>
          <a:xfrm>
            <a:off x="1582683" y="1575790"/>
            <a:ext cx="1915561" cy="1179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6"/>
          <p:cNvPicPr preferRelativeResize="0"/>
          <p:nvPr/>
        </p:nvPicPr>
        <p:blipFill rotWithShape="1">
          <a:blip r:embed="rId4">
            <a:alphaModFix/>
          </a:blip>
          <a:srcRect l="16576" r="22845" b="35477"/>
          <a:stretch/>
        </p:blipFill>
        <p:spPr>
          <a:xfrm>
            <a:off x="1564454" y="2780182"/>
            <a:ext cx="1933790" cy="134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6"/>
          <p:cNvPicPr preferRelativeResize="0"/>
          <p:nvPr/>
        </p:nvPicPr>
        <p:blipFill rotWithShape="1">
          <a:blip r:embed="rId5">
            <a:alphaModFix/>
          </a:blip>
          <a:srcRect l="13982" t="46748" r="16939"/>
          <a:stretch/>
        </p:blipFill>
        <p:spPr>
          <a:xfrm>
            <a:off x="4156957" y="1575790"/>
            <a:ext cx="2012935" cy="1181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6"/>
          <p:cNvPicPr preferRelativeResize="0"/>
          <p:nvPr/>
        </p:nvPicPr>
        <p:blipFill rotWithShape="1">
          <a:blip r:embed="rId6">
            <a:alphaModFix/>
          </a:blip>
          <a:srcRect l="11142" t="20018" r="23300" b="11865"/>
          <a:stretch/>
        </p:blipFill>
        <p:spPr>
          <a:xfrm>
            <a:off x="4156957" y="2812243"/>
            <a:ext cx="2012935" cy="1327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6"/>
          <p:cNvPicPr preferRelativeResize="0"/>
          <p:nvPr/>
        </p:nvPicPr>
        <p:blipFill rotWithShape="1">
          <a:blip r:embed="rId7">
            <a:alphaModFix/>
          </a:blip>
          <a:srcRect l="16891" t="16819" r="24234" b="11690"/>
          <a:stretch/>
        </p:blipFill>
        <p:spPr>
          <a:xfrm>
            <a:off x="6828605" y="1575790"/>
            <a:ext cx="1933790" cy="1181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6"/>
          <p:cNvPicPr preferRelativeResize="0"/>
          <p:nvPr/>
        </p:nvPicPr>
        <p:blipFill rotWithShape="1">
          <a:blip r:embed="rId8">
            <a:alphaModFix/>
          </a:blip>
          <a:srcRect l="10481" t="16819" r="23871" b="11883"/>
          <a:stretch/>
        </p:blipFill>
        <p:spPr>
          <a:xfrm>
            <a:off x="6828605" y="2801561"/>
            <a:ext cx="1933790" cy="1329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6"/>
          <p:cNvPicPr preferRelativeResize="0"/>
          <p:nvPr/>
        </p:nvPicPr>
        <p:blipFill rotWithShape="1">
          <a:blip r:embed="rId9">
            <a:alphaModFix/>
          </a:blip>
          <a:srcRect l="28423" t="11787" r="27456" b="1449"/>
          <a:stretch/>
        </p:blipFill>
        <p:spPr>
          <a:xfrm>
            <a:off x="1946032" y="4171995"/>
            <a:ext cx="1170633" cy="15346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6"/>
          <p:cNvPicPr preferRelativeResize="0"/>
          <p:nvPr/>
        </p:nvPicPr>
        <p:blipFill rotWithShape="1">
          <a:blip r:embed="rId10">
            <a:alphaModFix/>
          </a:blip>
          <a:srcRect l="10266" t="13140" r="57368" b="20687"/>
          <a:stretch/>
        </p:blipFill>
        <p:spPr>
          <a:xfrm>
            <a:off x="4422822" y="4194990"/>
            <a:ext cx="1481203" cy="154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6" descr="Fotografii gratuite de Ceașcă"/>
          <p:cNvPicPr preferRelativeResize="0"/>
          <p:nvPr/>
        </p:nvPicPr>
        <p:blipFill rotWithShape="1">
          <a:blip r:embed="rId11">
            <a:alphaModFix/>
          </a:blip>
          <a:srcRect l="40812" t="2445" r="10579" b="22"/>
          <a:stretch/>
        </p:blipFill>
        <p:spPr>
          <a:xfrm>
            <a:off x="7054898" y="4172799"/>
            <a:ext cx="1481203" cy="1536267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6"/>
          <p:cNvSpPr txBox="1"/>
          <p:nvPr/>
        </p:nvSpPr>
        <p:spPr>
          <a:xfrm>
            <a:off x="2443800" y="119475"/>
            <a:ext cx="53517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315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Cuvinte care conțin sunetul ‘R’</a:t>
            </a:r>
            <a:endParaRPr sz="3150"/>
          </a:p>
        </p:txBody>
      </p:sp>
      <p:sp>
        <p:nvSpPr>
          <p:cNvPr id="3" name="Buton acțiune: mergeți înainte sau la următorul 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09172EA-A880-05F7-87E8-6725DD99DBC7}"/>
              </a:ext>
            </a:extLst>
          </p:cNvPr>
          <p:cNvSpPr/>
          <p:nvPr/>
        </p:nvSpPr>
        <p:spPr>
          <a:xfrm>
            <a:off x="9196157" y="4656278"/>
            <a:ext cx="1358900" cy="1052788"/>
          </a:xfrm>
          <a:prstGeom prst="actionButtonForwardNex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2" name="Buton acțiune: mergeți înapoi sau la anteriorul 1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C9F6E2EE-727A-8050-2C56-FC2A43E97D2F}"/>
              </a:ext>
            </a:extLst>
          </p:cNvPr>
          <p:cNvSpPr/>
          <p:nvPr/>
        </p:nvSpPr>
        <p:spPr>
          <a:xfrm>
            <a:off x="138343" y="4656278"/>
            <a:ext cx="1358900" cy="1050401"/>
          </a:xfrm>
          <a:prstGeom prst="actionButtonBackPrevious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/>
    </mc:Choice>
    <mc:Fallback xmlns="">
      <p:transition spd="slow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7"/>
          <p:cNvSpPr txBox="1">
            <a:spLocks noGrp="1"/>
          </p:cNvSpPr>
          <p:nvPr>
            <p:ph type="body" idx="1"/>
          </p:nvPr>
        </p:nvSpPr>
        <p:spPr>
          <a:xfrm>
            <a:off x="313000" y="2280477"/>
            <a:ext cx="9624000" cy="13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00758" lvl="0" indent="-34901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ro-RO" sz="2000">
                <a:latin typeface="Arial"/>
                <a:ea typeface="Arial"/>
                <a:cs typeface="Arial"/>
                <a:sym typeface="Arial"/>
              </a:rPr>
              <a:t>Scanați cu camera telefonului </a:t>
            </a:r>
            <a:r>
              <a:rPr lang="ro-RO" sz="2000" b="1">
                <a:latin typeface="Arial"/>
                <a:ea typeface="Arial"/>
                <a:cs typeface="Arial"/>
                <a:sym typeface="Arial"/>
              </a:rPr>
              <a:t>codul QR</a:t>
            </a:r>
            <a:r>
              <a:rPr lang="ro-RO" sz="2000">
                <a:latin typeface="Arial"/>
                <a:ea typeface="Arial"/>
                <a:cs typeface="Arial"/>
                <a:sym typeface="Arial"/>
              </a:rPr>
              <a:t>;</a:t>
            </a:r>
            <a:endParaRPr sz="2000"/>
          </a:p>
          <a:p>
            <a:pPr marL="300758" lvl="0" indent="-349018" algn="l" rtl="0">
              <a:lnSpc>
                <a:spcPct val="90000"/>
              </a:lnSpc>
              <a:spcBef>
                <a:spcPts val="877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ro-RO" sz="2000">
                <a:latin typeface="Arial"/>
                <a:ea typeface="Arial"/>
                <a:cs typeface="Arial"/>
                <a:sym typeface="Arial"/>
              </a:rPr>
              <a:t>Selectați cuvintele a căror denumire conține </a:t>
            </a:r>
            <a:r>
              <a:rPr lang="ro-RO" sz="2000" b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litera ‘R’</a:t>
            </a:r>
            <a:r>
              <a:rPr lang="ro-RO" sz="2000">
                <a:latin typeface="Arial"/>
                <a:ea typeface="Arial"/>
                <a:cs typeface="Arial"/>
                <a:sym typeface="Arial"/>
              </a:rPr>
              <a:t>;</a:t>
            </a:r>
            <a:endParaRPr sz="2000"/>
          </a:p>
          <a:p>
            <a:pPr marL="300757" lvl="0" indent="-349017" algn="l" rtl="0">
              <a:lnSpc>
                <a:spcPct val="90000"/>
              </a:lnSpc>
              <a:spcBef>
                <a:spcPts val="877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ro-RO" sz="2000">
                <a:latin typeface="Arial"/>
                <a:ea typeface="Arial"/>
                <a:cs typeface="Arial"/>
                <a:sym typeface="Arial"/>
              </a:rPr>
              <a:t>Timp de joc – 5 minute.</a:t>
            </a:r>
            <a:endParaRPr sz="2000"/>
          </a:p>
        </p:txBody>
      </p:sp>
      <p:sp>
        <p:nvSpPr>
          <p:cNvPr id="116" name="Google Shape;116;p17"/>
          <p:cNvSpPr txBox="1"/>
          <p:nvPr/>
        </p:nvSpPr>
        <p:spPr>
          <a:xfrm>
            <a:off x="4176550" y="739175"/>
            <a:ext cx="23403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315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Joc - Kahoot!</a:t>
            </a:r>
            <a:endParaRPr sz="315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7"/>
          <p:cNvSpPr txBox="1"/>
          <p:nvPr/>
        </p:nvSpPr>
        <p:spPr>
          <a:xfrm>
            <a:off x="2484100" y="5561288"/>
            <a:ext cx="6462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u="sng" dirty="0">
                <a:solidFill>
                  <a:schemeClr val="hlink"/>
                </a:solidFill>
                <a:hlinkClick r:id="rId3"/>
              </a:rPr>
              <a:t>https://create.kahoot.it/details/40e8bf89-1405-4a8a-91ba-c886939f921e</a:t>
            </a:r>
            <a:r>
              <a:rPr lang="ro-RO" dirty="0"/>
              <a:t> </a:t>
            </a:r>
            <a:endParaRPr dirty="0"/>
          </a:p>
        </p:txBody>
      </p:sp>
      <p:pic>
        <p:nvPicPr>
          <p:cNvPr id="118" name="Google Shape;118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81292" y="3158704"/>
            <a:ext cx="2514908" cy="240258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Buton acțiune: mergeți înainte sau la următorul 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F61CEFAB-84A5-238B-2A52-4F40CAA7E961}"/>
              </a:ext>
            </a:extLst>
          </p:cNvPr>
          <p:cNvSpPr/>
          <p:nvPr/>
        </p:nvSpPr>
        <p:spPr>
          <a:xfrm>
            <a:off x="8578100" y="4510887"/>
            <a:ext cx="1358900" cy="1052788"/>
          </a:xfrm>
          <a:prstGeom prst="actionButtonForwardNex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2" name="Buton acțiune: mergeți înapoi sau la anteriorul 1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95A998A8-4867-A730-1A50-AD7CEF00F28B}"/>
              </a:ext>
            </a:extLst>
          </p:cNvPr>
          <p:cNvSpPr/>
          <p:nvPr/>
        </p:nvSpPr>
        <p:spPr>
          <a:xfrm>
            <a:off x="612653" y="4510887"/>
            <a:ext cx="1358900" cy="1050401"/>
          </a:xfrm>
          <a:prstGeom prst="actionButtonBackPrevious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/>
    </mc:Choice>
    <mc:Fallback xmlns="">
      <p:transition spd="slow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8"/>
          <p:cNvSpPr txBox="1">
            <a:spLocks noGrp="1"/>
          </p:cNvSpPr>
          <p:nvPr>
            <p:ph type="body" idx="1"/>
          </p:nvPr>
        </p:nvSpPr>
        <p:spPr>
          <a:xfrm>
            <a:off x="367350" y="2307198"/>
            <a:ext cx="9624000" cy="14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00758" lvl="0" indent="-332508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ro-RO" sz="2035">
                <a:latin typeface="Arial"/>
                <a:ea typeface="Arial"/>
                <a:cs typeface="Arial"/>
                <a:sym typeface="Arial"/>
              </a:rPr>
              <a:t>Scanați cu camera telefonului </a:t>
            </a:r>
            <a:r>
              <a:rPr lang="ro-RO" sz="2035" b="1">
                <a:latin typeface="Arial"/>
                <a:ea typeface="Arial"/>
                <a:cs typeface="Arial"/>
                <a:sym typeface="Arial"/>
              </a:rPr>
              <a:t>codul QR</a:t>
            </a:r>
            <a:r>
              <a:rPr lang="ro-RO" sz="2035">
                <a:latin typeface="Arial"/>
                <a:ea typeface="Arial"/>
                <a:cs typeface="Arial"/>
                <a:sym typeface="Arial"/>
              </a:rPr>
              <a:t>;</a:t>
            </a:r>
            <a:endParaRPr sz="2035"/>
          </a:p>
          <a:p>
            <a:pPr marL="300758" lvl="0" indent="-332508" algn="l" rtl="0">
              <a:lnSpc>
                <a:spcPct val="70000"/>
              </a:lnSpc>
              <a:spcBef>
                <a:spcPts val="877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ro-RO" sz="2035">
                <a:latin typeface="Arial"/>
                <a:ea typeface="Arial"/>
                <a:cs typeface="Arial"/>
                <a:sym typeface="Arial"/>
              </a:rPr>
              <a:t>Scrieți cât mai multe cuvinte care încep, conțin sau se termin cu </a:t>
            </a:r>
            <a:r>
              <a:rPr lang="ro-RO" sz="2035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litera ‘R’</a:t>
            </a:r>
            <a:r>
              <a:rPr lang="ro-RO" sz="203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  <a:endParaRPr sz="2035"/>
          </a:p>
          <a:p>
            <a:pPr marL="300757" lvl="0" indent="-332507" algn="l" rtl="0">
              <a:lnSpc>
                <a:spcPct val="70000"/>
              </a:lnSpc>
              <a:spcBef>
                <a:spcPts val="877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ro-RO" sz="2035">
                <a:latin typeface="Arial"/>
                <a:ea typeface="Arial"/>
                <a:cs typeface="Arial"/>
                <a:sym typeface="Arial"/>
              </a:rPr>
              <a:t>Timp de joc – 5 minute.</a:t>
            </a:r>
            <a:endParaRPr sz="2035"/>
          </a:p>
        </p:txBody>
      </p:sp>
      <p:sp>
        <p:nvSpPr>
          <p:cNvPr id="125" name="Google Shape;125;p18"/>
          <p:cNvSpPr txBox="1"/>
          <p:nvPr/>
        </p:nvSpPr>
        <p:spPr>
          <a:xfrm>
            <a:off x="4304986" y="1503866"/>
            <a:ext cx="2083500" cy="5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3156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Joc - Padlet</a:t>
            </a:r>
            <a:endParaRPr sz="2100"/>
          </a:p>
        </p:txBody>
      </p:sp>
      <p:sp>
        <p:nvSpPr>
          <p:cNvPr id="126" name="Google Shape;126;p18"/>
          <p:cNvSpPr txBox="1"/>
          <p:nvPr/>
        </p:nvSpPr>
        <p:spPr>
          <a:xfrm>
            <a:off x="3555628" y="5073650"/>
            <a:ext cx="5715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7" name="Google Shape;12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72900" y="3270201"/>
            <a:ext cx="2464899" cy="2464899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8"/>
          <p:cNvSpPr txBox="1"/>
          <p:nvPr/>
        </p:nvSpPr>
        <p:spPr>
          <a:xfrm>
            <a:off x="2622178" y="5643104"/>
            <a:ext cx="6507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u="sng" dirty="0">
                <a:solidFill>
                  <a:schemeClr val="hlink"/>
                </a:solidFill>
                <a:hlinkClick r:id="rId4"/>
              </a:rPr>
              <a:t>https://padlet.com/mirelapancu/padletul-meu-uluitor-vp79fumhofof67rg</a:t>
            </a:r>
            <a:r>
              <a:rPr lang="ro-RO" dirty="0"/>
              <a:t> </a:t>
            </a:r>
            <a:endParaRPr dirty="0"/>
          </a:p>
        </p:txBody>
      </p:sp>
      <p:sp>
        <p:nvSpPr>
          <p:cNvPr id="3" name="Buton acțiune: mergeți înainte sau la următorul 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F14F70EB-0FC5-0A91-C2F0-7577689B3899}"/>
              </a:ext>
            </a:extLst>
          </p:cNvPr>
          <p:cNvSpPr/>
          <p:nvPr/>
        </p:nvSpPr>
        <p:spPr>
          <a:xfrm>
            <a:off x="8742128" y="4544869"/>
            <a:ext cx="1358900" cy="1052788"/>
          </a:xfrm>
          <a:prstGeom prst="actionButtonForwardNex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2" name="Buton acțiune: mergeți înapoi sau la anteriorul 1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360E47F6-8244-E64E-EAF1-CC4D29FD8A13}"/>
              </a:ext>
            </a:extLst>
          </p:cNvPr>
          <p:cNvSpPr/>
          <p:nvPr/>
        </p:nvSpPr>
        <p:spPr>
          <a:xfrm>
            <a:off x="367350" y="4547256"/>
            <a:ext cx="1358900" cy="1050401"/>
          </a:xfrm>
          <a:prstGeom prst="actionButtonBackPrevious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5000">
        <p14:gallery dir="l"/>
      </p:transition>
    </mc:Choice>
    <mc:Fallback xmlns="">
      <p:transition spd="slow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9"/>
          <p:cNvSpPr txBox="1">
            <a:spLocks noGrp="1"/>
          </p:cNvSpPr>
          <p:nvPr>
            <p:ph type="body" idx="1"/>
          </p:nvPr>
        </p:nvSpPr>
        <p:spPr>
          <a:xfrm>
            <a:off x="367350" y="2307198"/>
            <a:ext cx="9624000" cy="14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00757" lvl="0" indent="-332507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ro-RO" sz="2035">
                <a:latin typeface="Arial"/>
                <a:ea typeface="Arial"/>
                <a:cs typeface="Arial"/>
                <a:sym typeface="Arial"/>
              </a:rPr>
              <a:t>Scanați cu camera telefonului </a:t>
            </a:r>
            <a:r>
              <a:rPr lang="ro-RO" sz="2035" b="1">
                <a:latin typeface="Arial"/>
                <a:ea typeface="Arial"/>
                <a:cs typeface="Arial"/>
                <a:sym typeface="Arial"/>
              </a:rPr>
              <a:t>codul QR</a:t>
            </a:r>
            <a:r>
              <a:rPr lang="ro-RO" sz="2035">
                <a:latin typeface="Arial"/>
                <a:ea typeface="Arial"/>
                <a:cs typeface="Arial"/>
                <a:sym typeface="Arial"/>
              </a:rPr>
              <a:t>;</a:t>
            </a:r>
            <a:endParaRPr sz="2035"/>
          </a:p>
          <a:p>
            <a:pPr marL="300757" lvl="0" indent="-332507" algn="l" rtl="0">
              <a:lnSpc>
                <a:spcPct val="70000"/>
              </a:lnSpc>
              <a:spcBef>
                <a:spcPts val="877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ro-RO" sz="2035">
                <a:latin typeface="Arial"/>
                <a:ea typeface="Arial"/>
                <a:cs typeface="Arial"/>
                <a:sym typeface="Arial"/>
              </a:rPr>
              <a:t>Răspundeți la exercițiile despre</a:t>
            </a:r>
            <a:r>
              <a:rPr lang="ro-RO" sz="2035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sunetul și</a:t>
            </a:r>
            <a:r>
              <a:rPr lang="ro-RO" sz="2035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o-RO" sz="2035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litera ‘R’</a:t>
            </a:r>
            <a:r>
              <a:rPr lang="ro-RO" sz="203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  <a:endParaRPr sz="2035"/>
          </a:p>
          <a:p>
            <a:pPr marL="300757" lvl="0" indent="-332507" algn="l" rtl="0">
              <a:lnSpc>
                <a:spcPct val="70000"/>
              </a:lnSpc>
              <a:spcBef>
                <a:spcPts val="877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ro-RO" sz="2035">
                <a:latin typeface="Arial"/>
                <a:ea typeface="Arial"/>
                <a:cs typeface="Arial"/>
                <a:sym typeface="Arial"/>
              </a:rPr>
              <a:t>Timp de joc – 15 minute.</a:t>
            </a:r>
            <a:endParaRPr sz="2035"/>
          </a:p>
        </p:txBody>
      </p:sp>
      <p:sp>
        <p:nvSpPr>
          <p:cNvPr id="135" name="Google Shape;135;p19"/>
          <p:cNvSpPr txBox="1"/>
          <p:nvPr/>
        </p:nvSpPr>
        <p:spPr>
          <a:xfrm>
            <a:off x="4112798" y="1076550"/>
            <a:ext cx="2467800" cy="5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3156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Curriki Studio </a:t>
            </a:r>
            <a:endParaRPr sz="2100"/>
          </a:p>
        </p:txBody>
      </p:sp>
      <p:sp>
        <p:nvSpPr>
          <p:cNvPr id="136" name="Google Shape;136;p19"/>
          <p:cNvSpPr txBox="1"/>
          <p:nvPr/>
        </p:nvSpPr>
        <p:spPr>
          <a:xfrm>
            <a:off x="4215050" y="5735100"/>
            <a:ext cx="6507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19"/>
          <p:cNvSpPr txBox="1"/>
          <p:nvPr/>
        </p:nvSpPr>
        <p:spPr>
          <a:xfrm>
            <a:off x="2087900" y="5535000"/>
            <a:ext cx="7586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u="sng" dirty="0">
                <a:solidFill>
                  <a:schemeClr val="hlink"/>
                </a:solidFill>
                <a:hlinkClick r:id="rId3"/>
              </a:rPr>
              <a:t>https://studio.frameworkconsulting.com/activity/81502/shared?type=ind</a:t>
            </a:r>
            <a:r>
              <a:rPr lang="ro-RO" dirty="0"/>
              <a:t> </a:t>
            </a:r>
            <a:endParaRPr dirty="0"/>
          </a:p>
        </p:txBody>
      </p:sp>
      <p:pic>
        <p:nvPicPr>
          <p:cNvPr id="138" name="Google Shape;138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80675" y="1920848"/>
            <a:ext cx="2203191" cy="217280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Buton acțiune: mergeți înainte sau la următorul 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8A591DA-5955-25BB-D6FB-98CD5163DE4F}"/>
              </a:ext>
            </a:extLst>
          </p:cNvPr>
          <p:cNvSpPr/>
          <p:nvPr/>
        </p:nvSpPr>
        <p:spPr>
          <a:xfrm>
            <a:off x="8153400" y="4508500"/>
            <a:ext cx="1358900" cy="1052788"/>
          </a:xfrm>
          <a:prstGeom prst="actionButtonForwardNex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2" name="Buton acțiune: mergeți înapoi sau la anteriorul 1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3014088-37F6-7812-C890-70F2BADE3FBF}"/>
              </a:ext>
            </a:extLst>
          </p:cNvPr>
          <p:cNvSpPr/>
          <p:nvPr/>
        </p:nvSpPr>
        <p:spPr>
          <a:xfrm>
            <a:off x="501650" y="4508500"/>
            <a:ext cx="1358900" cy="1050401"/>
          </a:xfrm>
          <a:prstGeom prst="actionButtonBackPrevious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5000">
        <p14:gallery dir="l"/>
      </p:transition>
    </mc:Choice>
    <mc:Fallback xmlns="">
      <p:transition spd="slow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20" descr="Happy Fa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9500" y="1568450"/>
            <a:ext cx="2599233" cy="2637317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0"/>
          <p:cNvSpPr/>
          <p:nvPr/>
        </p:nvSpPr>
        <p:spPr>
          <a:xfrm>
            <a:off x="3898900" y="2630785"/>
            <a:ext cx="508690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5400"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VĂ </a:t>
            </a:r>
            <a:r>
              <a:rPr lang="ro-RO" sz="5400" b="1" cap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MULȚUMESC!</a:t>
            </a:r>
            <a:endParaRPr/>
          </a:p>
        </p:txBody>
      </p:sp>
      <p:sp>
        <p:nvSpPr>
          <p:cNvPr id="2" name="CasetăText 1">
            <a:extLst>
              <a:ext uri="{FF2B5EF4-FFF2-40B4-BE49-F238E27FC236}">
                <a16:creationId xmlns:a16="http://schemas.microsoft.com/office/drawing/2014/main" id="{A8C39E0E-C116-BB54-DCA8-64AD6D01096A}"/>
              </a:ext>
            </a:extLst>
          </p:cNvPr>
          <p:cNvSpPr txBox="1"/>
          <p:nvPr/>
        </p:nvSpPr>
        <p:spPr>
          <a:xfrm>
            <a:off x="738052" y="5184019"/>
            <a:ext cx="887367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work is licensed under a Creative Commons Zero (CC0) license. You can copy, modify, and distribute the work, even for commercial purposes, all without asking permission. </a:t>
            </a:r>
            <a:endParaRPr lang="ro-RO" dirty="0"/>
          </a:p>
          <a:p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lucrare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licențiată</a:t>
            </a:r>
            <a:r>
              <a:rPr lang="en-US" dirty="0"/>
              <a:t> sub o </a:t>
            </a:r>
            <a:r>
              <a:rPr lang="en-US" dirty="0" err="1"/>
              <a:t>licență</a:t>
            </a:r>
            <a:r>
              <a:rPr lang="en-US" dirty="0"/>
              <a:t> Creative Commons Zero (CC0). </a:t>
            </a:r>
            <a:r>
              <a:rPr lang="en-US" dirty="0" err="1"/>
              <a:t>Puteți</a:t>
            </a:r>
            <a:r>
              <a:rPr lang="en-US" dirty="0"/>
              <a:t> </a:t>
            </a:r>
            <a:r>
              <a:rPr lang="en-US" dirty="0" err="1"/>
              <a:t>copia</a:t>
            </a:r>
            <a:r>
              <a:rPr lang="en-US" dirty="0"/>
              <a:t>, </a:t>
            </a:r>
            <a:r>
              <a:rPr lang="en-US" dirty="0" err="1"/>
              <a:t>modifica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distribui</a:t>
            </a:r>
            <a:r>
              <a:rPr lang="en-US" dirty="0"/>
              <a:t> </a:t>
            </a:r>
            <a:r>
              <a:rPr lang="en-US" dirty="0" err="1"/>
              <a:t>lucrarea</a:t>
            </a:r>
            <a:r>
              <a:rPr lang="en-US" dirty="0"/>
              <a:t>, </a:t>
            </a:r>
            <a:r>
              <a:rPr lang="en-US" dirty="0" err="1"/>
              <a:t>chiar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scopuri</a:t>
            </a:r>
            <a:r>
              <a:rPr lang="en-US" dirty="0"/>
              <a:t> </a:t>
            </a:r>
            <a:r>
              <a:rPr lang="en-US" dirty="0" err="1"/>
              <a:t>comerciale</a:t>
            </a:r>
            <a:r>
              <a:rPr lang="en-US" dirty="0"/>
              <a:t>, </a:t>
            </a:r>
            <a:r>
              <a:rPr lang="en-US" dirty="0" err="1"/>
              <a:t>toate</a:t>
            </a:r>
            <a:r>
              <a:rPr lang="en-US" dirty="0"/>
              <a:t> </a:t>
            </a:r>
            <a:r>
              <a:rPr lang="en-US" dirty="0" err="1"/>
              <a:t>fără</a:t>
            </a:r>
            <a:r>
              <a:rPr lang="en-US" dirty="0"/>
              <a:t> a cere </a:t>
            </a:r>
            <a:r>
              <a:rPr lang="en-US" dirty="0" err="1"/>
              <a:t>permisiune</a:t>
            </a:r>
            <a:r>
              <a:rPr lang="en-US" dirty="0"/>
              <a:t>.</a:t>
            </a:r>
            <a:endParaRPr lang="ro-RO" dirty="0"/>
          </a:p>
          <a:p>
            <a:endParaRPr lang="ro-RO" dirty="0"/>
          </a:p>
        </p:txBody>
      </p:sp>
      <p:sp>
        <p:nvSpPr>
          <p:cNvPr id="3" name="Buton acțiune: mergeți înapoi sau la anteriorul 2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35C2C41F-A979-DF8D-7795-2F0E02D07C3C}"/>
              </a:ext>
            </a:extLst>
          </p:cNvPr>
          <p:cNvSpPr/>
          <p:nvPr/>
        </p:nvSpPr>
        <p:spPr>
          <a:xfrm>
            <a:off x="179883" y="3960586"/>
            <a:ext cx="1358900" cy="1050401"/>
          </a:xfrm>
          <a:prstGeom prst="actionButtonBackPrevious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wiss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ă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369</Words>
  <Application>Microsoft Office PowerPoint</Application>
  <PresentationFormat>Particularizare</PresentationFormat>
  <Paragraphs>31</Paragraphs>
  <Slides>7</Slides>
  <Notes>7</Notes>
  <HiddenSlides>0</HiddenSlides>
  <MMClips>0</MMClips>
  <ScaleCrop>false</ScaleCrop>
  <HeadingPairs>
    <vt:vector size="6" baseType="variant">
      <vt:variant>
        <vt:lpstr>Fonturi utilizate</vt:lpstr>
      </vt:variant>
      <vt:variant>
        <vt:i4>4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7</vt:i4>
      </vt:variant>
    </vt:vector>
  </HeadingPairs>
  <TitlesOfParts>
    <vt:vector size="12" baseType="lpstr">
      <vt:lpstr>Calibri</vt:lpstr>
      <vt:lpstr>Arial</vt:lpstr>
      <vt:lpstr>Lato</vt:lpstr>
      <vt:lpstr>Raleway</vt:lpstr>
      <vt:lpstr>Swiss</vt:lpstr>
      <vt:lpstr>Prezentare PowerPoint</vt:lpstr>
      <vt:lpstr>Cum fac animalele?</vt:lpstr>
      <vt:lpstr>Prezentare PowerPoint</vt:lpstr>
      <vt:lpstr>Prezentare PowerPoint</vt:lpstr>
      <vt:lpstr>Prezentare PowerPoint</vt:lpstr>
      <vt:lpstr>Prezentare PowerPoint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Mirela Flavia Pancu</cp:lastModifiedBy>
  <cp:revision>3</cp:revision>
  <dcterms:modified xsi:type="dcterms:W3CDTF">2025-07-17T11:09:13Z</dcterms:modified>
</cp:coreProperties>
</file>