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6184900"/>
  <p:notesSz cx="10693400" cy="61849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Raleway" pitchFamily="2" charset="-18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710" y="5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633913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057900" y="0"/>
            <a:ext cx="4632325" cy="30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41713" y="773113"/>
            <a:ext cx="3609975" cy="208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69975" y="2976563"/>
            <a:ext cx="8553450" cy="243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5875338"/>
            <a:ext cx="4633913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057900" y="5875338"/>
            <a:ext cx="4632325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1069975" y="2976563"/>
            <a:ext cx="8553450" cy="2435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work is licensed under a Creative Commons Zero (CC0) license. You can copy, modify, and distribute the work, even for commercial purposes, all without asking permission</a:t>
            </a:r>
            <a:r>
              <a:rPr lang="ro-RO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Această lucrare este licențiată sub o licență Creative </a:t>
            </a:r>
            <a:r>
              <a:rPr lang="ro-RO" dirty="0" err="1"/>
              <a:t>Commons</a:t>
            </a:r>
            <a:r>
              <a:rPr lang="ro-RO" dirty="0"/>
              <a:t> Zero (CC0). Puteți copia, modifica și distribui lucrarea, chiar și în scopuri comerciale, toate fără a cere permisiune.</a:t>
            </a:r>
            <a:endParaRPr dirty="0"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73113"/>
            <a:ext cx="3609975" cy="208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1069975" y="2976563"/>
            <a:ext cx="8553450" cy="2435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73113"/>
            <a:ext cx="3609975" cy="208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1069975" y="2976563"/>
            <a:ext cx="8553450" cy="2435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73113"/>
            <a:ext cx="3609975" cy="208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1069975" y="2976563"/>
            <a:ext cx="8553450" cy="2435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73113"/>
            <a:ext cx="3609975" cy="208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73113"/>
            <a:ext cx="3609975" cy="208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1069975" y="2976563"/>
            <a:ext cx="8553450" cy="243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6057900" y="5875338"/>
            <a:ext cx="4632325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890e3ebc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73113"/>
            <a:ext cx="3609975" cy="208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5890e3ebcd_0_8:notes"/>
          <p:cNvSpPr txBox="1">
            <a:spLocks noGrp="1"/>
          </p:cNvSpPr>
          <p:nvPr>
            <p:ph type="body" idx="1"/>
          </p:nvPr>
        </p:nvSpPr>
        <p:spPr>
          <a:xfrm>
            <a:off x="1069975" y="2976563"/>
            <a:ext cx="8553600" cy="2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5890e3ebcd_0_8:notes"/>
          <p:cNvSpPr txBox="1">
            <a:spLocks noGrp="1"/>
          </p:cNvSpPr>
          <p:nvPr>
            <p:ph type="sldNum" idx="12"/>
          </p:nvPr>
        </p:nvSpPr>
        <p:spPr>
          <a:xfrm>
            <a:off x="6057900" y="5875338"/>
            <a:ext cx="46323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1069975" y="2976563"/>
            <a:ext cx="8553450" cy="2435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This work is licensed under a Creative Commons Zero (CC0) license. You can copy, modify, and distribute the work, even for commercial purposes, all without asking permission.</a:t>
            </a:r>
            <a:endParaRPr lang="ro-R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Această lucrare este licențiată sub o licență Creative </a:t>
            </a:r>
            <a:r>
              <a:rPr lang="ro-RO" dirty="0" err="1"/>
              <a:t>Commons</a:t>
            </a:r>
            <a:r>
              <a:rPr lang="ro-RO" dirty="0"/>
              <a:t> Zero (CC0). Puteți copia, modifica și distribui lucrarea, chiar și în scopuri comerciale, toate fără a cere permisiune.</a:t>
            </a:r>
            <a:endParaRPr dirty="0"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73113"/>
            <a:ext cx="3609975" cy="208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2897561" y="499806"/>
            <a:ext cx="73023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2897561" y="5699704"/>
            <a:ext cx="7302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97246" y="499806"/>
            <a:ext cx="214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73601" y="757826"/>
            <a:ext cx="7404300" cy="18543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795284" y="3894136"/>
            <a:ext cx="7404300" cy="1493100"/>
          </a:xfrm>
          <a:prstGeom prst="rect">
            <a:avLst/>
          </a:prstGeom>
        </p:spPr>
        <p:txBody>
          <a:bodyPr spcFirstLastPara="1" wrap="square" lIns="107925" tIns="107925" rIns="107925" bIns="1079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1"/>
          <p:cNvCxnSpPr/>
          <p:nvPr/>
        </p:nvCxnSpPr>
        <p:spPr>
          <a:xfrm>
            <a:off x="497248" y="5699704"/>
            <a:ext cx="970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1"/>
          <p:cNvCxnSpPr/>
          <p:nvPr/>
        </p:nvCxnSpPr>
        <p:spPr>
          <a:xfrm>
            <a:off x="497248" y="499806"/>
            <a:ext cx="970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998647" y="1569042"/>
            <a:ext cx="8696100" cy="18498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Lato"/>
              <a:buNone/>
              <a:defRPr sz="1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Lato"/>
              <a:buNone/>
              <a:defRPr sz="1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Lato"/>
              <a:buNone/>
              <a:defRPr sz="1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Lato"/>
              <a:buNone/>
              <a:defRPr sz="1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Lato"/>
              <a:buNone/>
              <a:defRPr sz="1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Lato"/>
              <a:buNone/>
              <a:defRPr sz="1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Lato"/>
              <a:buNone/>
              <a:defRPr sz="1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Lato"/>
              <a:buNone/>
              <a:defRPr sz="1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Lato"/>
              <a:buNone/>
              <a:defRPr sz="1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998647" y="3510549"/>
            <a:ext cx="8696100" cy="12885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și conținu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735171" y="329289"/>
            <a:ext cx="9223200" cy="1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735171" y="1646443"/>
            <a:ext cx="92232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735171" y="5732486"/>
            <a:ext cx="240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542189" y="5732486"/>
            <a:ext cx="3609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7552214" y="5732486"/>
            <a:ext cx="2406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497248" y="499806"/>
            <a:ext cx="9702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497248" y="5699704"/>
            <a:ext cx="970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75291" y="2172651"/>
            <a:ext cx="9702600" cy="18543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2897561" y="499806"/>
            <a:ext cx="7302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2897561" y="5699704"/>
            <a:ext cx="7302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4"/>
          <p:cNvCxnSpPr/>
          <p:nvPr/>
        </p:nvCxnSpPr>
        <p:spPr>
          <a:xfrm>
            <a:off x="497246" y="499806"/>
            <a:ext cx="21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806959" y="692562"/>
            <a:ext cx="7392900" cy="7641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818492" y="1918871"/>
            <a:ext cx="7392900" cy="36102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2897561" y="499806"/>
            <a:ext cx="7302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2897561" y="5699704"/>
            <a:ext cx="7302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5"/>
          <p:cNvCxnSpPr/>
          <p:nvPr/>
        </p:nvCxnSpPr>
        <p:spPr>
          <a:xfrm>
            <a:off x="497246" y="499806"/>
            <a:ext cx="21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806959" y="692562"/>
            <a:ext cx="7392900" cy="7641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2807020" y="1927167"/>
            <a:ext cx="3591900" cy="36102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608030" y="1927167"/>
            <a:ext cx="3591900" cy="36102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54693" y="494906"/>
            <a:ext cx="9964500" cy="7692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497246" y="499806"/>
            <a:ext cx="21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73638" y="1126233"/>
            <a:ext cx="3283800" cy="908700"/>
          </a:xfrm>
          <a:prstGeom prst="rect">
            <a:avLst/>
          </a:prstGeom>
        </p:spPr>
        <p:txBody>
          <a:bodyPr spcFirstLastPara="1" wrap="square" lIns="107925" tIns="107925" rIns="107925" bIns="1079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73638" y="2220725"/>
            <a:ext cx="3283800" cy="33744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8"/>
          <p:cNvCxnSpPr/>
          <p:nvPr/>
        </p:nvCxnSpPr>
        <p:spPr>
          <a:xfrm>
            <a:off x="497246" y="499806"/>
            <a:ext cx="214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31073" y="856327"/>
            <a:ext cx="7302300" cy="46122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5346700" y="150"/>
            <a:ext cx="5346600" cy="618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7925" tIns="107925" rIns="107925" bIns="107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5881925" y="5405700"/>
            <a:ext cx="547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10488" y="1680270"/>
            <a:ext cx="4730700" cy="1585200"/>
          </a:xfrm>
          <a:prstGeom prst="rect">
            <a:avLst/>
          </a:prstGeom>
        </p:spPr>
        <p:txBody>
          <a:bodyPr spcFirstLastPara="1" wrap="square" lIns="107925" tIns="107925" rIns="107925" bIns="107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310488" y="3289199"/>
            <a:ext cx="4730700" cy="1617900"/>
          </a:xfrm>
          <a:prstGeom prst="rect">
            <a:avLst/>
          </a:prstGeom>
        </p:spPr>
        <p:txBody>
          <a:bodyPr spcFirstLastPara="1" wrap="square" lIns="107925" tIns="107925" rIns="107925" bIns="107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5776471" y="870828"/>
            <a:ext cx="4487100" cy="44433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497248" y="5699704"/>
            <a:ext cx="970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0"/>
          <p:cNvCxnSpPr/>
          <p:nvPr/>
        </p:nvCxnSpPr>
        <p:spPr>
          <a:xfrm>
            <a:off x="497246" y="499806"/>
            <a:ext cx="21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83598" y="5081665"/>
            <a:ext cx="98100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806959" y="692562"/>
            <a:ext cx="73929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25" tIns="107925" rIns="107925" bIns="107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aleway"/>
              <a:buNone/>
              <a:defRPr sz="3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aleway"/>
              <a:buNone/>
              <a:defRPr sz="3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aleway"/>
              <a:buNone/>
              <a:defRPr sz="3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aleway"/>
              <a:buNone/>
              <a:defRPr sz="3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aleway"/>
              <a:buNone/>
              <a:defRPr sz="3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aleway"/>
              <a:buNone/>
              <a:defRPr sz="3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aleway"/>
              <a:buNone/>
              <a:defRPr sz="3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aleway"/>
              <a:buNone/>
              <a:defRPr sz="3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aleway"/>
              <a:buNone/>
              <a:defRPr sz="3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818492" y="1918871"/>
            <a:ext cx="7392900" cy="3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25" tIns="107925" rIns="107925" bIns="107925" anchor="t" anchorCtr="0">
            <a:norm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  <a:defRPr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○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■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○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■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○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■"/>
              <a:defRPr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37938" y="5638088"/>
            <a:ext cx="6417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25" tIns="107925" rIns="107925" bIns="107925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40e8bf89-1405-4a8a-91ba-c886939f921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adlet.com/mirelapancu/padletul-meu-uluitor-vp79fumhofof67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frameworkconsulting.com/activity/81502/shared?type=in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2138033" y="2566056"/>
            <a:ext cx="6417335" cy="105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00" tIns="40100" rIns="80200" bIns="40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315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Sunetul și litera ‘R’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3" name="Buton acțiune: mergeți înainte sau la următorul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2A6F33A-045A-E128-EC30-070F7F6725B8}"/>
              </a:ext>
            </a:extLst>
          </p:cNvPr>
          <p:cNvSpPr/>
          <p:nvPr/>
        </p:nvSpPr>
        <p:spPr>
          <a:xfrm>
            <a:off x="8153400" y="4508500"/>
            <a:ext cx="1358900" cy="1052788"/>
          </a:xfrm>
          <a:prstGeom prst="actionButtonForwardNex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552400" y="281450"/>
            <a:ext cx="35886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56"/>
              <a:buFont typeface="Calibri"/>
              <a:buNone/>
            </a:pPr>
            <a:r>
              <a:rPr lang="ro-RO" sz="31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Cum fac animalele?</a:t>
            </a:r>
            <a:endParaRPr sz="3150"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724" y="1580503"/>
            <a:ext cx="3133042" cy="207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3251" y="1297929"/>
            <a:ext cx="1949802" cy="277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8539" y="1531541"/>
            <a:ext cx="2889230" cy="21669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1919029" y="3786970"/>
            <a:ext cx="15843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7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MORR, MORR!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4543175" y="4106150"/>
            <a:ext cx="1949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7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MÂRRR, MÂRRR!</a:t>
            </a:r>
            <a:endParaRPr dirty="0"/>
          </a:p>
        </p:txBody>
      </p:sp>
      <p:sp>
        <p:nvSpPr>
          <p:cNvPr id="93" name="Google Shape;93;p15"/>
          <p:cNvSpPr txBox="1"/>
          <p:nvPr/>
        </p:nvSpPr>
        <p:spPr>
          <a:xfrm>
            <a:off x="7532846" y="3758494"/>
            <a:ext cx="15579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7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CRRA-CRRA!</a:t>
            </a:r>
            <a:endParaRPr dirty="0"/>
          </a:p>
        </p:txBody>
      </p:sp>
      <p:sp>
        <p:nvSpPr>
          <p:cNvPr id="3" name="Buton acțiune: mergeți înainte sau la următorul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576D7C-E653-736E-59C6-4F0A70F053C1}"/>
              </a:ext>
            </a:extLst>
          </p:cNvPr>
          <p:cNvSpPr/>
          <p:nvPr/>
        </p:nvSpPr>
        <p:spPr>
          <a:xfrm>
            <a:off x="8153400" y="4508500"/>
            <a:ext cx="1358900" cy="1052788"/>
          </a:xfrm>
          <a:prstGeom prst="actionButtonForwardNex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Buton acțiune: mergeți înapoi sau la anteriorul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9B967D-B215-6C2A-39B2-2D30BC93CE11}"/>
              </a:ext>
            </a:extLst>
          </p:cNvPr>
          <p:cNvSpPr/>
          <p:nvPr/>
        </p:nvSpPr>
        <p:spPr>
          <a:xfrm>
            <a:off x="612653" y="4510887"/>
            <a:ext cx="1358900" cy="1050401"/>
          </a:xfrm>
          <a:prstGeom prst="actionButtonBackPrevio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</p:cSld>
  <p:clrMapOvr>
    <a:masterClrMapping/>
  </p:clrMapOvr>
  <p:transition spd="slow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948507" y="967976"/>
            <a:ext cx="892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0505" lvl="0" indent="-200505" algn="l" rtl="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ct val="114285"/>
              <a:buChar char="●"/>
            </a:pPr>
            <a:r>
              <a:rPr lang="ro-RO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Denumiți animalele/ obiectele pe care le vedeți</a:t>
            </a:r>
            <a:endParaRPr sz="2000" dirty="0"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t="17199" r="957" b="21823"/>
          <a:stretch/>
        </p:blipFill>
        <p:spPr>
          <a:xfrm>
            <a:off x="1582683" y="1575790"/>
            <a:ext cx="1915561" cy="117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 l="16576" r="22845" b="35477"/>
          <a:stretch/>
        </p:blipFill>
        <p:spPr>
          <a:xfrm>
            <a:off x="1564454" y="2780182"/>
            <a:ext cx="1933790" cy="13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5">
            <a:alphaModFix/>
          </a:blip>
          <a:srcRect l="13982" t="46748" r="16939"/>
          <a:stretch/>
        </p:blipFill>
        <p:spPr>
          <a:xfrm>
            <a:off x="4156957" y="1575790"/>
            <a:ext cx="2012935" cy="118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6">
            <a:alphaModFix/>
          </a:blip>
          <a:srcRect l="11142" t="20018" r="23300" b="11865"/>
          <a:stretch/>
        </p:blipFill>
        <p:spPr>
          <a:xfrm>
            <a:off x="4156957" y="2812243"/>
            <a:ext cx="2012935" cy="132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7">
            <a:alphaModFix/>
          </a:blip>
          <a:srcRect l="16891" t="16819" r="24234" b="11690"/>
          <a:stretch/>
        </p:blipFill>
        <p:spPr>
          <a:xfrm>
            <a:off x="6828605" y="1575790"/>
            <a:ext cx="1933790" cy="118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8">
            <a:alphaModFix/>
          </a:blip>
          <a:srcRect l="10481" t="16819" r="23871" b="11883"/>
          <a:stretch/>
        </p:blipFill>
        <p:spPr>
          <a:xfrm>
            <a:off x="6828605" y="2801561"/>
            <a:ext cx="1933790" cy="132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9">
            <a:alphaModFix/>
          </a:blip>
          <a:srcRect l="28423" t="11787" r="27456" b="1449"/>
          <a:stretch/>
        </p:blipFill>
        <p:spPr>
          <a:xfrm>
            <a:off x="1946032" y="4171995"/>
            <a:ext cx="1170633" cy="153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10">
            <a:alphaModFix/>
          </a:blip>
          <a:srcRect l="10266" t="13140" r="57368" b="20687"/>
          <a:stretch/>
        </p:blipFill>
        <p:spPr>
          <a:xfrm>
            <a:off x="4422822" y="4194990"/>
            <a:ext cx="1481203" cy="15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descr="Fotografii gratuite de Ceașcă"/>
          <p:cNvPicPr preferRelativeResize="0"/>
          <p:nvPr/>
        </p:nvPicPr>
        <p:blipFill rotWithShape="1">
          <a:blip r:embed="rId11">
            <a:alphaModFix/>
          </a:blip>
          <a:srcRect l="40812" t="2445" r="10579" b="22"/>
          <a:stretch/>
        </p:blipFill>
        <p:spPr>
          <a:xfrm>
            <a:off x="7054898" y="4172799"/>
            <a:ext cx="1481203" cy="153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2443800" y="119475"/>
            <a:ext cx="53517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1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Cuvinte care conțin sunetul ‘R’</a:t>
            </a:r>
            <a:endParaRPr sz="3150"/>
          </a:p>
        </p:txBody>
      </p:sp>
      <p:sp>
        <p:nvSpPr>
          <p:cNvPr id="3" name="Buton acțiune: mergeți înainte sau la următorul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09172EA-A880-05F7-87E8-6725DD99DBC7}"/>
              </a:ext>
            </a:extLst>
          </p:cNvPr>
          <p:cNvSpPr/>
          <p:nvPr/>
        </p:nvSpPr>
        <p:spPr>
          <a:xfrm>
            <a:off x="9196157" y="4656278"/>
            <a:ext cx="1358900" cy="1052788"/>
          </a:xfrm>
          <a:prstGeom prst="actionButtonForwardNex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Buton acțiune: mergeți înapoi sau la anteriorul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9F6E2EE-727A-8050-2C56-FC2A43E97D2F}"/>
              </a:ext>
            </a:extLst>
          </p:cNvPr>
          <p:cNvSpPr/>
          <p:nvPr/>
        </p:nvSpPr>
        <p:spPr>
          <a:xfrm>
            <a:off x="138343" y="4656278"/>
            <a:ext cx="1358900" cy="1050401"/>
          </a:xfrm>
          <a:prstGeom prst="actionButtonBackPrevio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3000" y="2280477"/>
            <a:ext cx="9624000" cy="13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0758" lvl="0" indent="-34901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o-RO" sz="2000">
                <a:latin typeface="Arial"/>
                <a:ea typeface="Arial"/>
                <a:cs typeface="Arial"/>
                <a:sym typeface="Arial"/>
              </a:rPr>
              <a:t>Scanați cu camera telefonului </a:t>
            </a:r>
            <a:r>
              <a:rPr lang="ro-RO" sz="2000" b="1">
                <a:latin typeface="Arial"/>
                <a:ea typeface="Arial"/>
                <a:cs typeface="Arial"/>
                <a:sym typeface="Arial"/>
              </a:rPr>
              <a:t>codul QR</a:t>
            </a:r>
            <a:r>
              <a:rPr lang="ro-RO" sz="2000">
                <a:latin typeface="Arial"/>
                <a:ea typeface="Arial"/>
                <a:cs typeface="Arial"/>
                <a:sym typeface="Arial"/>
              </a:rPr>
              <a:t>;</a:t>
            </a:r>
            <a:endParaRPr sz="2000"/>
          </a:p>
          <a:p>
            <a:pPr marL="300758" lvl="0" indent="-349018" algn="l" rtl="0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o-RO" sz="2000">
                <a:latin typeface="Arial"/>
                <a:ea typeface="Arial"/>
                <a:cs typeface="Arial"/>
                <a:sym typeface="Arial"/>
              </a:rPr>
              <a:t>Selectați cuvintele a căror denumire conține </a:t>
            </a:r>
            <a:r>
              <a:rPr lang="ro-RO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litera ‘R’</a:t>
            </a:r>
            <a:r>
              <a:rPr lang="ro-RO" sz="2000">
                <a:latin typeface="Arial"/>
                <a:ea typeface="Arial"/>
                <a:cs typeface="Arial"/>
                <a:sym typeface="Arial"/>
              </a:rPr>
              <a:t>;</a:t>
            </a:r>
            <a:endParaRPr sz="2000"/>
          </a:p>
          <a:p>
            <a:pPr marL="300757" lvl="0" indent="-349017" algn="l" rtl="0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o-RO" sz="2000">
                <a:latin typeface="Arial"/>
                <a:ea typeface="Arial"/>
                <a:cs typeface="Arial"/>
                <a:sym typeface="Arial"/>
              </a:rPr>
              <a:t>Timp de joc – 5 minute.</a:t>
            </a:r>
            <a:endParaRPr sz="2000"/>
          </a:p>
        </p:txBody>
      </p:sp>
      <p:sp>
        <p:nvSpPr>
          <p:cNvPr id="116" name="Google Shape;116;p17"/>
          <p:cNvSpPr txBox="1"/>
          <p:nvPr/>
        </p:nvSpPr>
        <p:spPr>
          <a:xfrm>
            <a:off x="4176550" y="739175"/>
            <a:ext cx="2340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15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Joc - Kahoot!</a:t>
            </a:r>
            <a:endParaRPr sz="315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484100" y="5561288"/>
            <a:ext cx="646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u="sng" dirty="0">
                <a:solidFill>
                  <a:schemeClr val="hlink"/>
                </a:solidFill>
                <a:hlinkClick r:id="rId3"/>
              </a:rPr>
              <a:t>https://create.kahoot.it/details/40e8bf89-1405-4a8a-91ba-c886939f921e</a:t>
            </a:r>
            <a:r>
              <a:rPr lang="ro-RO" dirty="0"/>
              <a:t> </a:t>
            </a:r>
            <a:endParaRPr dirty="0"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292" y="3158704"/>
            <a:ext cx="2514908" cy="2402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uton acțiune: mergeți înainte sau la următorul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61CEFAB-84A5-238B-2A52-4F40CAA7E961}"/>
              </a:ext>
            </a:extLst>
          </p:cNvPr>
          <p:cNvSpPr/>
          <p:nvPr/>
        </p:nvSpPr>
        <p:spPr>
          <a:xfrm>
            <a:off x="8578100" y="4510887"/>
            <a:ext cx="1358900" cy="1052788"/>
          </a:xfrm>
          <a:prstGeom prst="actionButtonForwardNex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Buton acțiune: mergeți înapoi sau la anteriorul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5A998A8-4867-A730-1A50-AD7CEF00F28B}"/>
              </a:ext>
            </a:extLst>
          </p:cNvPr>
          <p:cNvSpPr/>
          <p:nvPr/>
        </p:nvSpPr>
        <p:spPr>
          <a:xfrm>
            <a:off x="612653" y="4510887"/>
            <a:ext cx="1358900" cy="1050401"/>
          </a:xfrm>
          <a:prstGeom prst="actionButtonBackPrevio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367350" y="2307198"/>
            <a:ext cx="96240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0758" lvl="0" indent="-33250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o-RO" sz="2035">
                <a:latin typeface="Arial"/>
                <a:ea typeface="Arial"/>
                <a:cs typeface="Arial"/>
                <a:sym typeface="Arial"/>
              </a:rPr>
              <a:t>Scanați cu camera telefonului </a:t>
            </a:r>
            <a:r>
              <a:rPr lang="ro-RO" sz="2035" b="1">
                <a:latin typeface="Arial"/>
                <a:ea typeface="Arial"/>
                <a:cs typeface="Arial"/>
                <a:sym typeface="Arial"/>
              </a:rPr>
              <a:t>codul QR</a:t>
            </a:r>
            <a:r>
              <a:rPr lang="ro-RO" sz="2035">
                <a:latin typeface="Arial"/>
                <a:ea typeface="Arial"/>
                <a:cs typeface="Arial"/>
                <a:sym typeface="Arial"/>
              </a:rPr>
              <a:t>;</a:t>
            </a:r>
            <a:endParaRPr sz="2035"/>
          </a:p>
          <a:p>
            <a:pPr marL="300758" lvl="0" indent="-332508" algn="l" rtl="0">
              <a:lnSpc>
                <a:spcPct val="7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o-RO" sz="2035">
                <a:latin typeface="Arial"/>
                <a:ea typeface="Arial"/>
                <a:cs typeface="Arial"/>
                <a:sym typeface="Arial"/>
              </a:rPr>
              <a:t>Scrieți cât mai multe cuvinte care încep, conțin sau se termin cu </a:t>
            </a:r>
            <a:r>
              <a:rPr lang="ro-RO" sz="2035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litera ‘R’</a:t>
            </a:r>
            <a:r>
              <a:rPr lang="ro-RO" sz="203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035"/>
          </a:p>
          <a:p>
            <a:pPr marL="300757" lvl="0" indent="-332507" algn="l" rtl="0">
              <a:lnSpc>
                <a:spcPct val="7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o-RO" sz="2035">
                <a:latin typeface="Arial"/>
                <a:ea typeface="Arial"/>
                <a:cs typeface="Arial"/>
                <a:sym typeface="Arial"/>
              </a:rPr>
              <a:t>Timp de joc – 5 minute.</a:t>
            </a:r>
            <a:endParaRPr sz="2035"/>
          </a:p>
        </p:txBody>
      </p:sp>
      <p:sp>
        <p:nvSpPr>
          <p:cNvPr id="125" name="Google Shape;125;p18"/>
          <p:cNvSpPr txBox="1"/>
          <p:nvPr/>
        </p:nvSpPr>
        <p:spPr>
          <a:xfrm>
            <a:off x="4304986" y="1503866"/>
            <a:ext cx="2083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15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Joc - Padlet</a:t>
            </a:r>
            <a:endParaRPr sz="2100"/>
          </a:p>
        </p:txBody>
      </p:sp>
      <p:sp>
        <p:nvSpPr>
          <p:cNvPr id="126" name="Google Shape;126;p18"/>
          <p:cNvSpPr txBox="1"/>
          <p:nvPr/>
        </p:nvSpPr>
        <p:spPr>
          <a:xfrm>
            <a:off x="3555628" y="5073650"/>
            <a:ext cx="5715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900" y="3270201"/>
            <a:ext cx="2464899" cy="246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2622178" y="5643104"/>
            <a:ext cx="650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u="sng" dirty="0">
                <a:solidFill>
                  <a:schemeClr val="hlink"/>
                </a:solidFill>
                <a:hlinkClick r:id="rId4"/>
              </a:rPr>
              <a:t>https://padlet.com/mirelapancu/padletul-meu-uluitor-vp79fumhofof67rg</a:t>
            </a:r>
            <a:r>
              <a:rPr lang="ro-RO" dirty="0"/>
              <a:t> </a:t>
            </a:r>
            <a:endParaRPr dirty="0"/>
          </a:p>
        </p:txBody>
      </p:sp>
      <p:sp>
        <p:nvSpPr>
          <p:cNvPr id="3" name="Buton acțiune: mergeți înainte sau la următorul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4F70EB-0FC5-0A91-C2F0-7577689B3899}"/>
              </a:ext>
            </a:extLst>
          </p:cNvPr>
          <p:cNvSpPr/>
          <p:nvPr/>
        </p:nvSpPr>
        <p:spPr>
          <a:xfrm>
            <a:off x="8742128" y="4544869"/>
            <a:ext cx="1358900" cy="1052788"/>
          </a:xfrm>
          <a:prstGeom prst="actionButtonForwardNex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Buton acțiune: mergeți înapoi sau la anteriorul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60E47F6-8244-E64E-EAF1-CC4D29FD8A13}"/>
              </a:ext>
            </a:extLst>
          </p:cNvPr>
          <p:cNvSpPr/>
          <p:nvPr/>
        </p:nvSpPr>
        <p:spPr>
          <a:xfrm>
            <a:off x="367350" y="4547256"/>
            <a:ext cx="1358900" cy="1050401"/>
          </a:xfrm>
          <a:prstGeom prst="actionButtonBackPrevio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gallery dir="l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367350" y="2307198"/>
            <a:ext cx="96240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0757" lvl="0" indent="-33250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o-RO" sz="2035">
                <a:latin typeface="Arial"/>
                <a:ea typeface="Arial"/>
                <a:cs typeface="Arial"/>
                <a:sym typeface="Arial"/>
              </a:rPr>
              <a:t>Scanați cu camera telefonului </a:t>
            </a:r>
            <a:r>
              <a:rPr lang="ro-RO" sz="2035" b="1">
                <a:latin typeface="Arial"/>
                <a:ea typeface="Arial"/>
                <a:cs typeface="Arial"/>
                <a:sym typeface="Arial"/>
              </a:rPr>
              <a:t>codul QR</a:t>
            </a:r>
            <a:r>
              <a:rPr lang="ro-RO" sz="2035">
                <a:latin typeface="Arial"/>
                <a:ea typeface="Arial"/>
                <a:cs typeface="Arial"/>
                <a:sym typeface="Arial"/>
              </a:rPr>
              <a:t>;</a:t>
            </a:r>
            <a:endParaRPr sz="2035"/>
          </a:p>
          <a:p>
            <a:pPr marL="300757" lvl="0" indent="-332507" algn="l" rtl="0">
              <a:lnSpc>
                <a:spcPct val="7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o-RO" sz="2035">
                <a:latin typeface="Arial"/>
                <a:ea typeface="Arial"/>
                <a:cs typeface="Arial"/>
                <a:sym typeface="Arial"/>
              </a:rPr>
              <a:t>Răspundeți la exercițiile despre</a:t>
            </a:r>
            <a:r>
              <a:rPr lang="ro-RO" sz="2035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sunetul și</a:t>
            </a:r>
            <a:r>
              <a:rPr lang="ro-RO" sz="2035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o-RO" sz="2035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litera ‘R’</a:t>
            </a:r>
            <a:r>
              <a:rPr lang="ro-RO" sz="203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035"/>
          </a:p>
          <a:p>
            <a:pPr marL="300757" lvl="0" indent="-332507" algn="l" rtl="0">
              <a:lnSpc>
                <a:spcPct val="7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o-RO" sz="2035">
                <a:latin typeface="Arial"/>
                <a:ea typeface="Arial"/>
                <a:cs typeface="Arial"/>
                <a:sym typeface="Arial"/>
              </a:rPr>
              <a:t>Timp de joc – 15 minute.</a:t>
            </a:r>
            <a:endParaRPr sz="2035"/>
          </a:p>
        </p:txBody>
      </p:sp>
      <p:sp>
        <p:nvSpPr>
          <p:cNvPr id="135" name="Google Shape;135;p19"/>
          <p:cNvSpPr txBox="1"/>
          <p:nvPr/>
        </p:nvSpPr>
        <p:spPr>
          <a:xfrm>
            <a:off x="4112798" y="1076550"/>
            <a:ext cx="24678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15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Curriki Studio </a:t>
            </a:r>
            <a:endParaRPr sz="2100"/>
          </a:p>
        </p:txBody>
      </p:sp>
      <p:sp>
        <p:nvSpPr>
          <p:cNvPr id="136" name="Google Shape;136;p19"/>
          <p:cNvSpPr txBox="1"/>
          <p:nvPr/>
        </p:nvSpPr>
        <p:spPr>
          <a:xfrm>
            <a:off x="4215050" y="5735100"/>
            <a:ext cx="650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2087900" y="5535000"/>
            <a:ext cx="758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u="sng" dirty="0">
                <a:solidFill>
                  <a:schemeClr val="hlink"/>
                </a:solidFill>
                <a:hlinkClick r:id="rId3"/>
              </a:rPr>
              <a:t>https://studio.frameworkconsulting.com/activity/81502/shared?type=ind</a:t>
            </a:r>
            <a:r>
              <a:rPr lang="ro-RO" dirty="0"/>
              <a:t> </a:t>
            </a:r>
            <a:endParaRPr dirty="0"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675" y="1920848"/>
            <a:ext cx="2203191" cy="2172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uton acțiune: mergeți înainte sau la următorul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8A591DA-5955-25BB-D6FB-98CD5163DE4F}"/>
              </a:ext>
            </a:extLst>
          </p:cNvPr>
          <p:cNvSpPr/>
          <p:nvPr/>
        </p:nvSpPr>
        <p:spPr>
          <a:xfrm>
            <a:off x="8153400" y="4508500"/>
            <a:ext cx="1358900" cy="1052788"/>
          </a:xfrm>
          <a:prstGeom prst="actionButtonForwardNex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Buton acțiune: mergeți înapoi sau la anteriorul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3014088-37F6-7812-C890-70F2BADE3FBF}"/>
              </a:ext>
            </a:extLst>
          </p:cNvPr>
          <p:cNvSpPr/>
          <p:nvPr/>
        </p:nvSpPr>
        <p:spPr>
          <a:xfrm>
            <a:off x="501650" y="4508500"/>
            <a:ext cx="1358900" cy="1050401"/>
          </a:xfrm>
          <a:prstGeom prst="actionButtonBackPrevio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gallery dir="l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 descr="Happy F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0" y="1568450"/>
            <a:ext cx="2599233" cy="2637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3898900" y="2630785"/>
            <a:ext cx="50869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54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VĂ </a:t>
            </a:r>
            <a:r>
              <a:rPr lang="ro-RO" sz="5400" b="1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MULȚUMESC!</a:t>
            </a:r>
            <a:endParaRPr/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A8C39E0E-C116-BB54-DCA8-64AD6D01096A}"/>
              </a:ext>
            </a:extLst>
          </p:cNvPr>
          <p:cNvSpPr txBox="1"/>
          <p:nvPr/>
        </p:nvSpPr>
        <p:spPr>
          <a:xfrm>
            <a:off x="738052" y="5184019"/>
            <a:ext cx="88736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work is licensed under a Creative Commons Zero (CC0) license. You can copy, modify, and distribute the work, even for commercial purposes, all without asking permission. </a:t>
            </a:r>
            <a:endParaRPr lang="ro-RO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lucrare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licențiată</a:t>
            </a:r>
            <a:r>
              <a:rPr lang="en-US" dirty="0"/>
              <a:t> sub o </a:t>
            </a:r>
            <a:r>
              <a:rPr lang="en-US" dirty="0" err="1"/>
              <a:t>licență</a:t>
            </a:r>
            <a:r>
              <a:rPr lang="en-US" dirty="0"/>
              <a:t> Creative Commons Zero (CC0).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copia</a:t>
            </a:r>
            <a:r>
              <a:rPr lang="en-US" dirty="0"/>
              <a:t>, </a:t>
            </a:r>
            <a:r>
              <a:rPr lang="en-US" dirty="0" err="1"/>
              <a:t>modifica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distribui</a:t>
            </a:r>
            <a:r>
              <a:rPr lang="en-US" dirty="0"/>
              <a:t> </a:t>
            </a:r>
            <a:r>
              <a:rPr lang="en-US" dirty="0" err="1"/>
              <a:t>lucrarea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scopuri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,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a cere </a:t>
            </a:r>
            <a:r>
              <a:rPr lang="en-US" dirty="0" err="1"/>
              <a:t>permisiune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</p:txBody>
      </p:sp>
      <p:sp>
        <p:nvSpPr>
          <p:cNvPr id="3" name="Buton acțiune: mergeți înapoi sau la anteriorul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C2C41F-A979-DF8D-7795-2F0E02D07C3C}"/>
              </a:ext>
            </a:extLst>
          </p:cNvPr>
          <p:cNvSpPr/>
          <p:nvPr/>
        </p:nvSpPr>
        <p:spPr>
          <a:xfrm>
            <a:off x="179883" y="3960586"/>
            <a:ext cx="1358900" cy="1050401"/>
          </a:xfrm>
          <a:prstGeom prst="actionButtonBackPrevio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369</Words>
  <Application>Microsoft Office PowerPoint</Application>
  <PresentationFormat>Particularizare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2" baseType="lpstr">
      <vt:lpstr>Calibri</vt:lpstr>
      <vt:lpstr>Arial</vt:lpstr>
      <vt:lpstr>Lato</vt:lpstr>
      <vt:lpstr>Raleway</vt:lpstr>
      <vt:lpstr>Swiss</vt:lpstr>
      <vt:lpstr>Prezentare PowerPoint</vt:lpstr>
      <vt:lpstr>Cum fac animalele?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Mirela Flavia Pancu</cp:lastModifiedBy>
  <cp:revision>3</cp:revision>
  <dcterms:modified xsi:type="dcterms:W3CDTF">2025-07-17T11:09:13Z</dcterms:modified>
</cp:coreProperties>
</file>