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6740-D377-48B4-8F87-0433CD334945}" v="212" dt="2025-11-10T17:23:09.025"/>
    <p1510:client id="{8D8E3C1A-0AE6-419C-8DA6-9741F32086CE}" v="2158" dt="2025-11-10T16:49:3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7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8594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69326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3223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95141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8747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327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89539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7155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273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06003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3172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347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3340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021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46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4942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701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32741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file:///C:\Users\tomal\Downloads\Troparul%20Sfin&#539;ilor%20&#206;mp&#259;ra&#539;i%20Constantin%20&#537;i%20Elena%20-%20Iulia%20Ioana%20Vlad%20&#537;i%20Grupul%20bizantin%20Theologos.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ordart.com/create" TargetMode="External"/><Relationship Id="rId3" Type="http://schemas.openxmlformats.org/officeDocument/2006/relationships/hyperlink" Target="https://view.genially.com/690dfe64cc850187bd3bea9a/interactive-content-museum" TargetMode="External"/><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file:///C:\Users\tomal\OneDrive\Desktop\Proiect%20Sfintii%20Imparati.pdf" TargetMode="External"/><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audio" Target="file:///C:\Users\tomal\Downloads\Troparul%20Sfin&#539;ilor%20&#206;mp&#259;ra&#539;i%20Constantin%20&#537;i%20Elena%20-%20Iulia%20Ioana%20Vlad%20&#537;i%20Grupul%20bizantin%20Theologos.mp3" TargetMode="Externa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voki.com/site/pickup?scid=20679757&amp;chsm=37312fb376179218bcdc3ca783074840" TargetMode="External"/><Relationship Id="rId7" Type="http://schemas.openxmlformats.org/officeDocument/2006/relationships/image" Target="../media/image10.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youtube.com/watch?v=0uPOQW4e0BM" TargetMode="External"/><Relationship Id="rId5" Type="http://schemas.openxmlformats.org/officeDocument/2006/relationships/hyperlink" Target="https://religie.h5p.com/content/1292744010164623707" TargetMode="External"/><Relationship Id="rId4" Type="http://schemas.openxmlformats.org/officeDocument/2006/relationships/hyperlink" Target="https://www.canva.com/design/DAG33a8In18/7Ot53Snnh_62EpQF2CtlVQ/edi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rezi.com/p/vdew9irxfmny/?present=1"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8.svg"/><Relationship Id="rId4" Type="http://schemas.openxmlformats.org/officeDocument/2006/relationships/image" Target="../media/image16.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hyperlink" Target="https://www.canva.com/design/DAG4C5Lhnko/mqxpGWuebAeWeOGSY_PciA/edi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wordwall.net/ro/resource/101360511/sfintii-imparati-constantin-si-elena" TargetMode="External"/><Relationship Id="rId7" Type="http://schemas.openxmlformats.org/officeDocument/2006/relationships/image" Target="../media/image22.png"/><Relationship Id="rId12" Type="http://schemas.openxmlformats.org/officeDocument/2006/relationships/hyperlink" Target="https://religie.h5p.com/content/1292743948516749737" TargetMode="Externa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hyperlink" Target="https://learningapps.org/display?v=p9vdu5g5v25" TargetMode="External"/><Relationship Id="rId11" Type="http://schemas.openxmlformats.org/officeDocument/2006/relationships/image" Target="../media/image24.jpeg"/><Relationship Id="rId5" Type="http://schemas.openxmlformats.org/officeDocument/2006/relationships/hyperlink" Target="https://learningapps.org/display?v=p6hqwnkmn25" TargetMode="External"/><Relationship Id="rId10" Type="http://schemas.openxmlformats.org/officeDocument/2006/relationships/image" Target="../media/image26.svg"/><Relationship Id="rId4" Type="http://schemas.openxmlformats.org/officeDocument/2006/relationships/hyperlink" Target="https://wordwall.net/ro/resource/101426339/sfantul-imparat-constantin-gaseste-perechea" TargetMode="Externa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app.animaker.com/animo/0HmHYYKakSdx5N0q/?paymentGate=free" TargetMode="External"/><Relationship Id="rId7" Type="http://schemas.openxmlformats.org/officeDocument/2006/relationships/image" Target="../media/image31.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943100" y="606893"/>
            <a:ext cx="8493369" cy="1524747"/>
          </a:xfrm>
          <a:blipFill>
            <a:blip r:embed="rId3"/>
            <a:tile tx="0" ty="0" sx="100000" sy="100000" flip="none" algn="tl"/>
          </a:blipFill>
          <a:effectLst>
            <a:softEdge rad="635000"/>
          </a:effectLst>
        </p:spPr>
        <p:txBody>
          <a:bodyPr>
            <a:normAutofit/>
          </a:bodyPr>
          <a:lstStyle/>
          <a:p>
            <a:pPr algn="ctr"/>
            <a:r>
              <a:rPr lang="ro-RO" sz="4000" b="1" i="1" dirty="0">
                <a:solidFill>
                  <a:schemeClr val="accent4">
                    <a:lumMod val="76000"/>
                  </a:schemeClr>
                </a:solidFill>
                <a:latin typeface="Aptos"/>
              </a:rPr>
              <a:t>SFINTII IMPARATI </a:t>
            </a:r>
            <a:r>
              <a:rPr lang="ro-RO" sz="4000" b="1" i="1" dirty="0">
                <a:latin typeface="Aptos"/>
              </a:rPr>
              <a:t/>
            </a:r>
            <a:br>
              <a:rPr lang="ro-RO" sz="4000" b="1" i="1" dirty="0">
                <a:latin typeface="Aptos"/>
              </a:rPr>
            </a:br>
            <a:r>
              <a:rPr lang="ro-RO" sz="4000" b="1" i="1" dirty="0">
                <a:solidFill>
                  <a:schemeClr val="accent4">
                    <a:lumMod val="76000"/>
                  </a:schemeClr>
                </a:solidFill>
                <a:latin typeface="Aptos"/>
              </a:rPr>
              <a:t>CONSTANTIN SI ELENA </a:t>
            </a:r>
            <a:endParaRPr lang="ro-RO" dirty="0">
              <a:solidFill>
                <a:schemeClr val="accent4">
                  <a:lumMod val="76000"/>
                </a:schemeClr>
              </a:solidFill>
              <a:latin typeface="Aptos"/>
            </a:endParaRPr>
          </a:p>
        </p:txBody>
      </p:sp>
      <p:sp>
        <p:nvSpPr>
          <p:cNvPr id="3" name="Subtitlu 2"/>
          <p:cNvSpPr>
            <a:spLocks noGrp="1"/>
          </p:cNvSpPr>
          <p:nvPr>
            <p:ph type="subTitle" idx="1"/>
          </p:nvPr>
        </p:nvSpPr>
        <p:spPr>
          <a:xfrm>
            <a:off x="4624754" y="5023811"/>
            <a:ext cx="6655778" cy="868990"/>
          </a:xfrm>
          <a:blipFill>
            <a:blip r:embed="rId3"/>
            <a:tile tx="0" ty="0" sx="100000" sy="100000" flip="none" algn="tl"/>
          </a:blipFill>
          <a:effectLst>
            <a:softEdge rad="317500"/>
          </a:effectLst>
        </p:spPr>
        <p:txBody>
          <a:bodyPr>
            <a:normAutofit/>
          </a:bodyPr>
          <a:lstStyle/>
          <a:p>
            <a:pPr algn="ctr"/>
            <a:r>
              <a:rPr lang="ro-RO" sz="3600" b="1" i="1" dirty="0">
                <a:solidFill>
                  <a:schemeClr val="accent1">
                    <a:lumMod val="49000"/>
                  </a:schemeClr>
                </a:solidFill>
              </a:rPr>
              <a:t>,,DOI IMPARATI ,O CREDINTA,,</a:t>
            </a:r>
          </a:p>
          <a:p>
            <a:pPr algn="ctr"/>
            <a:endParaRPr lang="ro-RO" sz="3600" b="1" i="1" dirty="0">
              <a:solidFill>
                <a:schemeClr val="accent1">
                  <a:lumMod val="49000"/>
                </a:schemeClr>
              </a:solidFill>
            </a:endParaRPr>
          </a:p>
        </p:txBody>
      </p:sp>
      <p:pic>
        <p:nvPicPr>
          <p:cNvPr id="5" name="Imagine 4" descr="O imagine care conține îmbrăcăminte, tablou, artă, femeie&#10;&#10;Conținutul generat de inteligența artificială poate fi incorect.">
            <a:extLst>
              <a:ext uri="{FF2B5EF4-FFF2-40B4-BE49-F238E27FC236}">
                <a16:creationId xmlns:a16="http://schemas.microsoft.com/office/drawing/2014/main" xmlns="" id="{E02382B5-9E02-77D2-633C-D40D98BF4268}"/>
              </a:ext>
            </a:extLst>
          </p:cNvPr>
          <p:cNvPicPr>
            <a:picLocks noChangeAspect="1"/>
          </p:cNvPicPr>
          <p:nvPr/>
        </p:nvPicPr>
        <p:blipFill>
          <a:blip r:embed="rId4"/>
          <a:stretch>
            <a:fillRect/>
          </a:stretch>
        </p:blipFill>
        <p:spPr>
          <a:xfrm>
            <a:off x="4514272" y="2135908"/>
            <a:ext cx="3763818" cy="2597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ine 5" descr="Kostenlose Bild: christentum, kreuz, Sonnenuntergang, Panorama, Silhouette">
            <a:extLst>
              <a:ext uri="{FF2B5EF4-FFF2-40B4-BE49-F238E27FC236}">
                <a16:creationId xmlns:a16="http://schemas.microsoft.com/office/drawing/2014/main" xmlns="" id="{601DA5B7-A19D-45BB-75AE-9B1C82012858}"/>
              </a:ext>
            </a:extLst>
          </p:cNvPr>
          <p:cNvPicPr>
            <a:picLocks noChangeAspect="1"/>
          </p:cNvPicPr>
          <p:nvPr/>
        </p:nvPicPr>
        <p:blipFill>
          <a:blip r:embed="rId5" cstate="print"/>
          <a:stretch>
            <a:fillRect/>
          </a:stretch>
        </p:blipFill>
        <p:spPr>
          <a:xfrm>
            <a:off x="6512258" y="5627531"/>
            <a:ext cx="2713181" cy="882584"/>
          </a:xfrm>
          <a:prstGeom prst="ellipse">
            <a:avLst/>
          </a:prstGeom>
          <a:ln>
            <a:noFill/>
          </a:ln>
          <a:effectLst>
            <a:softEdge rad="112500"/>
          </a:effectLst>
        </p:spPr>
      </p:pic>
      <p:pic>
        <p:nvPicPr>
          <p:cNvPr id="7" name="Troparul Sfinților Împărați Constantin și Elena - Iulia Ioana Vlad și Grupul bizantin Theologos.mp3">
            <a:hlinkClick r:id="" action="ppaction://media"/>
          </p:cNvPr>
          <p:cNvPicPr>
            <a:picLocks noRot="1" noChangeAspect="1"/>
          </p:cNvPicPr>
          <p:nvPr>
            <a:audioFile r:link="rId1"/>
          </p:nvPr>
        </p:nvPicPr>
        <p:blipFill>
          <a:blip r:embed="rId6"/>
          <a:stretch>
            <a:fillRect/>
          </a:stretch>
        </p:blipFill>
        <p:spPr>
          <a:xfrm>
            <a:off x="5973763" y="3306763"/>
            <a:ext cx="244475" cy="244475"/>
          </a:xfrm>
          <a:prstGeom prst="rect">
            <a:avLst/>
          </a:prstGeom>
        </p:spPr>
      </p:pic>
      <p:pic>
        <p:nvPicPr>
          <p:cNvPr id="8" name="Troparul Sfinților Împărați Constantin și Elena - Iulia Ioana Vlad și Grupul bizantin Theologos.mp3">
            <a:hlinkClick r:id="" action="ppaction://media"/>
          </p:cNvPr>
          <p:cNvPicPr>
            <a:picLocks noRot="1" noChangeAspect="1"/>
          </p:cNvPicPr>
          <p:nvPr>
            <a:audioFile r:link="rId1"/>
          </p:nvPr>
        </p:nvPicPr>
        <p:blipFill>
          <a:blip r:embed="rId7"/>
          <a:stretch>
            <a:fillRect/>
          </a:stretch>
        </p:blipFill>
        <p:spPr>
          <a:xfrm>
            <a:off x="672002" y="5636725"/>
            <a:ext cx="708391" cy="708391"/>
          </a:xfrm>
          <a:prstGeom prst="rect">
            <a:avLst/>
          </a:prstGeom>
          <a:solidFill>
            <a:schemeClr val="tx1">
              <a:lumMod val="75000"/>
              <a:lumOff val="25000"/>
            </a:schemeClr>
          </a:solidFill>
        </p:spPr>
      </p:pic>
    </p:spTree>
    <p:extLst>
      <p:ext uri="{BB962C8B-B14F-4D97-AF65-F5344CB8AC3E}">
        <p14:creationId xmlns:p14="http://schemas.microsoft.com/office/powerpoint/2010/main" xmlns="" val="24997911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3014"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D55C6B9-6338-BA26-5D44-49A13EFE2586}"/>
              </a:ext>
            </a:extLst>
          </p:cNvPr>
          <p:cNvSpPr>
            <a:spLocks noGrp="1"/>
          </p:cNvSpPr>
          <p:nvPr>
            <p:ph type="title"/>
          </p:nvPr>
        </p:nvSpPr>
        <p:spPr>
          <a:xfrm>
            <a:off x="1484311" y="685800"/>
            <a:ext cx="10018713" cy="3242981"/>
          </a:xfrm>
        </p:spPr>
        <p:txBody>
          <a:bodyPr>
            <a:normAutofit/>
          </a:bodyPr>
          <a:lstStyle/>
          <a:p>
            <a:pPr algn="l"/>
            <a:r>
              <a:rPr lang="ro-RO" b="1" i="1" dirty="0">
                <a:solidFill>
                  <a:schemeClr val="accent5">
                    <a:lumMod val="76000"/>
                  </a:schemeClr>
                </a:solidFill>
              </a:rPr>
              <a:t>                        Sa ne reamintim!</a:t>
            </a:r>
            <a:br>
              <a:rPr lang="ro-RO" b="1" i="1" dirty="0">
                <a:solidFill>
                  <a:schemeClr val="accent5">
                    <a:lumMod val="76000"/>
                  </a:schemeClr>
                </a:solidFill>
              </a:rPr>
            </a:br>
            <a:r>
              <a:rPr lang="ro-RO" sz="2400" dirty="0">
                <a:ea typeface="+mj-lt"/>
                <a:cs typeface="+mj-lt"/>
              </a:rPr>
              <a:t/>
            </a:r>
            <a:br>
              <a:rPr lang="ro-RO" sz="2400" dirty="0">
                <a:ea typeface="+mj-lt"/>
                <a:cs typeface="+mj-lt"/>
              </a:rPr>
            </a:br>
            <a:r>
              <a:rPr lang="ro-RO" sz="2400" dirty="0" smtClean="0">
                <a:ea typeface="+mj-lt"/>
                <a:cs typeface="+mj-lt"/>
              </a:rPr>
              <a:t/>
            </a:r>
            <a:br>
              <a:rPr lang="ro-RO" sz="2400" dirty="0" smtClean="0">
                <a:ea typeface="+mj-lt"/>
                <a:cs typeface="+mj-lt"/>
              </a:rPr>
            </a:br>
            <a:r>
              <a:rPr lang="ro-RO" sz="1600" dirty="0" smtClean="0">
                <a:solidFill>
                  <a:srgbClr val="000000"/>
                </a:solidFill>
                <a:ea typeface="+mj-lt"/>
                <a:cs typeface="+mj-lt"/>
                <a:hlinkClick r:id="rId3"/>
              </a:rPr>
              <a:t>https</a:t>
            </a:r>
            <a:r>
              <a:rPr lang="ro-RO" sz="1600" dirty="0">
                <a:solidFill>
                  <a:srgbClr val="000000"/>
                </a:solidFill>
                <a:ea typeface="+mj-lt"/>
                <a:cs typeface="+mj-lt"/>
                <a:hlinkClick r:id="rId3"/>
              </a:rPr>
              <a:t>://view.genially.com/690dfe64cc850187bd3bea9a/interactive-content-museum</a:t>
            </a:r>
            <a:r>
              <a:rPr lang="ro-RO" sz="1600" dirty="0">
                <a:solidFill>
                  <a:srgbClr val="000000"/>
                </a:solidFill>
                <a:ea typeface="+mj-lt"/>
                <a:cs typeface="+mj-lt"/>
              </a:rPr>
              <a:t/>
            </a:r>
            <a:br>
              <a:rPr lang="ro-RO" sz="1600" dirty="0">
                <a:solidFill>
                  <a:srgbClr val="000000"/>
                </a:solidFill>
                <a:ea typeface="+mj-lt"/>
                <a:cs typeface="+mj-lt"/>
              </a:rPr>
            </a:br>
            <a:r>
              <a:rPr lang="ro-RO" sz="1100" dirty="0">
                <a:ea typeface="+mj-lt"/>
                <a:cs typeface="+mj-lt"/>
              </a:rPr>
              <a:t/>
            </a:r>
            <a:br>
              <a:rPr lang="ro-RO" sz="1100" dirty="0">
                <a:ea typeface="+mj-lt"/>
                <a:cs typeface="+mj-lt"/>
              </a:rPr>
            </a:br>
            <a:endParaRPr lang="ro-RO" sz="2400" b="1" i="1" dirty="0">
              <a:solidFill>
                <a:schemeClr val="accent5">
                  <a:lumMod val="76000"/>
                </a:schemeClr>
              </a:solidFill>
            </a:endParaRPr>
          </a:p>
        </p:txBody>
      </p:sp>
      <p:pic>
        <p:nvPicPr>
          <p:cNvPr id="4" name="Substituent conținut 3" descr="Classroom with solid fill">
            <a:extLst>
              <a:ext uri="{FF2B5EF4-FFF2-40B4-BE49-F238E27FC236}">
                <a16:creationId xmlns:a16="http://schemas.microsoft.com/office/drawing/2014/main" xmlns="" id="{4393D2D6-06BD-ABEF-8BC9-FAC9C47653C7}"/>
              </a:ext>
            </a:extLst>
          </p:cNvPr>
          <p:cNvPicPr>
            <a:picLocks noGrp="1" noChangeAspect="1"/>
          </p:cNvPicPr>
          <p:nvPr>
            <p:ph idx="1"/>
          </p:nvPr>
        </p:nvPicPr>
        <p:blipFill>
          <a:blip r:embed="rId4">
            <a:extLst>
              <a:ext uri="{96DAC541-7B7A-43D3-8B79-37D633B846F1}">
                <asvg:svgBlip xmlns:asvg="http://schemas.microsoft.com/office/drawing/2016/SVG/main" xmlns="" r:embed="rId5"/>
              </a:ext>
            </a:extLst>
          </a:blip>
          <a:stretch>
            <a:fillRect/>
          </a:stretch>
        </p:blipFill>
        <p:spPr>
          <a:xfrm>
            <a:off x="2126578" y="981547"/>
            <a:ext cx="914400" cy="914400"/>
          </a:xfrm>
          <a:prstGeom prst="rect">
            <a:avLst/>
          </a:prstGeom>
        </p:spPr>
      </p:pic>
      <p:pic>
        <p:nvPicPr>
          <p:cNvPr id="5" name="Imagine 4" descr="O imagine care conține îmbrăcăminte, veșminte, biserică&#10;&#10;Conținutul generat de inteligența artificială poate fi incorect.">
            <a:extLst>
              <a:ext uri="{FF2B5EF4-FFF2-40B4-BE49-F238E27FC236}">
                <a16:creationId xmlns:a16="http://schemas.microsoft.com/office/drawing/2014/main" xmlns="" id="{86549CBF-33B1-8C72-754B-205358ADC3B3}"/>
              </a:ext>
            </a:extLst>
          </p:cNvPr>
          <p:cNvPicPr>
            <a:picLocks noChangeAspect="1"/>
          </p:cNvPicPr>
          <p:nvPr/>
        </p:nvPicPr>
        <p:blipFill>
          <a:blip r:embed="rId6"/>
          <a:stretch>
            <a:fillRect/>
          </a:stretch>
        </p:blipFill>
        <p:spPr>
          <a:xfrm>
            <a:off x="4934973" y="3185946"/>
            <a:ext cx="2005854" cy="2855260"/>
          </a:xfrm>
          <a:prstGeom prst="rect">
            <a:avLst/>
          </a:prstGeom>
          <a:solidFill>
            <a:schemeClr val="accent1">
              <a:lumMod val="60000"/>
              <a:lumOff val="40000"/>
            </a:schemeClr>
          </a:solidFill>
        </p:spPr>
      </p:pic>
      <p:sp>
        <p:nvSpPr>
          <p:cNvPr id="6" name="CasetăText 5">
            <a:extLst>
              <a:ext uri="{FF2B5EF4-FFF2-40B4-BE49-F238E27FC236}">
                <a16:creationId xmlns:a16="http://schemas.microsoft.com/office/drawing/2014/main" xmlns="" id="{8F3DACBC-3891-911B-F9E6-6A55D8D38B7A}"/>
              </a:ext>
            </a:extLst>
          </p:cNvPr>
          <p:cNvSpPr txBox="1"/>
          <p:nvPr/>
        </p:nvSpPr>
        <p:spPr>
          <a:xfrm>
            <a:off x="1752754" y="2994865"/>
            <a:ext cx="6610785" cy="924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o-RO"/>
          </a:p>
        </p:txBody>
      </p:sp>
      <p:pic>
        <p:nvPicPr>
          <p:cNvPr id="7" name="Picture 6" descr="Crestinism.png"/>
          <p:cNvPicPr>
            <a:picLocks noChangeAspect="1"/>
          </p:cNvPicPr>
          <p:nvPr/>
        </p:nvPicPr>
        <p:blipFill>
          <a:blip r:embed="rId7" cstate="print"/>
          <a:stretch>
            <a:fillRect/>
          </a:stretch>
        </p:blipFill>
        <p:spPr>
          <a:xfrm>
            <a:off x="9278696" y="971455"/>
            <a:ext cx="1940290" cy="2686145"/>
          </a:xfrm>
          <a:prstGeom prst="rect">
            <a:avLst/>
          </a:prstGeom>
        </p:spPr>
      </p:pic>
      <p:sp>
        <p:nvSpPr>
          <p:cNvPr id="8" name="Up Ribbon 7"/>
          <p:cNvSpPr/>
          <p:nvPr/>
        </p:nvSpPr>
        <p:spPr>
          <a:xfrm>
            <a:off x="8510953" y="246185"/>
            <a:ext cx="3472962" cy="82647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smtClean="0">
              <a:hlinkClick r:id="rId8"/>
            </a:endParaRPr>
          </a:p>
          <a:p>
            <a:pPr algn="ctr"/>
            <a:endParaRPr lang="ro-RO" dirty="0" smtClean="0">
              <a:hlinkClick r:id="rId8"/>
            </a:endParaRPr>
          </a:p>
          <a:p>
            <a:pPr algn="ctr"/>
            <a:r>
              <a:rPr lang="ro-RO" dirty="0" smtClean="0">
                <a:hlinkClick r:id="rId8"/>
              </a:rPr>
              <a:t>https://wordart.com/create</a:t>
            </a:r>
            <a:endParaRPr lang="ro-RO" dirty="0" smtClean="0"/>
          </a:p>
          <a:p>
            <a:pPr algn="ctr"/>
            <a:endParaRPr lang="ro-RO" dirty="0" smtClean="0"/>
          </a:p>
          <a:p>
            <a:pPr algn="ctr"/>
            <a:endParaRPr lang="en-US" dirty="0"/>
          </a:p>
        </p:txBody>
      </p:sp>
    </p:spTree>
    <p:extLst>
      <p:ext uri="{BB962C8B-B14F-4D97-AF65-F5344CB8AC3E}">
        <p14:creationId xmlns:p14="http://schemas.microsoft.com/office/powerpoint/2010/main" xmlns="" val="682306437"/>
      </p:ext>
    </p:extLst>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25B4791-2A31-C734-545B-39F38D117A42}"/>
              </a:ext>
            </a:extLst>
          </p:cNvPr>
          <p:cNvSpPr>
            <a:spLocks noGrp="1"/>
          </p:cNvSpPr>
          <p:nvPr>
            <p:ph type="title"/>
          </p:nvPr>
        </p:nvSpPr>
        <p:spPr>
          <a:xfrm>
            <a:off x="2572279" y="668130"/>
            <a:ext cx="8930747" cy="1613426"/>
          </a:xfrm>
        </p:spPr>
        <p:txBody>
          <a:bodyPr>
            <a:normAutofit/>
          </a:bodyPr>
          <a:lstStyle/>
          <a:p>
            <a:pPr algn="ctr"/>
            <a:r>
              <a:rPr lang="ro-RO" sz="3200" b="1" i="1" dirty="0">
                <a:solidFill>
                  <a:schemeClr val="accent2">
                    <a:lumMod val="75000"/>
                  </a:schemeClr>
                </a:solidFill>
              </a:rPr>
              <a:t>Tema de reflectie!</a:t>
            </a:r>
            <a:r>
              <a:rPr lang="ro-RO" b="1" i="1" dirty="0">
                <a:solidFill>
                  <a:schemeClr val="accent2">
                    <a:lumMod val="49000"/>
                  </a:schemeClr>
                </a:solidFill>
              </a:rPr>
              <a:t/>
            </a:r>
            <a:br>
              <a:rPr lang="ro-RO" b="1" i="1" dirty="0">
                <a:solidFill>
                  <a:schemeClr val="accent2">
                    <a:lumMod val="49000"/>
                  </a:schemeClr>
                </a:solidFill>
              </a:rPr>
            </a:br>
            <a:endParaRPr lang="ro-RO" dirty="0"/>
          </a:p>
        </p:txBody>
      </p:sp>
      <p:sp>
        <p:nvSpPr>
          <p:cNvPr id="3" name="Substituent text 2">
            <a:extLst>
              <a:ext uri="{FF2B5EF4-FFF2-40B4-BE49-F238E27FC236}">
                <a16:creationId xmlns:a16="http://schemas.microsoft.com/office/drawing/2014/main" xmlns="" id="{A9B09A96-B1D5-29E6-7B13-0E5C5CD4E922}"/>
              </a:ext>
            </a:extLst>
          </p:cNvPr>
          <p:cNvSpPr>
            <a:spLocks noGrp="1"/>
          </p:cNvSpPr>
          <p:nvPr>
            <p:ph type="body" idx="1"/>
          </p:nvPr>
        </p:nvSpPr>
        <p:spPr>
          <a:xfrm>
            <a:off x="2572278" y="1828773"/>
            <a:ext cx="8930748" cy="4074052"/>
          </a:xfrm>
          <a:solidFill>
            <a:schemeClr val="accent3">
              <a:lumMod val="60000"/>
              <a:lumOff val="40000"/>
            </a:schemeClr>
          </a:solidFill>
        </p:spPr>
        <p:txBody>
          <a:bodyPr/>
          <a:lstStyle/>
          <a:p>
            <a:pPr algn="l">
              <a:buFont typeface="Wingdings" pitchFamily="2" charset="2"/>
              <a:buChar char="Ø"/>
            </a:pPr>
            <a:r>
              <a:rPr lang="ro-RO" sz="1600" dirty="0">
                <a:ea typeface="+mn-lt"/>
                <a:cs typeface="+mn-lt"/>
                <a:hlinkClick r:id="rId3" action="ppaction://hlinkfile"/>
              </a:rPr>
              <a:t>file:///C:/</a:t>
            </a:r>
            <a:r>
              <a:rPr lang="ro-RO" sz="1600" dirty="0" smtClean="0">
                <a:ea typeface="+mn-lt"/>
                <a:cs typeface="+mn-lt"/>
                <a:hlinkClick r:id="rId3" action="ppaction://hlinkfile"/>
              </a:rPr>
              <a:t>Users/tomal/OneDrive/Desktop/Proiect%20Sfintii%20Imparati.pdf</a:t>
            </a:r>
            <a:endParaRPr lang="ro-RO" sz="1600" dirty="0" smtClean="0">
              <a:ea typeface="+mn-lt"/>
              <a:cs typeface="+mn-lt"/>
            </a:endParaRPr>
          </a:p>
          <a:p>
            <a:pPr algn="l"/>
            <a:endParaRPr lang="ro-RO" sz="1600" dirty="0">
              <a:ea typeface="+mn-lt"/>
              <a:cs typeface="+mn-lt"/>
            </a:endParaRPr>
          </a:p>
          <a:p>
            <a:endParaRPr lang="ro-RO" dirty="0"/>
          </a:p>
          <a:p>
            <a:pPr marL="342900" indent="-342900" algn="ctr">
              <a:buFont typeface="Wingdings"/>
              <a:buChar char="v"/>
            </a:pPr>
            <a:r>
              <a:rPr lang="ro-RO" b="1" i="1" u="sng" dirty="0">
                <a:solidFill>
                  <a:schemeClr val="accent1">
                    <a:lumMod val="50000"/>
                  </a:schemeClr>
                </a:solidFill>
              </a:rPr>
              <a:t>Studiati pentru ora viitoare fisa propusa </a:t>
            </a:r>
            <a:r>
              <a:rPr lang="ro-RO" i="1" u="sng" dirty="0">
                <a:solidFill>
                  <a:schemeClr val="accent4">
                    <a:lumMod val="75000"/>
                  </a:schemeClr>
                </a:solidFill>
              </a:rPr>
              <a:t>. </a:t>
            </a:r>
            <a:endParaRPr lang="ro-RO" i="1" u="sng" dirty="0" smtClean="0">
              <a:solidFill>
                <a:schemeClr val="accent4">
                  <a:lumMod val="75000"/>
                </a:schemeClr>
              </a:solidFill>
            </a:endParaRPr>
          </a:p>
          <a:p>
            <a:pPr marL="342900" indent="-342900" algn="ctr"/>
            <a:r>
              <a:rPr lang="ro-RO" i="1" dirty="0" smtClean="0">
                <a:solidFill>
                  <a:schemeClr val="tx1">
                    <a:lumMod val="95000"/>
                    <a:lumOff val="5000"/>
                  </a:schemeClr>
                </a:solidFill>
              </a:rPr>
              <a:t>,, Cumpanind  lucrurile in chip salutar si drept, am hotarat ca vointa noastra este ca nu trebuie sa oprim pe nimeni de a urma si de a alege respectarea sau tinerea religiei crestine si ca fiecaruia sa i se lase libertatea de a-si da consimtamantul si de a alege acea forma de religie pe care o crede cea mai potrivita pentru el, pentru ca si divinitatea sa ne arate in toate ocaziile providenta si bunavointa sa.,,</a:t>
            </a:r>
          </a:p>
          <a:p>
            <a:pPr marL="342900" indent="-342900" algn="ctr"/>
            <a:r>
              <a:rPr lang="ro-RO" i="1" dirty="0" smtClean="0">
                <a:solidFill>
                  <a:schemeClr val="tx1">
                    <a:lumMod val="95000"/>
                    <a:lumOff val="5000"/>
                  </a:schemeClr>
                </a:solidFill>
              </a:rPr>
              <a:t>(fragment din Edictul de la Milan, scriitorul bisericesc Lactantiu, secolul al IV lea)</a:t>
            </a:r>
            <a:endParaRPr lang="ro-RO" i="1" dirty="0">
              <a:solidFill>
                <a:schemeClr val="tx1">
                  <a:lumMod val="95000"/>
                  <a:lumOff val="5000"/>
                </a:schemeClr>
              </a:solidFill>
            </a:endParaRPr>
          </a:p>
          <a:p>
            <a:endParaRPr lang="ro-RO" dirty="0"/>
          </a:p>
        </p:txBody>
      </p:sp>
      <p:pic>
        <p:nvPicPr>
          <p:cNvPr id="4" name="Grafic 3" descr="Angel face outline with solid fill">
            <a:extLst>
              <a:ext uri="{FF2B5EF4-FFF2-40B4-BE49-F238E27FC236}">
                <a16:creationId xmlns:a16="http://schemas.microsoft.com/office/drawing/2014/main" xmlns="" id="{5E3E9568-D190-17EC-52B0-1BDAE398DA0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52515" y="720459"/>
            <a:ext cx="914400" cy="914400"/>
          </a:xfrm>
          <a:prstGeom prst="rect">
            <a:avLst/>
          </a:prstGeom>
          <a:solidFill>
            <a:srgbClr val="92D050"/>
          </a:solidFill>
          <a:scene3d>
            <a:camera prst="obliqueBottomLeft"/>
            <a:lightRig rig="threePt" dir="t"/>
          </a:scene3d>
        </p:spPr>
      </p:pic>
      <p:sp>
        <p:nvSpPr>
          <p:cNvPr id="8" name="Up Arrow 7"/>
          <p:cNvSpPr/>
          <p:nvPr/>
        </p:nvSpPr>
        <p:spPr>
          <a:xfrm>
            <a:off x="6383215" y="2215662"/>
            <a:ext cx="641839" cy="764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41195860"/>
      </p:ext>
    </p:extLst>
  </p:cSld>
  <p:clrMapOvr>
    <a:masterClrMapping/>
  </p:clrMapOvr>
  <p:transition spd="slow">
    <p:wedg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2CDD6A8-9916-B2F2-D209-39241B32F481}"/>
              </a:ext>
            </a:extLst>
          </p:cNvPr>
          <p:cNvSpPr>
            <a:spLocks noGrp="1"/>
          </p:cNvSpPr>
          <p:nvPr>
            <p:ph type="title"/>
          </p:nvPr>
        </p:nvSpPr>
        <p:spPr>
          <a:blipFill>
            <a:blip r:embed="rId3"/>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ro-RO" dirty="0"/>
              <a:t>,,</a:t>
            </a:r>
            <a:r>
              <a:rPr lang="ro-RO" i="1" dirty="0"/>
              <a:t>Iubirea lui Dumnezeu si raspunsul omului</a:t>
            </a:r>
            <a:r>
              <a:rPr lang="ro-RO" dirty="0"/>
              <a:t>,,</a:t>
            </a:r>
            <a:br>
              <a:rPr lang="ro-RO" dirty="0"/>
            </a:br>
            <a:r>
              <a:rPr lang="ro-RO" sz="3600" b="1" i="1" dirty="0"/>
              <a:t>Continutul invatarii: </a:t>
            </a:r>
            <a:br>
              <a:rPr lang="ro-RO" sz="3600" b="1" i="1" dirty="0"/>
            </a:br>
            <a:r>
              <a:rPr lang="ro-RO" sz="3600" b="1" i="1" dirty="0">
                <a:solidFill>
                  <a:schemeClr val="accent1">
                    <a:lumMod val="49000"/>
                  </a:schemeClr>
                </a:solidFill>
              </a:rPr>
              <a:t>,,Biserica in istorie,,</a:t>
            </a:r>
          </a:p>
        </p:txBody>
      </p:sp>
      <p:sp>
        <p:nvSpPr>
          <p:cNvPr id="3" name="Substituent conținut 2">
            <a:extLst>
              <a:ext uri="{FF2B5EF4-FFF2-40B4-BE49-F238E27FC236}">
                <a16:creationId xmlns:a16="http://schemas.microsoft.com/office/drawing/2014/main" xmlns="" id="{9C3BC952-18D0-7AA6-EE44-8739DA7658DE}"/>
              </a:ext>
            </a:extLst>
          </p:cNvPr>
          <p:cNvSpPr>
            <a:spLocks noGrp="1"/>
          </p:cNvSpPr>
          <p:nvPr>
            <p:ph idx="1"/>
          </p:nvPr>
        </p:nvSpPr>
        <p:spPr>
          <a:xfrm>
            <a:off x="6295292" y="3886201"/>
            <a:ext cx="5169877" cy="1799492"/>
          </a:xfrm>
          <a:blipFill>
            <a:blip r:embed="rId3"/>
            <a:tile tx="0" ty="0" sx="100000" sy="100000" flip="none" algn="tl"/>
          </a:blipFill>
          <a:effectLst>
            <a:outerShdw blurRad="152400" dist="317500" dir="5400000" sx="90000" sy="-19000" rotWithShape="0">
              <a:prstClr val="black">
                <a:alpha val="15000"/>
              </a:prstClr>
            </a:outerShdw>
          </a:effectLst>
        </p:spPr>
        <p:txBody>
          <a:bodyPr>
            <a:normAutofit/>
          </a:bodyPr>
          <a:lstStyle/>
          <a:p>
            <a:pPr algn="ctr">
              <a:buClr>
                <a:srgbClr val="1287C3"/>
              </a:buClr>
            </a:pPr>
            <a:r>
              <a:rPr lang="ro-RO" b="1" i="1" dirty="0" smtClean="0">
                <a:latin typeface="Book Antiqua"/>
              </a:rPr>
              <a:t>Disciplina</a:t>
            </a:r>
            <a:r>
              <a:rPr lang="ro-RO" b="1" i="1" dirty="0">
                <a:latin typeface="Book Antiqua"/>
              </a:rPr>
              <a:t>: Religie Ortodoxa</a:t>
            </a:r>
            <a:endParaRPr lang="ro-RO" dirty="0"/>
          </a:p>
          <a:p>
            <a:pPr algn="ctr">
              <a:buClr>
                <a:srgbClr val="1287C3"/>
              </a:buClr>
            </a:pPr>
            <a:r>
              <a:rPr lang="ro-RO" b="1" i="1" dirty="0">
                <a:latin typeface="Book Antiqua"/>
              </a:rPr>
              <a:t>Clasa a VII a </a:t>
            </a:r>
          </a:p>
          <a:p>
            <a:pPr algn="ctr">
              <a:buClr>
                <a:srgbClr val="1287C3"/>
              </a:buClr>
            </a:pPr>
            <a:r>
              <a:rPr lang="ro-RO" b="1" i="1" dirty="0">
                <a:latin typeface="Book Antiqua"/>
              </a:rPr>
              <a:t>Profesor : Toma Mirabela</a:t>
            </a:r>
          </a:p>
        </p:txBody>
      </p:sp>
      <p:pic>
        <p:nvPicPr>
          <p:cNvPr id="4" name="Imagine 3">
            <a:extLst>
              <a:ext uri="{FF2B5EF4-FFF2-40B4-BE49-F238E27FC236}">
                <a16:creationId xmlns:a16="http://schemas.microsoft.com/office/drawing/2014/main" xmlns="" id="{82A798E5-A964-87BB-D408-E9F4085CC7E3}"/>
              </a:ext>
            </a:extLst>
          </p:cNvPr>
          <p:cNvPicPr>
            <a:picLocks noChangeAspect="1"/>
          </p:cNvPicPr>
          <p:nvPr/>
        </p:nvPicPr>
        <p:blipFill>
          <a:blip r:embed="rId4"/>
          <a:stretch>
            <a:fillRect/>
          </a:stretch>
        </p:blipFill>
        <p:spPr>
          <a:xfrm>
            <a:off x="923193" y="2672555"/>
            <a:ext cx="5145925" cy="3139161"/>
          </a:xfrm>
          <a:prstGeom prst="ellipse">
            <a:avLst/>
          </a:prstGeom>
          <a:ln>
            <a:noFill/>
          </a:ln>
          <a:effectLst>
            <a:softEdge rad="112500"/>
          </a:effectLst>
        </p:spPr>
      </p:pic>
    </p:spTree>
    <p:extLst>
      <p:ext uri="{BB962C8B-B14F-4D97-AF65-F5344CB8AC3E}">
        <p14:creationId xmlns:p14="http://schemas.microsoft.com/office/powerpoint/2010/main" xmlns="" val="4029017868"/>
      </p:ext>
    </p:extLst>
  </p:cSld>
  <p:clrMapOvr>
    <a:masterClrMapping/>
  </p:clrMapOvr>
  <p:transition spd="slow">
    <p:pull dir="ld"/>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24A5B92-92CE-5DE2-8F5A-436D01E577A6}"/>
              </a:ext>
            </a:extLst>
          </p:cNvPr>
          <p:cNvSpPr>
            <a:spLocks noGrp="1"/>
          </p:cNvSpPr>
          <p:nvPr>
            <p:ph type="title"/>
          </p:nvPr>
        </p:nvSpPr>
        <p:spPr>
          <a:xfrm>
            <a:off x="3931602" y="572069"/>
            <a:ext cx="4491513" cy="2259053"/>
          </a:xfrm>
          <a:solidFill>
            <a:schemeClr val="accent2">
              <a:lumMod val="40000"/>
              <a:lumOff val="60000"/>
            </a:schemeClr>
          </a:solidFill>
        </p:spPr>
        <p:txBody>
          <a:bodyPr>
            <a:normAutofit fontScale="90000"/>
          </a:bodyPr>
          <a:lstStyle/>
          <a:p>
            <a:pPr marL="342900" indent="-342900" algn="just">
              <a:buFont typeface="Wingdings"/>
              <a:buChar char="v"/>
            </a:pPr>
            <a:r>
              <a:rPr lang="ro-RO" sz="1800" i="1" dirty="0">
                <a:solidFill>
                  <a:srgbClr val="00B050"/>
                </a:solidFill>
              </a:rPr>
              <a:t>Competente Generale</a:t>
            </a:r>
            <a:r>
              <a:rPr lang="ro-RO" sz="2000" i="1" dirty="0"/>
              <a:t/>
            </a:r>
            <a:br>
              <a:rPr lang="ro-RO" sz="2000" i="1" dirty="0"/>
            </a:br>
            <a:r>
              <a:rPr lang="ro-RO" sz="1600" i="1" dirty="0">
                <a:solidFill>
                  <a:srgbClr val="00B050"/>
                </a:solidFill>
              </a:rPr>
              <a:t>1.Utilizarea conceptelor specifice religiei proprii , in conexiune cu diferite manifestari ale credintei</a:t>
            </a:r>
            <a:br>
              <a:rPr lang="ro-RO" sz="1600" i="1" dirty="0">
                <a:solidFill>
                  <a:srgbClr val="00B050"/>
                </a:solidFill>
              </a:rPr>
            </a:br>
            <a:r>
              <a:rPr lang="ro-RO" sz="1600" i="1" dirty="0">
                <a:solidFill>
                  <a:srgbClr val="00B050"/>
                </a:solidFill>
              </a:rPr>
              <a:t>2.Manifestarea unui comportament moral, in viata personala si in societate, in acord cu valorile religioase</a:t>
            </a:r>
            <a:br>
              <a:rPr lang="ro-RO" sz="1600" i="1" dirty="0">
                <a:solidFill>
                  <a:srgbClr val="00B050"/>
                </a:solidFill>
              </a:rPr>
            </a:br>
            <a:r>
              <a:rPr lang="ro-RO" sz="1600" i="1" dirty="0">
                <a:solidFill>
                  <a:srgbClr val="00B050"/>
                </a:solidFill>
              </a:rPr>
              <a:t>3.Raportarea experientelor din viata de zi cu zi la principiile religioase, cu respectarea identitatii si diversitatii religioase</a:t>
            </a:r>
            <a:endParaRPr lang="ro-RO" sz="1600" dirty="0"/>
          </a:p>
        </p:txBody>
      </p:sp>
      <p:sp>
        <p:nvSpPr>
          <p:cNvPr id="3" name="Substituent conținut 2">
            <a:extLst>
              <a:ext uri="{FF2B5EF4-FFF2-40B4-BE49-F238E27FC236}">
                <a16:creationId xmlns:a16="http://schemas.microsoft.com/office/drawing/2014/main" xmlns="" id="{1EA6B84A-46FA-CC5C-4545-5F0998885D79}"/>
              </a:ext>
            </a:extLst>
          </p:cNvPr>
          <p:cNvSpPr>
            <a:spLocks noGrp="1"/>
          </p:cNvSpPr>
          <p:nvPr>
            <p:ph sz="half" idx="1"/>
          </p:nvPr>
        </p:nvSpPr>
        <p:spPr>
          <a:xfrm>
            <a:off x="1484312" y="3008194"/>
            <a:ext cx="4895055" cy="2698014"/>
          </a:xfrm>
          <a:solidFill>
            <a:schemeClr val="accent3">
              <a:lumMod val="20000"/>
              <a:lumOff val="80000"/>
            </a:schemeClr>
          </a:solidFill>
        </p:spPr>
        <p:txBody>
          <a:bodyPr>
            <a:normAutofit/>
          </a:bodyPr>
          <a:lstStyle/>
          <a:p>
            <a:pPr>
              <a:buFont typeface="Wingdings"/>
              <a:buChar char="v"/>
            </a:pPr>
            <a:r>
              <a:rPr lang="ro-RO" sz="1600" i="1" dirty="0">
                <a:solidFill>
                  <a:schemeClr val="accent5">
                    <a:lumMod val="76000"/>
                  </a:schemeClr>
                </a:solidFill>
              </a:rPr>
              <a:t>Competente Specifice </a:t>
            </a:r>
          </a:p>
          <a:p>
            <a:pPr marL="0" indent="0" algn="just">
              <a:buClr>
                <a:srgbClr val="1287C3"/>
              </a:buClr>
              <a:buNone/>
            </a:pPr>
            <a:r>
              <a:rPr lang="ro-RO" sz="1400" i="1" dirty="0">
                <a:solidFill>
                  <a:schemeClr val="accent5">
                    <a:lumMod val="76000"/>
                  </a:schemeClr>
                </a:solidFill>
              </a:rPr>
              <a:t>1.2. Compararea unor modalitati diverse de manifestare a vietii religioase sau a unor aspecte de invatatura religioasa</a:t>
            </a:r>
          </a:p>
          <a:p>
            <a:pPr marL="0" indent="0" algn="just">
              <a:buNone/>
            </a:pPr>
            <a:r>
              <a:rPr lang="ro-RO" sz="1400" i="1" dirty="0">
                <a:solidFill>
                  <a:schemeClr val="accent5">
                    <a:lumMod val="76000"/>
                  </a:schemeClr>
                </a:solidFill>
              </a:rPr>
              <a:t>2.2. Formularea unor opinii personale privind aplicarea normelor moral-religioase in viata personala si a grupurilor de apartenenta , in relatie cu normele civice</a:t>
            </a:r>
          </a:p>
          <a:p>
            <a:pPr marL="0" indent="0" algn="just">
              <a:buNone/>
            </a:pPr>
            <a:r>
              <a:rPr lang="ro-RO" sz="1400" i="1" dirty="0">
                <a:solidFill>
                  <a:schemeClr val="accent5">
                    <a:lumMod val="76000"/>
                  </a:schemeClr>
                </a:solidFill>
              </a:rPr>
              <a:t>3.2 Manifestarea </a:t>
            </a:r>
            <a:r>
              <a:rPr lang="ro-RO" sz="1400" i="1" dirty="0" err="1">
                <a:solidFill>
                  <a:schemeClr val="accent5">
                    <a:lumMod val="76000"/>
                  </a:schemeClr>
                </a:solidFill>
              </a:rPr>
              <a:t>reflectiei</a:t>
            </a:r>
            <a:r>
              <a:rPr lang="ro-RO" sz="1400" i="1" dirty="0">
                <a:solidFill>
                  <a:schemeClr val="accent5">
                    <a:lumMod val="76000"/>
                  </a:schemeClr>
                </a:solidFill>
              </a:rPr>
              <a:t> critice fata de </a:t>
            </a:r>
            <a:r>
              <a:rPr lang="ro-RO" sz="1400" i="1" dirty="0" err="1">
                <a:solidFill>
                  <a:schemeClr val="accent5">
                    <a:lumMod val="76000"/>
                  </a:schemeClr>
                </a:solidFill>
              </a:rPr>
              <a:t>responsabilitati</a:t>
            </a:r>
            <a:r>
              <a:rPr lang="ro-RO" sz="1400" i="1" dirty="0">
                <a:solidFill>
                  <a:schemeClr val="accent5">
                    <a:lumMod val="76000"/>
                  </a:schemeClr>
                </a:solidFill>
              </a:rPr>
              <a:t> asumate in </a:t>
            </a:r>
            <a:r>
              <a:rPr lang="ro-RO" sz="1400" i="1" dirty="0" err="1">
                <a:solidFill>
                  <a:schemeClr val="accent5">
                    <a:lumMod val="76000"/>
                  </a:schemeClr>
                </a:solidFill>
              </a:rPr>
              <a:t>viata</a:t>
            </a:r>
            <a:r>
              <a:rPr lang="ro-RO" sz="1400" i="1" dirty="0">
                <a:solidFill>
                  <a:schemeClr val="accent5">
                    <a:lumMod val="76000"/>
                  </a:schemeClr>
                </a:solidFill>
              </a:rPr>
              <a:t> proprie si a </a:t>
            </a:r>
            <a:r>
              <a:rPr lang="ro-RO" sz="1400" i="1" dirty="0" err="1">
                <a:solidFill>
                  <a:schemeClr val="accent5">
                    <a:lumMod val="76000"/>
                  </a:schemeClr>
                </a:solidFill>
              </a:rPr>
              <a:t>comunitatii</a:t>
            </a:r>
            <a:r>
              <a:rPr lang="ro-RO" sz="1400" i="1" dirty="0">
                <a:solidFill>
                  <a:schemeClr val="accent5">
                    <a:lumMod val="76000"/>
                  </a:schemeClr>
                </a:solidFill>
              </a:rPr>
              <a:t>, prin raportarea la valori moral-religioase</a:t>
            </a:r>
          </a:p>
          <a:p>
            <a:pPr marL="0" indent="0">
              <a:buClr>
                <a:srgbClr val="1287C3"/>
              </a:buClr>
              <a:buNone/>
            </a:pPr>
            <a:endParaRPr lang="ro-RO" i="1" dirty="0">
              <a:solidFill>
                <a:schemeClr val="accent5">
                  <a:lumMod val="76000"/>
                </a:schemeClr>
              </a:solidFill>
            </a:endParaRPr>
          </a:p>
        </p:txBody>
      </p:sp>
      <p:sp>
        <p:nvSpPr>
          <p:cNvPr id="4" name="Substituent conținut 3">
            <a:extLst>
              <a:ext uri="{FF2B5EF4-FFF2-40B4-BE49-F238E27FC236}">
                <a16:creationId xmlns:a16="http://schemas.microsoft.com/office/drawing/2014/main" xmlns="" id="{E36E8DBA-38B2-2127-B942-343B26BE3AE5}"/>
              </a:ext>
            </a:extLst>
          </p:cNvPr>
          <p:cNvSpPr>
            <a:spLocks noGrp="1"/>
          </p:cNvSpPr>
          <p:nvPr>
            <p:ph sz="half" idx="2"/>
          </p:nvPr>
        </p:nvSpPr>
        <p:spPr>
          <a:xfrm>
            <a:off x="6607967" y="3024554"/>
            <a:ext cx="4883511" cy="2692377"/>
          </a:xfrm>
          <a:solidFill>
            <a:schemeClr val="accent1">
              <a:lumMod val="40000"/>
              <a:lumOff val="60000"/>
            </a:schemeClr>
          </a:solidFill>
        </p:spPr>
        <p:txBody>
          <a:bodyPr>
            <a:normAutofit/>
          </a:bodyPr>
          <a:lstStyle/>
          <a:p>
            <a:pPr>
              <a:buFont typeface="Wingdings"/>
              <a:buChar char="v"/>
            </a:pPr>
            <a:r>
              <a:rPr lang="ro-RO" sz="1600" i="1" dirty="0">
                <a:solidFill>
                  <a:schemeClr val="bg2">
                    <a:lumMod val="25000"/>
                  </a:schemeClr>
                </a:solidFill>
              </a:rPr>
              <a:t>Activitati de invatare vizate </a:t>
            </a:r>
            <a:endParaRPr lang="ro-RO" sz="1600" i="1" dirty="0" smtClean="0">
              <a:solidFill>
                <a:schemeClr val="bg2">
                  <a:lumMod val="25000"/>
                </a:schemeClr>
              </a:solidFill>
            </a:endParaRPr>
          </a:p>
          <a:p>
            <a:pPr>
              <a:buNone/>
            </a:pPr>
            <a:endParaRPr lang="ro-RO" sz="1600" i="1" dirty="0" smtClean="0">
              <a:solidFill>
                <a:schemeClr val="bg2">
                  <a:lumMod val="25000"/>
                </a:schemeClr>
              </a:solidFill>
            </a:endParaRPr>
          </a:p>
          <a:p>
            <a:pPr marL="0" indent="0">
              <a:buClr>
                <a:srgbClr val="1287C3"/>
              </a:buClr>
              <a:buFont typeface="Wingdings" pitchFamily="2" charset="2"/>
              <a:buChar char="Ø"/>
            </a:pPr>
            <a:r>
              <a:rPr lang="ro-RO" sz="1400" i="1" dirty="0" smtClean="0">
                <a:solidFill>
                  <a:schemeClr val="bg2">
                    <a:lumMod val="25000"/>
                  </a:schemeClr>
                </a:solidFill>
              </a:rPr>
              <a:t>dezvoltarea </a:t>
            </a:r>
            <a:r>
              <a:rPr lang="ro-RO" sz="1400" i="1" dirty="0">
                <a:solidFill>
                  <a:schemeClr val="bg2">
                    <a:lumMod val="25000"/>
                  </a:schemeClr>
                </a:solidFill>
              </a:rPr>
              <a:t>respectului pentru valorile crestine si dobandirea de  cunostintele religioase prin propriile atitudini si comportamente religios-morale si civice.</a:t>
            </a:r>
          </a:p>
          <a:p>
            <a:pPr marL="0" indent="0">
              <a:buFont typeface="Wingdings" pitchFamily="2" charset="2"/>
              <a:buChar char="Ø"/>
            </a:pPr>
            <a:r>
              <a:rPr lang="ro-RO" sz="1400" i="1" dirty="0" smtClean="0">
                <a:solidFill>
                  <a:schemeClr val="bg2">
                    <a:lumMod val="25000"/>
                  </a:schemeClr>
                </a:solidFill>
              </a:rPr>
              <a:t>explicarea </a:t>
            </a:r>
            <a:r>
              <a:rPr lang="ro-RO" sz="1400" i="1" dirty="0">
                <a:solidFill>
                  <a:schemeClr val="bg2">
                    <a:lumMod val="25000"/>
                  </a:schemeClr>
                </a:solidFill>
              </a:rPr>
              <a:t>importantei si contributiei sfintilor la dezvoltarea Bisericii crestine si la raspandirea Crestinismului</a:t>
            </a:r>
          </a:p>
          <a:p>
            <a:pPr marL="0" indent="0">
              <a:buNone/>
            </a:pPr>
            <a:endParaRPr lang="ro-RO" i="1" dirty="0">
              <a:solidFill>
                <a:schemeClr val="bg2">
                  <a:lumMod val="25000"/>
                </a:schemeClr>
              </a:solidFill>
            </a:endParaRPr>
          </a:p>
        </p:txBody>
      </p:sp>
      <p:sp>
        <p:nvSpPr>
          <p:cNvPr id="5" name="CasetăText 4">
            <a:extLst>
              <a:ext uri="{FF2B5EF4-FFF2-40B4-BE49-F238E27FC236}">
                <a16:creationId xmlns:a16="http://schemas.microsoft.com/office/drawing/2014/main" xmlns="" id="{59854E4E-F5B3-ED33-47B5-0D1F423FD7DC}"/>
              </a:ext>
            </a:extLst>
          </p:cNvPr>
          <p:cNvSpPr txBox="1"/>
          <p:nvPr/>
        </p:nvSpPr>
        <p:spPr>
          <a:xfrm>
            <a:off x="3271278" y="190589"/>
            <a:ext cx="6460836" cy="36933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i="1" dirty="0"/>
              <a:t>RESURSA EDUCATIONALA DESCHISA PENTRU CLASA A VII A</a:t>
            </a:r>
            <a:r>
              <a:rPr lang="ro-RO" dirty="0"/>
              <a:t> </a:t>
            </a:r>
          </a:p>
        </p:txBody>
      </p:sp>
      <p:pic>
        <p:nvPicPr>
          <p:cNvPr id="6" name="Grafic 5" descr="Person with idea with solid fill">
            <a:extLst>
              <a:ext uri="{FF2B5EF4-FFF2-40B4-BE49-F238E27FC236}">
                <a16:creationId xmlns:a16="http://schemas.microsoft.com/office/drawing/2014/main" xmlns="" id="{D88357A2-F107-C036-49FF-568C45A323A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12030" y="550139"/>
            <a:ext cx="914400" cy="914400"/>
          </a:xfrm>
          <a:prstGeom prst="rect">
            <a:avLst/>
          </a:prstGeom>
          <a:solidFill>
            <a:schemeClr val="accent3">
              <a:lumMod val="60000"/>
              <a:lumOff val="40000"/>
            </a:schemeClr>
          </a:solidFill>
        </p:spPr>
      </p:pic>
      <p:pic>
        <p:nvPicPr>
          <p:cNvPr id="7" name="Troparul Sfinților Împărați Constantin și Elena - Iulia Ioana Vlad și Grupul bizantin Theologos.mp3">
            <a:hlinkClick r:id="" action="ppaction://media"/>
          </p:cNvPr>
          <p:cNvPicPr>
            <a:picLocks noRot="1" noChangeAspect="1"/>
          </p:cNvPicPr>
          <p:nvPr>
            <a:audioFile r:link="rId1"/>
          </p:nvPr>
        </p:nvPicPr>
        <p:blipFill>
          <a:blip r:embed="rId6"/>
          <a:stretch>
            <a:fillRect/>
          </a:stretch>
        </p:blipFill>
        <p:spPr>
          <a:xfrm>
            <a:off x="1706564" y="598732"/>
            <a:ext cx="772867" cy="772867"/>
          </a:xfrm>
          <a:prstGeom prst="rect">
            <a:avLst/>
          </a:prstGeom>
          <a:solidFill>
            <a:schemeClr val="bg2">
              <a:lumMod val="50000"/>
            </a:schemeClr>
          </a:solidFill>
        </p:spPr>
      </p:pic>
      <p:sp>
        <p:nvSpPr>
          <p:cNvPr id="8" name="Curved Right Arrow 7"/>
          <p:cNvSpPr/>
          <p:nvPr/>
        </p:nvSpPr>
        <p:spPr>
          <a:xfrm>
            <a:off x="2963008" y="1978269"/>
            <a:ext cx="914399" cy="10374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a:off x="8493368" y="2048609"/>
            <a:ext cx="940777" cy="9759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09097511"/>
      </p:ext>
    </p:extLst>
  </p:cSld>
  <p:clrMapOvr>
    <a:masterClrMapping/>
  </p:clrMapOvr>
  <p:transition spd="slow">
    <p:sndAc>
      <p:stSnd>
        <p:snd r:embed="rId3" name="chimes.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1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3734F170-0FCB-4B2E-0C98-3C434EFE70E2}"/>
              </a:ext>
            </a:extLst>
          </p:cNvPr>
          <p:cNvSpPr txBox="1"/>
          <p:nvPr/>
        </p:nvSpPr>
        <p:spPr>
          <a:xfrm>
            <a:off x="2745706" y="1108815"/>
            <a:ext cx="91624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dirty="0">
                <a:ea typeface="+mn-lt"/>
                <a:cs typeface="+mn-lt"/>
                <a:hlinkClick r:id="rId3"/>
              </a:rPr>
              <a:t>https://www.voki.com/site/pickup?scid=20679757&amp;chsm=37312fb376179218bcdc3ca783074840</a:t>
            </a:r>
            <a:endParaRPr lang="ro-RO" dirty="0">
              <a:ea typeface="+mn-lt"/>
              <a:cs typeface="+mn-lt"/>
            </a:endParaRPr>
          </a:p>
          <a:p>
            <a:endParaRPr lang="ro-RO" dirty="0"/>
          </a:p>
          <a:p>
            <a:endParaRPr lang="ro-RO" dirty="0"/>
          </a:p>
        </p:txBody>
      </p:sp>
      <p:sp>
        <p:nvSpPr>
          <p:cNvPr id="5" name="Săgeată: sus 4">
            <a:extLst>
              <a:ext uri="{FF2B5EF4-FFF2-40B4-BE49-F238E27FC236}">
                <a16:creationId xmlns:a16="http://schemas.microsoft.com/office/drawing/2014/main" xmlns="" id="{61214F16-7742-AF2F-F4B4-5CFD18E7EDC9}"/>
              </a:ext>
            </a:extLst>
          </p:cNvPr>
          <p:cNvSpPr/>
          <p:nvPr/>
        </p:nvSpPr>
        <p:spPr>
          <a:xfrm flipH="1">
            <a:off x="5802923" y="2211465"/>
            <a:ext cx="3893761" cy="348594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i="1" dirty="0" err="1">
                <a:solidFill>
                  <a:schemeClr val="tx1"/>
                </a:solidFill>
                <a:latin typeface="Algerian" pitchFamily="82" charset="0"/>
              </a:rPr>
              <a:t>Apasati</a:t>
            </a:r>
            <a:r>
              <a:rPr lang="ro-RO" i="1" dirty="0">
                <a:solidFill>
                  <a:schemeClr val="tx1"/>
                </a:solidFill>
                <a:latin typeface="Algerian" pitchFamily="82" charset="0"/>
              </a:rPr>
              <a:t> pe link-</a:t>
            </a:r>
            <a:r>
              <a:rPr lang="ro-RO" i="1" dirty="0" err="1">
                <a:solidFill>
                  <a:schemeClr val="tx1"/>
                </a:solidFill>
                <a:latin typeface="Algerian" pitchFamily="82" charset="0"/>
              </a:rPr>
              <a:t>ul</a:t>
            </a:r>
            <a:r>
              <a:rPr lang="ro-RO" i="1" dirty="0">
                <a:solidFill>
                  <a:schemeClr val="tx1"/>
                </a:solidFill>
                <a:latin typeface="Algerian" pitchFamily="82" charset="0"/>
              </a:rPr>
              <a:t> de mai sus si </a:t>
            </a:r>
            <a:r>
              <a:rPr lang="ro-RO" i="1" dirty="0" err="1">
                <a:solidFill>
                  <a:schemeClr val="tx1"/>
                </a:solidFill>
                <a:latin typeface="Algerian" pitchFamily="82" charset="0"/>
              </a:rPr>
              <a:t>audiati</a:t>
            </a:r>
            <a:r>
              <a:rPr lang="ro-RO" i="1" dirty="0">
                <a:solidFill>
                  <a:schemeClr val="tx1"/>
                </a:solidFill>
                <a:latin typeface="Algerian" pitchFamily="82" charset="0"/>
              </a:rPr>
              <a:t> !</a:t>
            </a:r>
          </a:p>
        </p:txBody>
      </p:sp>
      <p:pic>
        <p:nvPicPr>
          <p:cNvPr id="9" name="Grafic 8" descr="Clapper board with solid fill">
            <a:extLst>
              <a:ext uri="{FF2B5EF4-FFF2-40B4-BE49-F238E27FC236}">
                <a16:creationId xmlns:a16="http://schemas.microsoft.com/office/drawing/2014/main" xmlns="" id="{3B0AAE84-032F-395B-8A11-E71721A500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83228" y="1418670"/>
            <a:ext cx="914400" cy="914400"/>
          </a:xfrm>
          <a:prstGeom prst="rect">
            <a:avLst/>
          </a:prstGeom>
        </p:spPr>
      </p:pic>
      <p:pic>
        <p:nvPicPr>
          <p:cNvPr id="10" name="Grafic 9" descr="Ear with solid fill">
            <a:extLst>
              <a:ext uri="{FF2B5EF4-FFF2-40B4-BE49-F238E27FC236}">
                <a16:creationId xmlns:a16="http://schemas.microsoft.com/office/drawing/2014/main" xmlns="" id="{70909D49-84D5-189B-5660-B6E997B27C1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640619" y="3883891"/>
            <a:ext cx="914400" cy="914400"/>
          </a:xfrm>
          <a:prstGeom prst="rect">
            <a:avLst/>
          </a:prstGeom>
        </p:spPr>
      </p:pic>
      <p:pic>
        <p:nvPicPr>
          <p:cNvPr id="11" name="Grafic 10" descr="Eye with solid fill">
            <a:extLst>
              <a:ext uri="{FF2B5EF4-FFF2-40B4-BE49-F238E27FC236}">
                <a16:creationId xmlns:a16="http://schemas.microsoft.com/office/drawing/2014/main" xmlns="" id="{A2F8E4B0-7ACB-68F7-70D6-403F822002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904345" y="3883891"/>
            <a:ext cx="914400" cy="914400"/>
          </a:xfrm>
          <a:prstGeom prst="rect">
            <a:avLst/>
          </a:prstGeom>
        </p:spPr>
      </p:pic>
      <p:pic>
        <p:nvPicPr>
          <p:cNvPr id="12" name="Imagine 11">
            <a:extLst>
              <a:ext uri="{FF2B5EF4-FFF2-40B4-BE49-F238E27FC236}">
                <a16:creationId xmlns:a16="http://schemas.microsoft.com/office/drawing/2014/main" xmlns="" id="{D0CC66FC-3C3E-D532-2D42-9E00D5BD9A42}"/>
              </a:ext>
            </a:extLst>
          </p:cNvPr>
          <p:cNvPicPr>
            <a:picLocks noChangeAspect="1"/>
          </p:cNvPicPr>
          <p:nvPr/>
        </p:nvPicPr>
        <p:blipFill>
          <a:blip r:embed="rId10"/>
          <a:stretch>
            <a:fillRect/>
          </a:stretch>
        </p:blipFill>
        <p:spPr>
          <a:xfrm>
            <a:off x="-534537" y="279750"/>
            <a:ext cx="5618329" cy="2463450"/>
          </a:xfrm>
          <a:prstGeom prst="rect">
            <a:avLst/>
          </a:prstGeom>
        </p:spPr>
      </p:pic>
      <p:sp>
        <p:nvSpPr>
          <p:cNvPr id="8" name="Bent-Up Arrow 7"/>
          <p:cNvSpPr/>
          <p:nvPr/>
        </p:nvSpPr>
        <p:spPr>
          <a:xfrm>
            <a:off x="8554915" y="1529862"/>
            <a:ext cx="677008" cy="10990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93752866"/>
      </p:ext>
    </p:extLst>
  </p:cSld>
  <p:clrMapOvr>
    <a:masterClrMapping/>
  </p:clrMapOvr>
  <p:transition spd="slow">
    <p:comb/>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Kruis Grijs Christelijke · Gratis vectorafbeelding op Pixabay">
            <a:extLst>
              <a:ext uri="{FF2B5EF4-FFF2-40B4-BE49-F238E27FC236}">
                <a16:creationId xmlns:a16="http://schemas.microsoft.com/office/drawing/2014/main" xmlns="" id="{0E3A805B-3D78-8BC0-12E3-3B1423B383C8}"/>
              </a:ext>
            </a:extLst>
          </p:cNvPr>
          <p:cNvPicPr>
            <a:picLocks noChangeAspect="1"/>
          </p:cNvPicPr>
          <p:nvPr/>
        </p:nvPicPr>
        <p:blipFill>
          <a:blip r:embed="rId3" cstate="print"/>
          <a:stretch>
            <a:fillRect/>
          </a:stretch>
        </p:blipFill>
        <p:spPr>
          <a:xfrm>
            <a:off x="5278558" y="4686300"/>
            <a:ext cx="1157411" cy="1434234"/>
          </a:xfrm>
          <a:prstGeom prst="rect">
            <a:avLst/>
          </a:prstGeom>
          <a:solidFill>
            <a:schemeClr val="accent3">
              <a:lumMod val="50000"/>
            </a:schemeClr>
          </a:solidFill>
        </p:spPr>
      </p:pic>
      <p:sp>
        <p:nvSpPr>
          <p:cNvPr id="2" name="Titlu 1">
            <a:extLst>
              <a:ext uri="{FF2B5EF4-FFF2-40B4-BE49-F238E27FC236}">
                <a16:creationId xmlns:a16="http://schemas.microsoft.com/office/drawing/2014/main" xmlns="" id="{8260EC44-89DC-E5A0-2A93-3E702733CD1F}"/>
              </a:ext>
            </a:extLst>
          </p:cNvPr>
          <p:cNvSpPr>
            <a:spLocks noGrp="1"/>
          </p:cNvSpPr>
          <p:nvPr>
            <p:ph type="title"/>
          </p:nvPr>
        </p:nvSpPr>
        <p:spPr>
          <a:xfrm>
            <a:off x="1466726" y="641838"/>
            <a:ext cx="10018713" cy="1752599"/>
          </a:xfrm>
          <a:effectLst>
            <a:outerShdw blurRad="50800" dist="38100" dir="13500000" algn="br" rotWithShape="0">
              <a:prstClr val="black">
                <a:alpha val="40000"/>
              </a:prstClr>
            </a:outerShdw>
          </a:effectLst>
        </p:spPr>
        <p:txBody>
          <a:bodyPr>
            <a:normAutofit/>
          </a:bodyPr>
          <a:lstStyle/>
          <a:p>
            <a:pPr algn="l"/>
            <a:r>
              <a:rPr lang="ro-RO" sz="2400" i="1" dirty="0">
                <a:solidFill>
                  <a:srgbClr val="00B050"/>
                </a:solidFill>
              </a:rPr>
              <a:t>Voi stiti cine a fost Imparatul Constantin cel </a:t>
            </a:r>
            <a:r>
              <a:rPr lang="ro-RO" sz="2400" i="1" dirty="0" smtClean="0">
                <a:solidFill>
                  <a:srgbClr val="00B050"/>
                </a:solidFill>
              </a:rPr>
              <a:t>Mare?</a:t>
            </a:r>
            <a:br>
              <a:rPr lang="ro-RO" sz="2400" i="1" dirty="0" smtClean="0">
                <a:solidFill>
                  <a:srgbClr val="00B050"/>
                </a:solidFill>
              </a:rPr>
            </a:br>
            <a:r>
              <a:rPr lang="ro-RO" sz="2400" i="1" dirty="0" smtClean="0">
                <a:solidFill>
                  <a:srgbClr val="00B050"/>
                </a:solidFill>
              </a:rPr>
              <a:t> </a:t>
            </a:r>
            <a:r>
              <a:rPr lang="ro-RO" sz="2400" i="1" dirty="0">
                <a:solidFill>
                  <a:srgbClr val="00B050"/>
                </a:solidFill>
              </a:rPr>
              <a:t>Urmariri </a:t>
            </a:r>
            <a:r>
              <a:rPr lang="ro-RO" sz="2400" i="1" dirty="0" smtClean="0">
                <a:solidFill>
                  <a:srgbClr val="00B050"/>
                </a:solidFill>
              </a:rPr>
              <a:t>linkurile urmatoare</a:t>
            </a:r>
            <a:endParaRPr lang="ro-RO" sz="2400" i="1" dirty="0">
              <a:solidFill>
                <a:srgbClr val="00B050"/>
              </a:solidFill>
            </a:endParaRPr>
          </a:p>
        </p:txBody>
      </p:sp>
      <p:sp>
        <p:nvSpPr>
          <p:cNvPr id="3" name="Substituent conținut 2">
            <a:extLst>
              <a:ext uri="{FF2B5EF4-FFF2-40B4-BE49-F238E27FC236}">
                <a16:creationId xmlns:a16="http://schemas.microsoft.com/office/drawing/2014/main" xmlns="" id="{40F6BEA4-1F9E-4CE7-6C35-1730B6E17FA6}"/>
              </a:ext>
            </a:extLst>
          </p:cNvPr>
          <p:cNvSpPr>
            <a:spLocks noGrp="1"/>
          </p:cNvSpPr>
          <p:nvPr>
            <p:ph idx="1"/>
          </p:nvPr>
        </p:nvSpPr>
        <p:spPr>
          <a:xfrm>
            <a:off x="1484310" y="3770192"/>
            <a:ext cx="10249622" cy="1625420"/>
          </a:xfrm>
        </p:spPr>
        <p:txBody>
          <a:bodyPr>
            <a:normAutofit fontScale="85000" lnSpcReduction="10000"/>
          </a:bodyPr>
          <a:lstStyle/>
          <a:p>
            <a:pPr marL="0" indent="0">
              <a:buFont typeface="Wingdings" pitchFamily="2" charset="2"/>
              <a:buChar char="v"/>
            </a:pPr>
            <a:r>
              <a:rPr lang="ro-RO" sz="1700" dirty="0">
                <a:ea typeface="+mn-lt"/>
                <a:cs typeface="+mn-lt"/>
                <a:hlinkClick r:id="rId4"/>
              </a:rPr>
              <a:t>https://www.canva.com/design/DAG33a8In18/7Ot53Snnh_62EpQF2CtlVQ/edit</a:t>
            </a:r>
            <a:endParaRPr lang="ro-RO" sz="1700" dirty="0"/>
          </a:p>
          <a:p>
            <a:pPr marL="0" indent="0">
              <a:buNone/>
            </a:pPr>
            <a:endParaRPr lang="ro-RO" sz="1700" dirty="0" smtClean="0">
              <a:ea typeface="+mn-lt"/>
              <a:cs typeface="+mn-lt"/>
            </a:endParaRPr>
          </a:p>
          <a:p>
            <a:pPr marL="0" indent="0">
              <a:buFont typeface="Wingdings" pitchFamily="2" charset="2"/>
              <a:buChar char="v"/>
            </a:pPr>
            <a:r>
              <a:rPr lang="ro-RO" sz="1700" dirty="0" smtClean="0">
                <a:ea typeface="+mn-lt"/>
                <a:cs typeface="+mn-lt"/>
                <a:hlinkClick r:id="rId5"/>
              </a:rPr>
              <a:t>https://</a:t>
            </a:r>
            <a:r>
              <a:rPr lang="ro-RO" sz="1700" dirty="0" smtClean="0">
                <a:ea typeface="+mn-lt"/>
                <a:cs typeface="+mn-lt"/>
                <a:hlinkClick r:id="rId5"/>
              </a:rPr>
              <a:t>religie.h5p.com/content/1292744010164623707</a:t>
            </a:r>
            <a:endParaRPr lang="ro-RO" sz="1700" dirty="0" smtClean="0">
              <a:ea typeface="+mn-lt"/>
              <a:cs typeface="+mn-lt"/>
            </a:endParaRPr>
          </a:p>
          <a:p>
            <a:pPr marL="0" indent="0">
              <a:buNone/>
            </a:pPr>
            <a:endParaRPr lang="ro-RO" sz="1700" dirty="0">
              <a:ea typeface="+mn-lt"/>
              <a:cs typeface="+mn-lt"/>
            </a:endParaRPr>
          </a:p>
          <a:p>
            <a:pPr marL="0" indent="0">
              <a:buFont typeface="Wingdings" pitchFamily="2" charset="2"/>
              <a:buChar char="v"/>
            </a:pPr>
            <a:r>
              <a:rPr lang="ro-RO" sz="1700" dirty="0">
                <a:ea typeface="+mn-lt"/>
                <a:cs typeface="+mn-lt"/>
                <a:hlinkClick r:id="rId6"/>
              </a:rPr>
              <a:t>https://www.youtube.com/watch?v=0uPOQW4e0BM</a:t>
            </a:r>
            <a:endParaRPr lang="ro-RO" sz="1700" dirty="0">
              <a:ea typeface="+mn-lt"/>
              <a:cs typeface="+mn-lt"/>
            </a:endParaRPr>
          </a:p>
          <a:p>
            <a:pPr marL="0" indent="0">
              <a:buNone/>
            </a:pPr>
            <a:endParaRPr lang="ro-RO" dirty="0">
              <a:ea typeface="+mn-lt"/>
              <a:cs typeface="+mn-lt"/>
            </a:endParaRPr>
          </a:p>
          <a:p>
            <a:pPr marL="0" indent="0">
              <a:buClr>
                <a:srgbClr val="30ACEC">
                  <a:lumMod val="75000"/>
                </a:srgbClr>
              </a:buClr>
              <a:buNone/>
            </a:pPr>
            <a:endParaRPr lang="ro-RO" dirty="0"/>
          </a:p>
          <a:p>
            <a:pPr>
              <a:buClr>
                <a:srgbClr val="1287C3"/>
              </a:buClr>
              <a:buNone/>
            </a:pPr>
            <a:endParaRPr lang="ro-RO" dirty="0"/>
          </a:p>
        </p:txBody>
      </p:sp>
      <p:pic>
        <p:nvPicPr>
          <p:cNvPr id="6" name="Grafic 5" descr="Angel face outline with solid fill">
            <a:extLst>
              <a:ext uri="{FF2B5EF4-FFF2-40B4-BE49-F238E27FC236}">
                <a16:creationId xmlns:a16="http://schemas.microsoft.com/office/drawing/2014/main" xmlns="" id="{3FB194CA-CB19-074E-6B01-3C2FD719F6E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449262" y="2090881"/>
            <a:ext cx="914400" cy="914400"/>
          </a:xfrm>
          <a:prstGeom prst="rec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9" name="Vertical Scroll 8"/>
          <p:cNvSpPr/>
          <p:nvPr/>
        </p:nvSpPr>
        <p:spPr>
          <a:xfrm>
            <a:off x="8880228" y="501163"/>
            <a:ext cx="2919047" cy="5530360"/>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dirty="0" smtClean="0">
                <a:solidFill>
                  <a:schemeClr val="tx1"/>
                </a:solidFill>
                <a:latin typeface="Brush Script MT" pitchFamily="66" charset="0"/>
              </a:rPr>
              <a:t>Dictionar </a:t>
            </a:r>
          </a:p>
          <a:p>
            <a:pPr algn="just">
              <a:buFont typeface="Wingdings" pitchFamily="2" charset="2"/>
              <a:buChar char="ü"/>
            </a:pPr>
            <a:r>
              <a:rPr lang="ro-RO" dirty="0" smtClean="0">
                <a:solidFill>
                  <a:schemeClr val="accent1">
                    <a:lumMod val="75000"/>
                  </a:schemeClr>
                </a:solidFill>
              </a:rPr>
              <a:t>Ecumenic= din toata lumea ; cu caracter universal</a:t>
            </a:r>
          </a:p>
          <a:p>
            <a:pPr algn="just">
              <a:buFont typeface="Wingdings" pitchFamily="2" charset="2"/>
              <a:buChar char="ü"/>
            </a:pPr>
            <a:r>
              <a:rPr lang="ro-RO" dirty="0" smtClean="0">
                <a:solidFill>
                  <a:schemeClr val="accent2">
                    <a:lumMod val="50000"/>
                  </a:schemeClr>
                </a:solidFill>
              </a:rPr>
              <a:t>Edict =act legislativ, decret emis de imparat cu privire la o anumita problema;</a:t>
            </a:r>
          </a:p>
          <a:p>
            <a:pPr algn="just">
              <a:buFont typeface="Wingdings" pitchFamily="2" charset="2"/>
              <a:buChar char="ü"/>
            </a:pPr>
            <a:r>
              <a:rPr lang="ro-RO" dirty="0" smtClean="0">
                <a:solidFill>
                  <a:schemeClr val="accent4">
                    <a:lumMod val="50000"/>
                  </a:schemeClr>
                </a:solidFill>
              </a:rPr>
              <a:t>Sinod= adunarea conducatorilor Bisericii pentru luarea unor decizii importante</a:t>
            </a:r>
            <a:endParaRPr lang="en-US" dirty="0">
              <a:solidFill>
                <a:schemeClr val="accent4">
                  <a:lumMod val="50000"/>
                </a:schemeClr>
              </a:solidFill>
            </a:endParaRPr>
          </a:p>
        </p:txBody>
      </p:sp>
    </p:spTree>
    <p:extLst>
      <p:ext uri="{BB962C8B-B14F-4D97-AF65-F5344CB8AC3E}">
        <p14:creationId xmlns:p14="http://schemas.microsoft.com/office/powerpoint/2010/main" xmlns="" val="2306293709"/>
      </p:ext>
    </p:extLst>
  </p:cSld>
  <p:clrMapOvr>
    <a:masterClrMapping/>
  </p:clrMapOvr>
  <p:transition spd="slow">
    <p:pull dir="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0776BF8-E694-3B9E-FA18-1FE463C3F7AF}"/>
              </a:ext>
            </a:extLst>
          </p:cNvPr>
          <p:cNvSpPr>
            <a:spLocks noGrp="1"/>
          </p:cNvSpPr>
          <p:nvPr>
            <p:ph type="title" idx="4294967295"/>
          </p:nvPr>
        </p:nvSpPr>
        <p:spPr>
          <a:xfrm>
            <a:off x="2173288" y="212725"/>
            <a:ext cx="10018712" cy="909638"/>
          </a:xfrm>
          <a:solidFill>
            <a:schemeClr val="accent3">
              <a:lumMod val="40000"/>
              <a:lumOff val="60000"/>
            </a:schemeClr>
          </a:solidFill>
        </p:spPr>
        <p:txBody>
          <a:bodyPr>
            <a:normAutofit/>
          </a:bodyPr>
          <a:lstStyle/>
          <a:p>
            <a:pPr marL="571500" indent="-571500">
              <a:buFont typeface="Wingdings"/>
              <a:buChar char="Ø"/>
            </a:pPr>
            <a:r>
              <a:rPr lang="ro-RO" sz="2000" i="1" dirty="0"/>
              <a:t>Ca o scurta recapitulare a principalelor evenimente din viata Imparatului Constantin cel Mare va propun sa calatorim in timp...</a:t>
            </a:r>
            <a:endParaRPr lang="ro-RO" sz="2000" dirty="0"/>
          </a:p>
        </p:txBody>
      </p:sp>
      <p:pic>
        <p:nvPicPr>
          <p:cNvPr id="4" name="Substituent conținut 3">
            <a:extLst>
              <a:ext uri="{FF2B5EF4-FFF2-40B4-BE49-F238E27FC236}">
                <a16:creationId xmlns:a16="http://schemas.microsoft.com/office/drawing/2014/main" xmlns="" id="{1D7E2222-2025-A7F5-99EF-7FADEA13234E}"/>
              </a:ext>
            </a:extLst>
          </p:cNvPr>
          <p:cNvPicPr>
            <a:picLocks noGrp="1" noChangeAspect="1"/>
          </p:cNvPicPr>
          <p:nvPr>
            <p:ph idx="4294967295"/>
          </p:nvPr>
        </p:nvPicPr>
        <p:blipFill>
          <a:blip r:embed="rId3"/>
          <a:stretch>
            <a:fillRect/>
          </a:stretch>
        </p:blipFill>
        <p:spPr>
          <a:xfrm>
            <a:off x="8833339" y="1466850"/>
            <a:ext cx="2420815" cy="1600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Panglică: curbată și înclinată în sus 4">
            <a:extLst>
              <a:ext uri="{FF2B5EF4-FFF2-40B4-BE49-F238E27FC236}">
                <a16:creationId xmlns:a16="http://schemas.microsoft.com/office/drawing/2014/main" xmlns="" id="{90CEB550-CE46-8CAC-7137-15CD6EDE545F}"/>
              </a:ext>
            </a:extLst>
          </p:cNvPr>
          <p:cNvSpPr/>
          <p:nvPr/>
        </p:nvSpPr>
        <p:spPr>
          <a:xfrm>
            <a:off x="8367244" y="2993065"/>
            <a:ext cx="3317423" cy="909043"/>
          </a:xfrm>
          <a:prstGeom prst="ellipse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400" b="1" i="1" dirty="0">
                <a:solidFill>
                  <a:schemeClr val="tx1">
                    <a:lumMod val="85000"/>
                    <a:lumOff val="15000"/>
                  </a:schemeClr>
                </a:solidFill>
              </a:rPr>
              <a:t>Batalia de la Milvius 321d.Hr.</a:t>
            </a:r>
          </a:p>
        </p:txBody>
      </p:sp>
      <p:pic>
        <p:nvPicPr>
          <p:cNvPr id="7" name="Imagine 6" descr="O imagine care conține tablou, artă, desen, persoană&#10;&#10;Conținutul generat de inteligența artificială poate fi incorect.">
            <a:extLst>
              <a:ext uri="{FF2B5EF4-FFF2-40B4-BE49-F238E27FC236}">
                <a16:creationId xmlns:a16="http://schemas.microsoft.com/office/drawing/2014/main" xmlns="" id="{1AB7AF4A-F3B6-AEC3-FEDA-30BC1C9878C5}"/>
              </a:ext>
            </a:extLst>
          </p:cNvPr>
          <p:cNvPicPr>
            <a:picLocks noChangeAspect="1"/>
          </p:cNvPicPr>
          <p:nvPr/>
        </p:nvPicPr>
        <p:blipFill>
          <a:blip r:embed="rId4"/>
          <a:stretch>
            <a:fillRect/>
          </a:stretch>
        </p:blipFill>
        <p:spPr>
          <a:xfrm>
            <a:off x="1299586" y="2324965"/>
            <a:ext cx="1580284" cy="190788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Panglică: înclinată în jos 7">
            <a:extLst>
              <a:ext uri="{FF2B5EF4-FFF2-40B4-BE49-F238E27FC236}">
                <a16:creationId xmlns:a16="http://schemas.microsoft.com/office/drawing/2014/main" xmlns="" id="{32009BFD-FB58-F4FF-F3E4-E915D288DAE8}"/>
              </a:ext>
            </a:extLst>
          </p:cNvPr>
          <p:cNvSpPr/>
          <p:nvPr/>
        </p:nvSpPr>
        <p:spPr>
          <a:xfrm>
            <a:off x="1126139" y="4244054"/>
            <a:ext cx="1920424" cy="58955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400" b="1" i="1" dirty="0">
                <a:solidFill>
                  <a:schemeClr val="bg2">
                    <a:lumMod val="10000"/>
                  </a:schemeClr>
                </a:solidFill>
              </a:rPr>
              <a:t>Botezul</a:t>
            </a:r>
          </a:p>
        </p:txBody>
      </p:sp>
      <p:pic>
        <p:nvPicPr>
          <p:cNvPr id="9" name="Imagine 8">
            <a:extLst>
              <a:ext uri="{FF2B5EF4-FFF2-40B4-BE49-F238E27FC236}">
                <a16:creationId xmlns:a16="http://schemas.microsoft.com/office/drawing/2014/main" xmlns="" id="{81A7563C-3BAA-3C5C-C6B0-C2CC3ADE695C}"/>
              </a:ext>
            </a:extLst>
          </p:cNvPr>
          <p:cNvPicPr>
            <a:picLocks noChangeAspect="1"/>
          </p:cNvPicPr>
          <p:nvPr/>
        </p:nvPicPr>
        <p:blipFill>
          <a:blip r:embed="rId5"/>
          <a:stretch>
            <a:fillRect/>
          </a:stretch>
        </p:blipFill>
        <p:spPr>
          <a:xfrm>
            <a:off x="3371273" y="3277466"/>
            <a:ext cx="2286000" cy="1757796"/>
          </a:xfrm>
          <a:prstGeom prst="rect">
            <a:avLst/>
          </a:prstGeom>
          <a:effectLst>
            <a:glow rad="101600">
              <a:schemeClr val="accent1">
                <a:satMod val="175000"/>
                <a:alpha val="40000"/>
              </a:schemeClr>
            </a:glow>
          </a:effectLst>
        </p:spPr>
      </p:pic>
      <p:sp>
        <p:nvSpPr>
          <p:cNvPr id="10" name="Panglică: înclinată în jos 9">
            <a:extLst>
              <a:ext uri="{FF2B5EF4-FFF2-40B4-BE49-F238E27FC236}">
                <a16:creationId xmlns:a16="http://schemas.microsoft.com/office/drawing/2014/main" xmlns="" id="{F0B00DEE-7951-9388-1821-E5178EA2E242}"/>
              </a:ext>
            </a:extLst>
          </p:cNvPr>
          <p:cNvSpPr/>
          <p:nvPr/>
        </p:nvSpPr>
        <p:spPr>
          <a:xfrm>
            <a:off x="3144265" y="5032201"/>
            <a:ext cx="2820967" cy="728101"/>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400" b="1" i="1" dirty="0">
                <a:solidFill>
                  <a:schemeClr val="tx1">
                    <a:lumMod val="85000"/>
                    <a:lumOff val="15000"/>
                  </a:schemeClr>
                </a:solidFill>
              </a:rPr>
              <a:t>Crestinismul</a:t>
            </a:r>
          </a:p>
        </p:txBody>
      </p:sp>
      <p:pic>
        <p:nvPicPr>
          <p:cNvPr id="12" name="Imagine 11">
            <a:extLst>
              <a:ext uri="{FF2B5EF4-FFF2-40B4-BE49-F238E27FC236}">
                <a16:creationId xmlns:a16="http://schemas.microsoft.com/office/drawing/2014/main" xmlns="" id="{901BB3DF-8748-21F5-B243-982CB64584EF}"/>
              </a:ext>
            </a:extLst>
          </p:cNvPr>
          <p:cNvPicPr>
            <a:picLocks noChangeAspect="1"/>
          </p:cNvPicPr>
          <p:nvPr/>
        </p:nvPicPr>
        <p:blipFill>
          <a:blip r:embed="rId6"/>
          <a:stretch>
            <a:fillRect/>
          </a:stretch>
        </p:blipFill>
        <p:spPr>
          <a:xfrm>
            <a:off x="6100187" y="2614757"/>
            <a:ext cx="1746540" cy="901124"/>
          </a:xfrm>
          <a:prstGeom prst="rect">
            <a:avLst/>
          </a:prstGeom>
          <a:effectLst>
            <a:outerShdw blurRad="76200" dir="13500000" sy="23000" kx="1200000" algn="br" rotWithShape="0">
              <a:prstClr val="black">
                <a:alpha val="20000"/>
              </a:prstClr>
            </a:outerShdw>
          </a:effectLst>
        </p:spPr>
      </p:pic>
      <p:pic>
        <p:nvPicPr>
          <p:cNvPr id="13" name="Imagine 12">
            <a:extLst>
              <a:ext uri="{FF2B5EF4-FFF2-40B4-BE49-F238E27FC236}">
                <a16:creationId xmlns:a16="http://schemas.microsoft.com/office/drawing/2014/main" xmlns="" id="{44F21DAE-847C-AF91-853D-C603A444F1F8}"/>
              </a:ext>
            </a:extLst>
          </p:cNvPr>
          <p:cNvPicPr>
            <a:picLocks noChangeAspect="1"/>
          </p:cNvPicPr>
          <p:nvPr/>
        </p:nvPicPr>
        <p:blipFill>
          <a:blip r:embed="rId7"/>
          <a:stretch>
            <a:fillRect/>
          </a:stretch>
        </p:blipFill>
        <p:spPr>
          <a:xfrm>
            <a:off x="6782955" y="4001511"/>
            <a:ext cx="2632364" cy="17644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Panglică: înclinată în jos 13">
            <a:extLst>
              <a:ext uri="{FF2B5EF4-FFF2-40B4-BE49-F238E27FC236}">
                <a16:creationId xmlns:a16="http://schemas.microsoft.com/office/drawing/2014/main" xmlns="" id="{91FDA848-7044-967B-6FD2-64540BB86845}"/>
              </a:ext>
            </a:extLst>
          </p:cNvPr>
          <p:cNvSpPr/>
          <p:nvPr/>
        </p:nvSpPr>
        <p:spPr>
          <a:xfrm>
            <a:off x="6677993" y="5756920"/>
            <a:ext cx="2832515" cy="91282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400" b="1" i="1" dirty="0">
                <a:solidFill>
                  <a:schemeClr val="tx1">
                    <a:lumMod val="85000"/>
                    <a:lumOff val="15000"/>
                  </a:schemeClr>
                </a:solidFill>
              </a:rPr>
              <a:t>Locul de nastere Nis, Serbia</a:t>
            </a:r>
          </a:p>
        </p:txBody>
      </p:sp>
      <p:sp>
        <p:nvSpPr>
          <p:cNvPr id="18" name="Sul: orizontal 17">
            <a:extLst>
              <a:ext uri="{FF2B5EF4-FFF2-40B4-BE49-F238E27FC236}">
                <a16:creationId xmlns:a16="http://schemas.microsoft.com/office/drawing/2014/main" xmlns="" id="{E3E00C93-AD64-27A0-988E-95876E8C8212}"/>
              </a:ext>
            </a:extLst>
          </p:cNvPr>
          <p:cNvSpPr/>
          <p:nvPr/>
        </p:nvSpPr>
        <p:spPr>
          <a:xfrm>
            <a:off x="2347054" y="1227009"/>
            <a:ext cx="4916512" cy="710230"/>
          </a:xfrm>
          <a:prstGeom prst="horizontalScroll">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solidFill>
                <a:schemeClr val="tx1">
                  <a:lumMod val="85000"/>
                  <a:lumOff val="15000"/>
                </a:schemeClr>
              </a:solidFill>
              <a:ea typeface="+mn-lt"/>
              <a:cs typeface="+mn-lt"/>
            </a:endParaRPr>
          </a:p>
          <a:p>
            <a:pPr algn="ctr"/>
            <a:endParaRPr lang="ro-RO" dirty="0">
              <a:solidFill>
                <a:schemeClr val="tx1">
                  <a:lumMod val="85000"/>
                  <a:lumOff val="15000"/>
                </a:schemeClr>
              </a:solidFill>
              <a:ea typeface="+mn-lt"/>
              <a:cs typeface="+mn-lt"/>
            </a:endParaRPr>
          </a:p>
          <a:p>
            <a:pPr algn="ctr"/>
            <a:r>
              <a:rPr lang="ro-RO" sz="1600" dirty="0">
                <a:solidFill>
                  <a:schemeClr val="tx1">
                    <a:lumMod val="95000"/>
                    <a:lumOff val="5000"/>
                  </a:schemeClr>
                </a:solidFill>
                <a:ea typeface="+mn-lt"/>
                <a:cs typeface="+mn-lt"/>
                <a:hlinkClick r:id="rId8">
                  <a:extLst>
                    <a:ext uri="{A12FA001-AC4F-418D-AE19-62706E023703}">
                      <ahyp:hlinkClr xmlns:ahyp="http://schemas.microsoft.com/office/drawing/2018/hyperlinkcolor" xmlns="" val="tx"/>
                    </a:ext>
                  </a:extLst>
                </a:hlinkClick>
              </a:rPr>
              <a:t>https://prezi.com/p/vdew9irxfmny/?present=1</a:t>
            </a:r>
            <a:endParaRPr lang="ro-RO" sz="1600" dirty="0">
              <a:solidFill>
                <a:schemeClr val="tx1">
                  <a:lumMod val="95000"/>
                  <a:lumOff val="5000"/>
                </a:schemeClr>
              </a:solidFill>
            </a:endParaRPr>
          </a:p>
          <a:p>
            <a:pPr algn="ctr"/>
            <a:endParaRPr lang="ro-RO" dirty="0">
              <a:solidFill>
                <a:schemeClr val="tx1">
                  <a:lumMod val="85000"/>
                  <a:lumOff val="15000"/>
                </a:schemeClr>
              </a:solidFill>
            </a:endParaRPr>
          </a:p>
          <a:p>
            <a:pPr algn="ctr"/>
            <a:endParaRPr lang="ro-RO" dirty="0"/>
          </a:p>
        </p:txBody>
      </p:sp>
      <p:pic>
        <p:nvPicPr>
          <p:cNvPr id="19" name="Grafic 18" descr="Clapper board with solid fill">
            <a:extLst>
              <a:ext uri="{FF2B5EF4-FFF2-40B4-BE49-F238E27FC236}">
                <a16:creationId xmlns:a16="http://schemas.microsoft.com/office/drawing/2014/main" xmlns="" id="{CE8A3C80-6887-BE6C-7993-CC738C5F805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597892" y="1228436"/>
            <a:ext cx="602674" cy="706583"/>
          </a:xfrm>
          <a:prstGeom prst="rect">
            <a:avLst/>
          </a:prstGeom>
        </p:spPr>
      </p:pic>
    </p:spTree>
    <p:extLst>
      <p:ext uri="{BB962C8B-B14F-4D97-AF65-F5344CB8AC3E}">
        <p14:creationId xmlns:p14="http://schemas.microsoft.com/office/powerpoint/2010/main" xmlns="" val="3158228178"/>
      </p:ext>
    </p:extLst>
  </p:cSld>
  <p:clrMapOvr>
    <a:masterClrMapping/>
  </p:clrMapOvr>
  <p:transition spd="slow">
    <p:wipe dir="u"/>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xmlns="" id="{FE7C04A8-18BE-EB57-868C-B571DDABBBCD}"/>
              </a:ext>
            </a:extLst>
          </p:cNvPr>
          <p:cNvPicPr>
            <a:picLocks noChangeAspect="1"/>
          </p:cNvPicPr>
          <p:nvPr/>
        </p:nvPicPr>
        <p:blipFill>
          <a:blip r:embed="rId3"/>
          <a:stretch>
            <a:fillRect/>
          </a:stretch>
        </p:blipFill>
        <p:spPr>
          <a:xfrm>
            <a:off x="2461845" y="729763"/>
            <a:ext cx="4114801" cy="5442436"/>
          </a:xfrm>
          <a:prstGeom prst="rect">
            <a:avLst/>
          </a:prstGeom>
        </p:spPr>
      </p:pic>
      <p:sp>
        <p:nvSpPr>
          <p:cNvPr id="7" name="Titlu 6">
            <a:extLst>
              <a:ext uri="{FF2B5EF4-FFF2-40B4-BE49-F238E27FC236}">
                <a16:creationId xmlns:a16="http://schemas.microsoft.com/office/drawing/2014/main" xmlns="" id="{E5EC4445-2441-38B7-FC91-6FC2A3ECF8F8}"/>
              </a:ext>
            </a:extLst>
          </p:cNvPr>
          <p:cNvSpPr>
            <a:spLocks noGrp="1"/>
          </p:cNvSpPr>
          <p:nvPr>
            <p:ph type="title"/>
          </p:nvPr>
        </p:nvSpPr>
        <p:spPr>
          <a:xfrm>
            <a:off x="2036488" y="808893"/>
            <a:ext cx="8936446" cy="773722"/>
          </a:xfrm>
        </p:spPr>
        <p:txBody>
          <a:bodyPr>
            <a:normAutofit fontScale="90000"/>
          </a:bodyPr>
          <a:lstStyle/>
          <a:p>
            <a:pPr>
              <a:buFont typeface="Wingdings" pitchFamily="2" charset="2"/>
              <a:buChar char="q"/>
            </a:pP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smtClean="0">
                <a:ea typeface="+mj-lt"/>
                <a:cs typeface="+mj-lt"/>
              </a:rPr>
              <a:t/>
            </a:r>
            <a:br>
              <a:rPr lang="ro-RO" sz="2000" dirty="0" smtClean="0">
                <a:ea typeface="+mj-lt"/>
                <a:cs typeface="+mj-lt"/>
              </a:rPr>
            </a:br>
            <a:r>
              <a:rPr lang="ro-RO" sz="2000" dirty="0" smtClean="0">
                <a:ea typeface="+mj-lt"/>
                <a:cs typeface="+mj-lt"/>
              </a:rPr>
              <a:t/>
            </a:r>
            <a:br>
              <a:rPr lang="ro-RO" sz="2000" dirty="0" smtClean="0">
                <a:ea typeface="+mj-lt"/>
                <a:cs typeface="+mj-lt"/>
              </a:rPr>
            </a:br>
            <a:r>
              <a:rPr lang="ro-RO" sz="2000" dirty="0" smtClean="0">
                <a:ea typeface="+mj-lt"/>
                <a:cs typeface="+mj-lt"/>
              </a:rPr>
              <a:t/>
            </a:r>
            <a:br>
              <a:rPr lang="ro-RO" sz="2000" dirty="0" smtClean="0">
                <a:ea typeface="+mj-lt"/>
                <a:cs typeface="+mj-lt"/>
              </a:rPr>
            </a:br>
            <a:r>
              <a:rPr lang="ro-RO" sz="2000" dirty="0" smtClean="0">
                <a:ea typeface="+mj-lt"/>
                <a:cs typeface="+mj-lt"/>
              </a:rPr>
              <a:t/>
            </a:r>
            <a:br>
              <a:rPr lang="ro-RO" sz="2000" dirty="0" smtClean="0">
                <a:ea typeface="+mj-lt"/>
                <a:cs typeface="+mj-lt"/>
              </a:rPr>
            </a:br>
            <a:r>
              <a:rPr lang="ro-RO" sz="2000" dirty="0" smtClean="0">
                <a:solidFill>
                  <a:srgbClr val="002060"/>
                </a:solidFill>
                <a:ea typeface="+mj-lt"/>
                <a:cs typeface="+mj-lt"/>
                <a:hlinkClick r:id="rId4">
                  <a:extLst>
                    <a:ext uri="{A12FA001-AC4F-418D-AE19-62706E023703}">
                      <ahyp:hlinkClr xmlns:ahyp="http://schemas.microsoft.com/office/drawing/2018/hyperlinkcolor" xmlns="" val="tx"/>
                    </a:ext>
                  </a:extLst>
                </a:hlinkClick>
              </a:rPr>
              <a:t>https</a:t>
            </a:r>
            <a:r>
              <a:rPr lang="ro-RO" sz="2000" dirty="0">
                <a:solidFill>
                  <a:srgbClr val="002060"/>
                </a:solidFill>
                <a:ea typeface="+mj-lt"/>
                <a:cs typeface="+mj-lt"/>
                <a:hlinkClick r:id="rId4">
                  <a:extLst>
                    <a:ext uri="{A12FA001-AC4F-418D-AE19-62706E023703}">
                      <ahyp:hlinkClr xmlns:ahyp="http://schemas.microsoft.com/office/drawing/2018/hyperlinkcolor" xmlns="" val="tx"/>
                    </a:ext>
                  </a:extLst>
                </a:hlinkClick>
              </a:rPr>
              <a:t>://</a:t>
            </a:r>
            <a:r>
              <a:rPr lang="ro-RO" sz="2000" dirty="0" smtClean="0">
                <a:solidFill>
                  <a:srgbClr val="002060"/>
                </a:solidFill>
                <a:ea typeface="+mj-lt"/>
                <a:cs typeface="+mj-lt"/>
                <a:hlinkClick r:id="rId4">
                  <a:extLst>
                    <a:ext uri="{A12FA001-AC4F-418D-AE19-62706E023703}">
                      <ahyp:hlinkClr xmlns:ahyp="http://schemas.microsoft.com/office/drawing/2018/hyperlinkcolor" xmlns="" val="tx"/>
                    </a:ext>
                  </a:extLst>
                </a:hlinkClick>
              </a:rPr>
              <a:t>www.canva.com/design/DAG4C5Lhnko/mqxpGWuebAeWeOGSY_PciA/edit</a:t>
            </a:r>
            <a:r>
              <a:rPr lang="ro-RO" sz="2000" dirty="0" smtClean="0">
                <a:solidFill>
                  <a:schemeClr val="tx1">
                    <a:lumMod val="95000"/>
                    <a:lumOff val="5000"/>
                  </a:schemeClr>
                </a:solidFill>
                <a:ea typeface="+mj-lt"/>
                <a:cs typeface="+mj-lt"/>
              </a:rPr>
              <a:t/>
            </a:r>
            <a:br>
              <a:rPr lang="ro-RO" sz="2000" dirty="0" smtClean="0">
                <a:solidFill>
                  <a:schemeClr val="tx1">
                    <a:lumMod val="95000"/>
                    <a:lumOff val="5000"/>
                  </a:schemeClr>
                </a:solidFill>
                <a:ea typeface="+mj-lt"/>
                <a:cs typeface="+mj-lt"/>
              </a:rPr>
            </a:br>
            <a:r>
              <a:rPr lang="ro-RO" sz="2000" dirty="0">
                <a:ea typeface="+mj-lt"/>
                <a:cs typeface="+mj-lt"/>
              </a:rPr>
              <a:t/>
            </a:r>
            <a:br>
              <a:rPr lang="ro-RO" sz="2000" dirty="0">
                <a:ea typeface="+mj-lt"/>
                <a:cs typeface="+mj-lt"/>
              </a:rPr>
            </a:br>
            <a:r>
              <a:rPr lang="ro-RO" sz="2800" dirty="0">
                <a:ea typeface="+mj-lt"/>
                <a:cs typeface="+mj-lt"/>
              </a:rPr>
              <a:t/>
            </a:r>
            <a:br>
              <a:rPr lang="ro-RO" sz="2800" dirty="0">
                <a:ea typeface="+mj-lt"/>
                <a:cs typeface="+mj-lt"/>
              </a:rPr>
            </a:br>
            <a:endParaRPr lang="ro-RO" sz="2800" dirty="0"/>
          </a:p>
        </p:txBody>
      </p:sp>
      <p:sp>
        <p:nvSpPr>
          <p:cNvPr id="8" name="Oval Callout 7"/>
          <p:cNvSpPr/>
          <p:nvPr/>
        </p:nvSpPr>
        <p:spPr>
          <a:xfrm>
            <a:off x="6664570" y="694592"/>
            <a:ext cx="1872761" cy="146831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i="1" dirty="0" smtClean="0">
                <a:solidFill>
                  <a:schemeClr val="tx1"/>
                </a:solidFill>
              </a:rPr>
              <a:t>Stiati ca...</a:t>
            </a:r>
            <a:endParaRPr lang="en-US" b="1" i="1" dirty="0">
              <a:solidFill>
                <a:schemeClr val="tx1"/>
              </a:solidFill>
            </a:endParaRPr>
          </a:p>
        </p:txBody>
      </p:sp>
      <p:sp>
        <p:nvSpPr>
          <p:cNvPr id="10" name="Action Button: Help 9">
            <a:hlinkClick r:id="" action="ppaction://noaction" highlightClick="1"/>
          </p:cNvPr>
          <p:cNvSpPr/>
          <p:nvPr/>
        </p:nvSpPr>
        <p:spPr>
          <a:xfrm>
            <a:off x="7816362" y="1011114"/>
            <a:ext cx="773724" cy="567632"/>
          </a:xfrm>
          <a:prstGeom prst="actionButtonHelp">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f Imparati.jpg"/>
          <p:cNvPicPr>
            <a:picLocks noChangeAspect="1"/>
          </p:cNvPicPr>
          <p:nvPr/>
        </p:nvPicPr>
        <p:blipFill>
          <a:blip r:embed="rId5" cstate="print"/>
          <a:stretch>
            <a:fillRect/>
          </a:stretch>
        </p:blipFill>
        <p:spPr>
          <a:xfrm>
            <a:off x="8693138" y="2767161"/>
            <a:ext cx="2314832" cy="2341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p:spPr>
      </p:pic>
    </p:spTree>
    <p:extLst>
      <p:ext uri="{BB962C8B-B14F-4D97-AF65-F5344CB8AC3E}">
        <p14:creationId xmlns:p14="http://schemas.microsoft.com/office/powerpoint/2010/main" xmlns="" val="3537996286"/>
      </p:ext>
    </p:extLst>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DB92BAD-8442-4325-BD51-C5D9643E4E82}"/>
              </a:ext>
            </a:extLst>
          </p:cNvPr>
          <p:cNvSpPr>
            <a:spLocks noGrp="1"/>
          </p:cNvSpPr>
          <p:nvPr>
            <p:ph type="title"/>
          </p:nvPr>
        </p:nvSpPr>
        <p:spPr>
          <a:xfrm>
            <a:off x="1482724" y="-3313"/>
            <a:ext cx="5856853" cy="2023163"/>
          </a:xfrm>
        </p:spPr>
        <p:txBody>
          <a:bodyPr>
            <a:normAutofit/>
          </a:bodyPr>
          <a:lstStyle/>
          <a:p>
            <a:r>
              <a:rPr lang="ro-RO" b="1" i="1" dirty="0"/>
              <a:t>Pentru a </a:t>
            </a:r>
            <a:r>
              <a:rPr lang="ro-RO" b="1" i="1" dirty="0" err="1"/>
              <a:t>intelege</a:t>
            </a:r>
            <a:r>
              <a:rPr lang="ro-RO" b="1" i="1" dirty="0"/>
              <a:t> mai bine va propun </a:t>
            </a:r>
            <a:r>
              <a:rPr lang="ro-RO" b="1" i="1" dirty="0" err="1"/>
              <a:t>cateva</a:t>
            </a:r>
            <a:r>
              <a:rPr lang="ro-RO" b="1" i="1" dirty="0"/>
              <a:t> </a:t>
            </a:r>
            <a:r>
              <a:rPr lang="ro-RO" b="1" i="1" dirty="0" err="1"/>
              <a:t>joculete</a:t>
            </a:r>
            <a:r>
              <a:rPr lang="ro-RO" b="1" i="1" dirty="0"/>
              <a:t> </a:t>
            </a:r>
            <a:br>
              <a:rPr lang="ro-RO" b="1" i="1" dirty="0"/>
            </a:br>
            <a:r>
              <a:rPr lang="ro-RO" b="1" i="1" dirty="0"/>
              <a:t>Ce </a:t>
            </a:r>
            <a:r>
              <a:rPr lang="ro-RO" b="1" i="1" dirty="0" err="1"/>
              <a:t>spuneti</a:t>
            </a:r>
            <a:r>
              <a:rPr lang="ro-RO" b="1" i="1" dirty="0"/>
              <a:t> </a:t>
            </a:r>
            <a:r>
              <a:rPr lang="ro-RO" b="1" i="1" dirty="0" err="1"/>
              <a:t>sunteti</a:t>
            </a:r>
            <a:r>
              <a:rPr lang="ro-RO" b="1" i="1" dirty="0"/>
              <a:t> </a:t>
            </a:r>
            <a:r>
              <a:rPr lang="ro-RO" b="1" i="1" dirty="0" err="1"/>
              <a:t>pregatiti</a:t>
            </a:r>
            <a:r>
              <a:rPr lang="ro-RO" b="1" i="1" dirty="0"/>
              <a:t>?</a:t>
            </a:r>
            <a:endParaRPr lang="ro-RO"/>
          </a:p>
        </p:txBody>
      </p:sp>
      <p:sp>
        <p:nvSpPr>
          <p:cNvPr id="4" name="Substituent text 3">
            <a:extLst>
              <a:ext uri="{FF2B5EF4-FFF2-40B4-BE49-F238E27FC236}">
                <a16:creationId xmlns:a16="http://schemas.microsoft.com/office/drawing/2014/main" xmlns="" id="{A6A000B2-1CF4-A6A9-283F-BA07A59D696F}"/>
              </a:ext>
            </a:extLst>
          </p:cNvPr>
          <p:cNvSpPr>
            <a:spLocks noGrp="1"/>
          </p:cNvSpPr>
          <p:nvPr>
            <p:ph type="body" sz="half" idx="2"/>
          </p:nvPr>
        </p:nvSpPr>
        <p:spPr>
          <a:xfrm>
            <a:off x="1178169" y="2251764"/>
            <a:ext cx="8229599" cy="3374887"/>
          </a:xfrm>
        </p:spPr>
        <p:txBody>
          <a:bodyPr>
            <a:normAutofit/>
          </a:bodyPr>
          <a:lstStyle/>
          <a:p>
            <a:pPr algn="just">
              <a:buFont typeface="Wingdings" pitchFamily="2" charset="2"/>
              <a:buChar char="Ø"/>
            </a:pPr>
            <a:r>
              <a:rPr lang="ro-RO" sz="1600" dirty="0">
                <a:ea typeface="+mn-lt"/>
                <a:cs typeface="+mn-lt"/>
                <a:hlinkClick r:id="rId3"/>
              </a:rPr>
              <a:t>https://wordwall.net/ro/resource/101360511/sfintii-imparati-constantin-si-elena</a:t>
            </a:r>
            <a:endParaRPr lang="ro-RO" sz="1600" dirty="0">
              <a:ea typeface="+mn-lt"/>
              <a:cs typeface="+mn-lt"/>
            </a:endParaRPr>
          </a:p>
          <a:p>
            <a:pPr algn="just">
              <a:buFont typeface="Wingdings" pitchFamily="2" charset="2"/>
              <a:buChar char="Ø"/>
            </a:pPr>
            <a:r>
              <a:rPr lang="ro-RO" sz="1600" dirty="0">
                <a:ea typeface="+mn-lt"/>
                <a:cs typeface="+mn-lt"/>
                <a:hlinkClick r:id="rId4"/>
              </a:rPr>
              <a:t>https://wordwall.net/ro/resource/101426339/sfantul-imparat-constantin-gaseste-perechea</a:t>
            </a:r>
            <a:endParaRPr lang="ro-RO" sz="1600" dirty="0">
              <a:ea typeface="+mn-lt"/>
              <a:cs typeface="+mn-lt"/>
            </a:endParaRPr>
          </a:p>
          <a:p>
            <a:pPr algn="just">
              <a:buFont typeface="Wingdings" pitchFamily="2" charset="2"/>
              <a:buChar char="Ø"/>
            </a:pPr>
            <a:r>
              <a:rPr lang="ro-RO" sz="1600" dirty="0">
                <a:ea typeface="+mn-lt"/>
                <a:cs typeface="+mn-lt"/>
                <a:hlinkClick r:id="rId5"/>
              </a:rPr>
              <a:t>https://learningapps.org/display?v=p6hqwnkmn25</a:t>
            </a:r>
            <a:endParaRPr lang="ro-RO" sz="1600" dirty="0"/>
          </a:p>
          <a:p>
            <a:pPr algn="just">
              <a:buFont typeface="Wingdings" pitchFamily="2" charset="2"/>
              <a:buChar char="Ø"/>
            </a:pPr>
            <a:r>
              <a:rPr lang="ro-RO" sz="1600" dirty="0">
                <a:ea typeface="+mn-lt"/>
                <a:cs typeface="+mn-lt"/>
                <a:hlinkClick r:id="rId6"/>
              </a:rPr>
              <a:t>https://</a:t>
            </a:r>
            <a:r>
              <a:rPr lang="ro-RO" sz="1600" dirty="0" smtClean="0">
                <a:ea typeface="+mn-lt"/>
                <a:cs typeface="+mn-lt"/>
                <a:hlinkClick r:id="rId6"/>
              </a:rPr>
              <a:t>learningapps.org/display?v=p9vdu5g5v25</a:t>
            </a:r>
            <a:endParaRPr lang="ro-RO" sz="1600" dirty="0" smtClean="0">
              <a:ea typeface="+mn-lt"/>
              <a:cs typeface="+mn-lt"/>
            </a:endParaRPr>
          </a:p>
          <a:p>
            <a:pPr algn="just">
              <a:buFont typeface="Wingdings" pitchFamily="2" charset="2"/>
              <a:buChar char="Ø"/>
            </a:pPr>
            <a:endParaRPr lang="ro-RO" sz="1600" dirty="0" smtClean="0">
              <a:ea typeface="+mn-lt"/>
              <a:cs typeface="+mn-lt"/>
            </a:endParaRPr>
          </a:p>
          <a:p>
            <a:pPr algn="just">
              <a:buFont typeface="Wingdings" pitchFamily="2" charset="2"/>
              <a:buChar char="Ø"/>
            </a:pPr>
            <a:endParaRPr lang="ro-RO" sz="1600" dirty="0"/>
          </a:p>
          <a:p>
            <a:endParaRPr lang="ro-RO" dirty="0"/>
          </a:p>
          <a:p>
            <a:endParaRPr lang="ro-RO" dirty="0"/>
          </a:p>
          <a:p>
            <a:endParaRPr lang="ro-RO" dirty="0"/>
          </a:p>
        </p:txBody>
      </p:sp>
      <p:pic>
        <p:nvPicPr>
          <p:cNvPr id="6" name="Grafic 5" descr="A trophy cup">
            <a:extLst>
              <a:ext uri="{FF2B5EF4-FFF2-40B4-BE49-F238E27FC236}">
                <a16:creationId xmlns:a16="http://schemas.microsoft.com/office/drawing/2014/main" xmlns="" id="{BBDB7CAA-E01D-B2F7-5EB9-F72C23D8AA93}"/>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5522250" y="5369976"/>
            <a:ext cx="1206670" cy="1206670"/>
          </a:xfrm>
          <a:prstGeom prst="rect">
            <a:avLst/>
          </a:prstGeom>
        </p:spPr>
      </p:pic>
      <p:pic>
        <p:nvPicPr>
          <p:cNvPr id="7" name="Grafic 6" descr="Game controller with solid fill">
            <a:extLst>
              <a:ext uri="{FF2B5EF4-FFF2-40B4-BE49-F238E27FC236}">
                <a16:creationId xmlns:a16="http://schemas.microsoft.com/office/drawing/2014/main" xmlns="" id="{83217FE0-E870-85FB-F2C1-3C5A6307464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99583" y="1006061"/>
            <a:ext cx="759792" cy="759792"/>
          </a:xfrm>
          <a:prstGeom prst="rect">
            <a:avLst/>
          </a:prstGeom>
        </p:spPr>
      </p:pic>
      <p:sp>
        <p:nvSpPr>
          <p:cNvPr id="9" name="Sul: orizontal 8">
            <a:extLst>
              <a:ext uri="{FF2B5EF4-FFF2-40B4-BE49-F238E27FC236}">
                <a16:creationId xmlns:a16="http://schemas.microsoft.com/office/drawing/2014/main" xmlns="" id="{85CE84E1-8AAB-97B6-042A-E05F02D0DC45}"/>
              </a:ext>
            </a:extLst>
          </p:cNvPr>
          <p:cNvSpPr/>
          <p:nvPr/>
        </p:nvSpPr>
        <p:spPr>
          <a:xfrm>
            <a:off x="4290733" y="4464243"/>
            <a:ext cx="3646442" cy="124215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dirty="0">
                <a:solidFill>
                  <a:schemeClr val="accent5">
                    <a:lumMod val="75000"/>
                  </a:schemeClr>
                </a:solidFill>
              </a:rPr>
              <a:t>BRAVO</a:t>
            </a:r>
            <a:r>
              <a:rPr lang="ro-RO" b="1" i="1" dirty="0" smtClean="0">
                <a:solidFill>
                  <a:schemeClr val="accent5">
                    <a:lumMod val="75000"/>
                  </a:schemeClr>
                </a:solidFill>
              </a:rPr>
              <a:t>!  </a:t>
            </a:r>
            <a:r>
              <a:rPr lang="ro-RO" b="1" i="1" dirty="0">
                <a:solidFill>
                  <a:schemeClr val="accent5">
                    <a:lumMod val="75000"/>
                  </a:schemeClr>
                </a:solidFill>
              </a:rPr>
              <a:t>FELICITARI! </a:t>
            </a:r>
            <a:endParaRPr lang="ro-RO" b="1" i="1" dirty="0" smtClean="0">
              <a:solidFill>
                <a:schemeClr val="accent5">
                  <a:lumMod val="75000"/>
                </a:schemeClr>
              </a:solidFill>
            </a:endParaRPr>
          </a:p>
          <a:p>
            <a:pPr algn="ctr"/>
            <a:r>
              <a:rPr lang="ro-RO" b="1" i="1" dirty="0" smtClean="0">
                <a:solidFill>
                  <a:schemeClr val="accent5">
                    <a:lumMod val="75000"/>
                  </a:schemeClr>
                </a:solidFill>
              </a:rPr>
              <a:t>AI </a:t>
            </a:r>
            <a:r>
              <a:rPr lang="ro-RO" b="1" i="1" dirty="0">
                <a:solidFill>
                  <a:schemeClr val="accent5">
                    <a:lumMod val="75000"/>
                  </a:schemeClr>
                </a:solidFill>
              </a:rPr>
              <a:t>REZOLVAT  CORECT JOCULETELE!</a:t>
            </a:r>
          </a:p>
        </p:txBody>
      </p:sp>
      <p:pic>
        <p:nvPicPr>
          <p:cNvPr id="18" name="Substituent imagine 17" descr="O imagine care conține Color&#10;&#10;Conținutul generat de inteligența artificială poate fi incorect.">
            <a:extLst>
              <a:ext uri="{FF2B5EF4-FFF2-40B4-BE49-F238E27FC236}">
                <a16:creationId xmlns:a16="http://schemas.microsoft.com/office/drawing/2014/main" xmlns="" id="{DD58897B-2229-343C-0A21-1C214107ADEE}"/>
              </a:ext>
            </a:extLst>
          </p:cNvPr>
          <p:cNvPicPr>
            <a:picLocks noGrp="1" noChangeAspect="1"/>
          </p:cNvPicPr>
          <p:nvPr>
            <p:ph type="pic" idx="1"/>
          </p:nvPr>
        </p:nvPicPr>
        <p:blipFill>
          <a:blip r:embed="rId11" cstate="print"/>
          <a:srcRect l="26135" r="26135"/>
          <a:stretch/>
        </p:blipFill>
        <p:spPr>
          <a:xfrm>
            <a:off x="9618130" y="465991"/>
            <a:ext cx="1955967" cy="2725617"/>
          </a:xfrm>
          <a:prstGeom prst="roundRect">
            <a:avLst>
              <a:gd name="adj" fmla="val 4280"/>
            </a:avLst>
          </a:prstGeo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p:cNvSpPr txBox="1"/>
          <p:nvPr/>
        </p:nvSpPr>
        <p:spPr>
          <a:xfrm>
            <a:off x="1230924" y="4044462"/>
            <a:ext cx="10498016" cy="1077218"/>
          </a:xfrm>
          <a:prstGeom prst="rect">
            <a:avLst/>
          </a:prstGeom>
          <a:noFill/>
        </p:spPr>
        <p:txBody>
          <a:bodyPr wrap="square" rtlCol="0">
            <a:spAutoFit/>
          </a:bodyPr>
          <a:lstStyle/>
          <a:p>
            <a:pPr algn="just">
              <a:buFont typeface="Wingdings" pitchFamily="2" charset="2"/>
              <a:buChar char="Ø"/>
            </a:pPr>
            <a:r>
              <a:rPr lang="en-US" sz="1600" dirty="0" smtClean="0">
                <a:hlinkClick r:id="rId12"/>
              </a:rPr>
              <a:t>https://</a:t>
            </a:r>
            <a:r>
              <a:rPr lang="en-US" sz="1600" dirty="0" smtClean="0">
                <a:hlinkClick r:id="rId12"/>
              </a:rPr>
              <a:t>religie.h5p.com/content/1292743948516749737</a:t>
            </a:r>
            <a:endParaRPr lang="ro-RO" sz="1600" dirty="0" smtClean="0"/>
          </a:p>
          <a:p>
            <a:pPr algn="just">
              <a:buFont typeface="Wingdings" pitchFamily="2" charset="2"/>
              <a:buChar char="Ø"/>
            </a:pPr>
            <a:endParaRPr lang="ro-RO" sz="1600" dirty="0" smtClean="0"/>
          </a:p>
          <a:p>
            <a:pPr algn="just"/>
            <a:endParaRPr lang="ro-RO" sz="1600" dirty="0" smtClean="0"/>
          </a:p>
          <a:p>
            <a:pPr algn="just"/>
            <a:endParaRPr lang="en-US" sz="1600" dirty="0"/>
          </a:p>
        </p:txBody>
      </p:sp>
    </p:spTree>
    <p:extLst>
      <p:ext uri="{BB962C8B-B14F-4D97-AF65-F5344CB8AC3E}">
        <p14:creationId xmlns:p14="http://schemas.microsoft.com/office/powerpoint/2010/main" xmlns="" val="2807970695"/>
      </p:ext>
    </p:extLst>
  </p:cSld>
  <p:clrMapOvr>
    <a:masterClrMapping/>
  </p:clrMapOvr>
  <p:transition spd="slow">
    <p:wip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0E16022-28B9-BE5A-F9A3-43EAB1AD6F8C}"/>
              </a:ext>
            </a:extLst>
          </p:cNvPr>
          <p:cNvSpPr>
            <a:spLocks noGrp="1"/>
          </p:cNvSpPr>
          <p:nvPr>
            <p:ph type="title"/>
          </p:nvPr>
        </p:nvSpPr>
        <p:spPr>
          <a:ln>
            <a:solidFill>
              <a:srgbClr val="92D050"/>
            </a:solidFill>
          </a:ln>
        </p:spPr>
        <p:txBody>
          <a:bodyPr>
            <a:normAutofit/>
          </a:bodyPr>
          <a:lstStyle/>
          <a:p>
            <a:r>
              <a:rPr lang="ro-RO" sz="2400" b="1" i="1" dirty="0" err="1"/>
              <a:t>Inainte</a:t>
            </a:r>
            <a:r>
              <a:rPr lang="ro-RO" sz="2400" b="1" i="1" dirty="0"/>
              <a:t> de a continua...am o surpriza pentru voi!</a:t>
            </a:r>
            <a:br>
              <a:rPr lang="ro-RO" sz="2400" b="1" i="1" dirty="0"/>
            </a:br>
            <a:r>
              <a:rPr lang="ro-RO" sz="2400" b="1" i="1" dirty="0" err="1"/>
              <a:t>Apasati</a:t>
            </a:r>
            <a:r>
              <a:rPr lang="ro-RO" sz="2400" b="1" i="1" dirty="0"/>
              <a:t> pe link-</a:t>
            </a:r>
            <a:r>
              <a:rPr lang="ro-RO" sz="2400" b="1" i="1" dirty="0" err="1"/>
              <a:t>ul</a:t>
            </a:r>
            <a:r>
              <a:rPr lang="ro-RO" sz="2400" b="1" i="1" dirty="0"/>
              <a:t> de mai jos!</a:t>
            </a:r>
          </a:p>
        </p:txBody>
      </p:sp>
      <p:sp>
        <p:nvSpPr>
          <p:cNvPr id="3" name="Substituent conținut 2">
            <a:extLst>
              <a:ext uri="{FF2B5EF4-FFF2-40B4-BE49-F238E27FC236}">
                <a16:creationId xmlns:a16="http://schemas.microsoft.com/office/drawing/2014/main" xmlns="" id="{0AFF2DE3-4AB9-E851-9159-15ABA07067A2}"/>
              </a:ext>
            </a:extLst>
          </p:cNvPr>
          <p:cNvSpPr>
            <a:spLocks noGrp="1"/>
          </p:cNvSpPr>
          <p:nvPr>
            <p:ph idx="1"/>
          </p:nvPr>
        </p:nvSpPr>
        <p:spPr>
          <a:xfrm>
            <a:off x="1024869" y="2666999"/>
            <a:ext cx="10478154" cy="3124201"/>
          </a:xfrm>
        </p:spPr>
        <p:txBody>
          <a:bodyPr/>
          <a:lstStyle/>
          <a:p>
            <a:r>
              <a:rPr lang="ro-RO" sz="1800" dirty="0">
                <a:solidFill>
                  <a:schemeClr val="tx1">
                    <a:lumMod val="50000"/>
                    <a:lumOff val="50000"/>
                  </a:schemeClr>
                </a:solidFill>
                <a:ea typeface="+mn-lt"/>
                <a:cs typeface="+mn-lt"/>
                <a:hlinkClick r:id="rId3"/>
              </a:rPr>
              <a:t>https://app.animaker.com/animo/0HmHYYKakSdx5N0q/?</a:t>
            </a:r>
            <a:r>
              <a:rPr lang="ro-RO" sz="1800" dirty="0" smtClean="0">
                <a:solidFill>
                  <a:schemeClr val="tx1">
                    <a:lumMod val="50000"/>
                    <a:lumOff val="50000"/>
                  </a:schemeClr>
                </a:solidFill>
                <a:ea typeface="+mn-lt"/>
                <a:cs typeface="+mn-lt"/>
                <a:hlinkClick r:id="rId3"/>
              </a:rPr>
              <a:t>paymentGate=free</a:t>
            </a:r>
            <a:endParaRPr lang="ro-RO" sz="1800" dirty="0" smtClean="0">
              <a:solidFill>
                <a:schemeClr val="tx1">
                  <a:lumMod val="50000"/>
                  <a:lumOff val="50000"/>
                </a:schemeClr>
              </a:solidFill>
              <a:ea typeface="+mn-lt"/>
              <a:cs typeface="+mn-lt"/>
            </a:endParaRPr>
          </a:p>
          <a:p>
            <a:pPr>
              <a:buNone/>
            </a:pPr>
            <a:endParaRPr lang="ro-RO" sz="1800" dirty="0">
              <a:solidFill>
                <a:schemeClr val="tx1">
                  <a:lumMod val="50000"/>
                  <a:lumOff val="50000"/>
                </a:schemeClr>
              </a:solidFill>
              <a:ea typeface="+mn-lt"/>
              <a:cs typeface="+mn-lt"/>
            </a:endParaRPr>
          </a:p>
          <a:p>
            <a:pPr>
              <a:buClr>
                <a:srgbClr val="1287C3"/>
              </a:buClr>
            </a:pPr>
            <a:endParaRPr lang="ro-RO" dirty="0"/>
          </a:p>
        </p:txBody>
      </p:sp>
      <p:pic>
        <p:nvPicPr>
          <p:cNvPr id="4" name="Grafic 3" descr="Fireworks with solid fill">
            <a:extLst>
              <a:ext uri="{FF2B5EF4-FFF2-40B4-BE49-F238E27FC236}">
                <a16:creationId xmlns:a16="http://schemas.microsoft.com/office/drawing/2014/main" xmlns="" id="{60334A2B-BA32-B25F-C9E8-6A7E6B4094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94339" y="1303980"/>
            <a:ext cx="1096108" cy="10961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pic>
      <p:pic>
        <p:nvPicPr>
          <p:cNvPr id="5" name="Grafic 4" descr="Balloons with solid fill">
            <a:extLst>
              <a:ext uri="{FF2B5EF4-FFF2-40B4-BE49-F238E27FC236}">
                <a16:creationId xmlns:a16="http://schemas.microsoft.com/office/drawing/2014/main" xmlns="" id="{0E5EAA9C-5DCB-6DC1-A6FD-AC4BDDBCB3F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141312" y="784682"/>
            <a:ext cx="1104050" cy="1104050"/>
          </a:xfrm>
          <a:prstGeom prst="rect">
            <a:avLst/>
          </a:prstGeom>
        </p:spPr>
        <p:style>
          <a:lnRef idx="1">
            <a:schemeClr val="accent2"/>
          </a:lnRef>
          <a:fillRef idx="2">
            <a:schemeClr val="accent2"/>
          </a:fillRef>
          <a:effectRef idx="1">
            <a:schemeClr val="accent2"/>
          </a:effectRef>
          <a:fontRef idx="minor">
            <a:schemeClr val="dk1"/>
          </a:fontRef>
        </p:style>
      </p:pic>
      <p:pic>
        <p:nvPicPr>
          <p:cNvPr id="6" name="Picture 5" descr="sa-cunoastem-lumea-art.jpg"/>
          <p:cNvPicPr>
            <a:picLocks noChangeAspect="1"/>
          </p:cNvPicPr>
          <p:nvPr/>
        </p:nvPicPr>
        <p:blipFill>
          <a:blip r:embed="rId8" cstate="print"/>
          <a:stretch>
            <a:fillRect/>
          </a:stretch>
        </p:blipFill>
        <p:spPr>
          <a:xfrm>
            <a:off x="4604239" y="4313623"/>
            <a:ext cx="2438400" cy="16245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5-Point Star 6"/>
          <p:cNvSpPr/>
          <p:nvPr/>
        </p:nvSpPr>
        <p:spPr>
          <a:xfrm>
            <a:off x="6383214" y="2558562"/>
            <a:ext cx="914400" cy="9144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5-Point Star 7"/>
          <p:cNvSpPr/>
          <p:nvPr/>
        </p:nvSpPr>
        <p:spPr>
          <a:xfrm>
            <a:off x="987669" y="4003430"/>
            <a:ext cx="914400" cy="9144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5-Point Star 8"/>
          <p:cNvSpPr/>
          <p:nvPr/>
        </p:nvSpPr>
        <p:spPr>
          <a:xfrm>
            <a:off x="10187354" y="2661138"/>
            <a:ext cx="914400" cy="9144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5-Point Star 9"/>
          <p:cNvSpPr/>
          <p:nvPr/>
        </p:nvSpPr>
        <p:spPr>
          <a:xfrm>
            <a:off x="2936631" y="4545623"/>
            <a:ext cx="914400" cy="9144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5-Point Star 10"/>
          <p:cNvSpPr/>
          <p:nvPr/>
        </p:nvSpPr>
        <p:spPr>
          <a:xfrm>
            <a:off x="7731369" y="4337538"/>
            <a:ext cx="914400" cy="9144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5-Point Star 11"/>
          <p:cNvSpPr/>
          <p:nvPr/>
        </p:nvSpPr>
        <p:spPr>
          <a:xfrm>
            <a:off x="9876692" y="5014547"/>
            <a:ext cx="914400" cy="914400"/>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5-Point Star 12"/>
          <p:cNvSpPr/>
          <p:nvPr/>
        </p:nvSpPr>
        <p:spPr>
          <a:xfrm>
            <a:off x="3132992" y="2596661"/>
            <a:ext cx="914400" cy="914400"/>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41748106"/>
      </p:ext>
    </p:extLst>
  </p:cSld>
  <p:clrMapOvr>
    <a:masterClrMapping/>
  </p:clrMapOvr>
  <p:transition spd="slow">
    <p:wedge/>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165</TotalTime>
  <Words>417</Words>
  <Application>Microsoft Office PowerPoint</Application>
  <PresentationFormat>Custom</PresentationFormat>
  <Paragraphs>64</Paragraphs>
  <Slides>11</Slides>
  <Notes>0</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SFINTII IMPARATI  CONSTANTIN SI ELENA </vt:lpstr>
      <vt:lpstr>,,Iubirea lui Dumnezeu si raspunsul omului,, Continutul invatarii:  ,,Biserica in istorie,,</vt:lpstr>
      <vt:lpstr>Competente Generale 1.Utilizarea conceptelor specifice religiei proprii , in conexiune cu diferite manifestari ale credintei 2.Manifestarea unui comportament moral, in viata personala si in societate, in acord cu valorile religioase 3.Raportarea experientelor din viata de zi cu zi la principiile religioase, cu respectarea identitatii si diversitatii religioase</vt:lpstr>
      <vt:lpstr>Slide 4</vt:lpstr>
      <vt:lpstr>Voi stiti cine a fost Imparatul Constantin cel Mare?  Urmariri linkurile urmatoare</vt:lpstr>
      <vt:lpstr>Ca o scurta recapitulare a principalelor evenimente din viata Imparatului Constantin cel Mare va propun sa calatorim in timp...</vt:lpstr>
      <vt:lpstr>          https://www.canva.com/design/DAG4C5Lhnko/mqxpGWuebAeWeOGSY_PciA/edit   </vt:lpstr>
      <vt:lpstr>Pentru a intelege mai bine va propun cateva joculete  Ce spuneti sunteti pregatiti?</vt:lpstr>
      <vt:lpstr>Inainte de a continua...am o surpriza pentru voi! Apasati pe link-ul de mai jos!</vt:lpstr>
      <vt:lpstr>                        Sa ne reamintim!   https://view.genially.com/690dfe64cc850187bd3bea9a/interactive-content-museum  </vt:lpstr>
      <vt:lpstr>Tema de reflectie!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SFINTII IMPARATI  CONSTANTIN SI ELENA</dc:title>
  <dc:creator>tomal</dc:creator>
  <cp:lastModifiedBy>LAURENTIU TOMA</cp:lastModifiedBy>
  <cp:revision>681</cp:revision>
  <dcterms:created xsi:type="dcterms:W3CDTF">2025-11-10T12:32:16Z</dcterms:created>
  <dcterms:modified xsi:type="dcterms:W3CDTF">2025-11-12T14:59:54Z</dcterms:modified>
</cp:coreProperties>
</file>